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60" r:id="rId4"/>
    <p:sldId id="261" r:id="rId5"/>
    <p:sldId id="277" r:id="rId6"/>
    <p:sldId id="279" r:id="rId7"/>
    <p:sldId id="280" r:id="rId8"/>
    <p:sldId id="275" r:id="rId9"/>
    <p:sldId id="281" r:id="rId10"/>
    <p:sldId id="266" r:id="rId11"/>
    <p:sldId id="267" r:id="rId12"/>
    <p:sldId id="268" r:id="rId13"/>
    <p:sldId id="269" r:id="rId14"/>
    <p:sldId id="270" r:id="rId15"/>
    <p:sldId id="271" r:id="rId1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31" autoAdjust="0"/>
    <p:restoredTop sz="94660"/>
  </p:normalViewPr>
  <p:slideViewPr>
    <p:cSldViewPr snapToGrid="0">
      <p:cViewPr varScale="1">
        <p:scale>
          <a:sx n="64" d="100"/>
          <a:sy n="64" d="100"/>
        </p:scale>
        <p:origin x="74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AFF239-CDBF-4BC2-9403-B9A5082D0691}" type="datetimeFigureOut">
              <a:rPr lang="sv-SE" smtClean="0"/>
              <a:t>2022-06-09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5EBB46-20F7-444A-B821-E47A940FA3EB}" type="slidenum">
              <a:rPr lang="sv-SE" smtClean="0"/>
              <a:t>‹#›</a:t>
            </a:fld>
            <a:endParaRPr lang="sv-SE"/>
          </a:p>
        </p:txBody>
      </p:sp>
    </p:spTree>
    <p:extLst>
      <p:ext uri="{BB962C8B-B14F-4D97-AF65-F5344CB8AC3E}">
        <p14:creationId xmlns:p14="http://schemas.microsoft.com/office/powerpoint/2010/main" val="3905175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En gemensam målbild skapar förutsättningar för kommunikation och samverkan i alla led. Den förutsätter i sig att man har synliggjort och hanterat målkonflikter och att uppdraget anpassas till målet snarare än tvärtom.</a:t>
            </a:r>
          </a:p>
        </p:txBody>
      </p:sp>
      <p:sp>
        <p:nvSpPr>
          <p:cNvPr id="4" name="Platshållare för bildnummer 3"/>
          <p:cNvSpPr>
            <a:spLocks noGrp="1"/>
          </p:cNvSpPr>
          <p:nvPr>
            <p:ph type="sldNum" sz="quarter" idx="5"/>
          </p:nvPr>
        </p:nvSpPr>
        <p:spPr/>
        <p:txBody>
          <a:bodyPr/>
          <a:lstStyle/>
          <a:p>
            <a:fld id="{825EBB46-20F7-444A-B821-E47A940FA3EB}" type="slidenum">
              <a:rPr lang="sv-SE" smtClean="0"/>
              <a:t>8</a:t>
            </a:fld>
            <a:endParaRPr lang="sv-SE"/>
          </a:p>
        </p:txBody>
      </p:sp>
    </p:spTree>
    <p:extLst>
      <p:ext uri="{BB962C8B-B14F-4D97-AF65-F5344CB8AC3E}">
        <p14:creationId xmlns:p14="http://schemas.microsoft.com/office/powerpoint/2010/main" val="2525820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B94B2DF-0A47-444D-B9DF-650E01B72AA3}"/>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78FD0D1B-033E-4C62-9EE1-81056802E4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EB52A939-D4AD-4586-893A-FBB0C4D217CF}"/>
              </a:ext>
            </a:extLst>
          </p:cNvPr>
          <p:cNvSpPr>
            <a:spLocks noGrp="1"/>
          </p:cNvSpPr>
          <p:nvPr>
            <p:ph type="dt" sz="half" idx="10"/>
          </p:nvPr>
        </p:nvSpPr>
        <p:spPr/>
        <p:txBody>
          <a:bodyPr/>
          <a:lstStyle/>
          <a:p>
            <a:fld id="{470699EF-405A-439C-AE89-9425FF270280}" type="datetimeFigureOut">
              <a:rPr lang="sv-SE" smtClean="0"/>
              <a:t>2022-06-09</a:t>
            </a:fld>
            <a:endParaRPr lang="sv-SE"/>
          </a:p>
        </p:txBody>
      </p:sp>
      <p:sp>
        <p:nvSpPr>
          <p:cNvPr id="5" name="Platshållare för sidfot 4">
            <a:extLst>
              <a:ext uri="{FF2B5EF4-FFF2-40B4-BE49-F238E27FC236}">
                <a16:creationId xmlns:a16="http://schemas.microsoft.com/office/drawing/2014/main" id="{58A43223-7035-4867-A0A8-D30CCA2D3ED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DAF32B0-3B47-49E7-8AA8-DD4AF791FA7F}"/>
              </a:ext>
            </a:extLst>
          </p:cNvPr>
          <p:cNvSpPr>
            <a:spLocks noGrp="1"/>
          </p:cNvSpPr>
          <p:nvPr>
            <p:ph type="sldNum" sz="quarter" idx="12"/>
          </p:nvPr>
        </p:nvSpPr>
        <p:spPr/>
        <p:txBody>
          <a:bodyPr/>
          <a:lstStyle/>
          <a:p>
            <a:fld id="{495E44BC-E78C-47B2-BF0D-EB90DC8F65C4}" type="slidenum">
              <a:rPr lang="sv-SE" smtClean="0"/>
              <a:t>‹#›</a:t>
            </a:fld>
            <a:endParaRPr lang="sv-SE"/>
          </a:p>
        </p:txBody>
      </p:sp>
    </p:spTree>
    <p:extLst>
      <p:ext uri="{BB962C8B-B14F-4D97-AF65-F5344CB8AC3E}">
        <p14:creationId xmlns:p14="http://schemas.microsoft.com/office/powerpoint/2010/main" val="3135616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E434383-8ECF-453F-9299-A0D3CEDCBEEB}"/>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99DC14EC-840E-45A2-90E7-070C020C8DA1}"/>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EC70F9C-2277-45D9-AE44-BCF2B731C808}"/>
              </a:ext>
            </a:extLst>
          </p:cNvPr>
          <p:cNvSpPr>
            <a:spLocks noGrp="1"/>
          </p:cNvSpPr>
          <p:nvPr>
            <p:ph type="dt" sz="half" idx="10"/>
          </p:nvPr>
        </p:nvSpPr>
        <p:spPr/>
        <p:txBody>
          <a:bodyPr/>
          <a:lstStyle/>
          <a:p>
            <a:fld id="{470699EF-405A-439C-AE89-9425FF270280}" type="datetimeFigureOut">
              <a:rPr lang="sv-SE" smtClean="0"/>
              <a:t>2022-06-09</a:t>
            </a:fld>
            <a:endParaRPr lang="sv-SE"/>
          </a:p>
        </p:txBody>
      </p:sp>
      <p:sp>
        <p:nvSpPr>
          <p:cNvPr id="5" name="Platshållare för sidfot 4">
            <a:extLst>
              <a:ext uri="{FF2B5EF4-FFF2-40B4-BE49-F238E27FC236}">
                <a16:creationId xmlns:a16="http://schemas.microsoft.com/office/drawing/2014/main" id="{8B6AC9EA-891C-41D6-9842-0D4CC90C6AF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BE01F9B-2DE0-4FFE-B57A-D3BF956502F3}"/>
              </a:ext>
            </a:extLst>
          </p:cNvPr>
          <p:cNvSpPr>
            <a:spLocks noGrp="1"/>
          </p:cNvSpPr>
          <p:nvPr>
            <p:ph type="sldNum" sz="quarter" idx="12"/>
          </p:nvPr>
        </p:nvSpPr>
        <p:spPr/>
        <p:txBody>
          <a:bodyPr/>
          <a:lstStyle/>
          <a:p>
            <a:fld id="{495E44BC-E78C-47B2-BF0D-EB90DC8F65C4}" type="slidenum">
              <a:rPr lang="sv-SE" smtClean="0"/>
              <a:t>‹#›</a:t>
            </a:fld>
            <a:endParaRPr lang="sv-SE"/>
          </a:p>
        </p:txBody>
      </p:sp>
    </p:spTree>
    <p:extLst>
      <p:ext uri="{BB962C8B-B14F-4D97-AF65-F5344CB8AC3E}">
        <p14:creationId xmlns:p14="http://schemas.microsoft.com/office/powerpoint/2010/main" val="2004201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D48FD7DF-1C68-4626-8B8C-6F4B72E7E0BF}"/>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6ACA3FB0-C894-4A44-AF04-940FBFC0FCE8}"/>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A23B3F4-6077-49B7-B95C-8AC131A4F0F2}"/>
              </a:ext>
            </a:extLst>
          </p:cNvPr>
          <p:cNvSpPr>
            <a:spLocks noGrp="1"/>
          </p:cNvSpPr>
          <p:nvPr>
            <p:ph type="dt" sz="half" idx="10"/>
          </p:nvPr>
        </p:nvSpPr>
        <p:spPr/>
        <p:txBody>
          <a:bodyPr/>
          <a:lstStyle/>
          <a:p>
            <a:fld id="{470699EF-405A-439C-AE89-9425FF270280}" type="datetimeFigureOut">
              <a:rPr lang="sv-SE" smtClean="0"/>
              <a:t>2022-06-09</a:t>
            </a:fld>
            <a:endParaRPr lang="sv-SE"/>
          </a:p>
        </p:txBody>
      </p:sp>
      <p:sp>
        <p:nvSpPr>
          <p:cNvPr id="5" name="Platshållare för sidfot 4">
            <a:extLst>
              <a:ext uri="{FF2B5EF4-FFF2-40B4-BE49-F238E27FC236}">
                <a16:creationId xmlns:a16="http://schemas.microsoft.com/office/drawing/2014/main" id="{3B1FE5B0-E0B7-43FF-9768-7C1E49451A9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F2EEF1E-3B2E-46A3-A446-0C72A8D8E908}"/>
              </a:ext>
            </a:extLst>
          </p:cNvPr>
          <p:cNvSpPr>
            <a:spLocks noGrp="1"/>
          </p:cNvSpPr>
          <p:nvPr>
            <p:ph type="sldNum" sz="quarter" idx="12"/>
          </p:nvPr>
        </p:nvSpPr>
        <p:spPr/>
        <p:txBody>
          <a:bodyPr/>
          <a:lstStyle/>
          <a:p>
            <a:fld id="{495E44BC-E78C-47B2-BF0D-EB90DC8F65C4}" type="slidenum">
              <a:rPr lang="sv-SE" smtClean="0"/>
              <a:t>‹#›</a:t>
            </a:fld>
            <a:endParaRPr lang="sv-SE"/>
          </a:p>
        </p:txBody>
      </p:sp>
    </p:spTree>
    <p:extLst>
      <p:ext uri="{BB962C8B-B14F-4D97-AF65-F5344CB8AC3E}">
        <p14:creationId xmlns:p14="http://schemas.microsoft.com/office/powerpoint/2010/main" val="1101565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765B2C3-CBCB-4A1D-B5F2-7F34A331E67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8549FEA-BD9E-41DC-9D62-4AB855C2FA39}"/>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F0B105D-3977-4EC5-A1A9-47E02DC3157B}"/>
              </a:ext>
            </a:extLst>
          </p:cNvPr>
          <p:cNvSpPr>
            <a:spLocks noGrp="1"/>
          </p:cNvSpPr>
          <p:nvPr>
            <p:ph type="dt" sz="half" idx="10"/>
          </p:nvPr>
        </p:nvSpPr>
        <p:spPr/>
        <p:txBody>
          <a:bodyPr/>
          <a:lstStyle/>
          <a:p>
            <a:fld id="{470699EF-405A-439C-AE89-9425FF270280}" type="datetimeFigureOut">
              <a:rPr lang="sv-SE" smtClean="0"/>
              <a:t>2022-06-09</a:t>
            </a:fld>
            <a:endParaRPr lang="sv-SE"/>
          </a:p>
        </p:txBody>
      </p:sp>
      <p:sp>
        <p:nvSpPr>
          <p:cNvPr id="5" name="Platshållare för sidfot 4">
            <a:extLst>
              <a:ext uri="{FF2B5EF4-FFF2-40B4-BE49-F238E27FC236}">
                <a16:creationId xmlns:a16="http://schemas.microsoft.com/office/drawing/2014/main" id="{A9061512-48DB-4512-BEF3-901BAC9F1B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4B845182-1C37-482D-8EAB-01CDC134801B}"/>
              </a:ext>
            </a:extLst>
          </p:cNvPr>
          <p:cNvSpPr>
            <a:spLocks noGrp="1"/>
          </p:cNvSpPr>
          <p:nvPr>
            <p:ph type="sldNum" sz="quarter" idx="12"/>
          </p:nvPr>
        </p:nvSpPr>
        <p:spPr/>
        <p:txBody>
          <a:bodyPr/>
          <a:lstStyle/>
          <a:p>
            <a:fld id="{495E44BC-E78C-47B2-BF0D-EB90DC8F65C4}" type="slidenum">
              <a:rPr lang="sv-SE" smtClean="0"/>
              <a:t>‹#›</a:t>
            </a:fld>
            <a:endParaRPr lang="sv-SE"/>
          </a:p>
        </p:txBody>
      </p:sp>
    </p:spTree>
    <p:extLst>
      <p:ext uri="{BB962C8B-B14F-4D97-AF65-F5344CB8AC3E}">
        <p14:creationId xmlns:p14="http://schemas.microsoft.com/office/powerpoint/2010/main" val="256366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19D669-66E4-4123-8C5A-3A7BD793316D}"/>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7148E0D1-55A8-410A-8815-75802FD7A5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10A7F533-69F7-472A-92C9-748E7B9306E0}"/>
              </a:ext>
            </a:extLst>
          </p:cNvPr>
          <p:cNvSpPr>
            <a:spLocks noGrp="1"/>
          </p:cNvSpPr>
          <p:nvPr>
            <p:ph type="dt" sz="half" idx="10"/>
          </p:nvPr>
        </p:nvSpPr>
        <p:spPr/>
        <p:txBody>
          <a:bodyPr/>
          <a:lstStyle/>
          <a:p>
            <a:fld id="{470699EF-405A-439C-AE89-9425FF270280}" type="datetimeFigureOut">
              <a:rPr lang="sv-SE" smtClean="0"/>
              <a:t>2022-06-09</a:t>
            </a:fld>
            <a:endParaRPr lang="sv-SE"/>
          </a:p>
        </p:txBody>
      </p:sp>
      <p:sp>
        <p:nvSpPr>
          <p:cNvPr id="5" name="Platshållare för sidfot 4">
            <a:extLst>
              <a:ext uri="{FF2B5EF4-FFF2-40B4-BE49-F238E27FC236}">
                <a16:creationId xmlns:a16="http://schemas.microsoft.com/office/drawing/2014/main" id="{AD11FF43-4EED-402F-901C-0684BB78F8E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6FDD9DB4-B896-4B7B-94E1-9C20ACC6F347}"/>
              </a:ext>
            </a:extLst>
          </p:cNvPr>
          <p:cNvSpPr>
            <a:spLocks noGrp="1"/>
          </p:cNvSpPr>
          <p:nvPr>
            <p:ph type="sldNum" sz="quarter" idx="12"/>
          </p:nvPr>
        </p:nvSpPr>
        <p:spPr/>
        <p:txBody>
          <a:bodyPr/>
          <a:lstStyle/>
          <a:p>
            <a:fld id="{495E44BC-E78C-47B2-BF0D-EB90DC8F65C4}" type="slidenum">
              <a:rPr lang="sv-SE" smtClean="0"/>
              <a:t>‹#›</a:t>
            </a:fld>
            <a:endParaRPr lang="sv-SE"/>
          </a:p>
        </p:txBody>
      </p:sp>
    </p:spTree>
    <p:extLst>
      <p:ext uri="{BB962C8B-B14F-4D97-AF65-F5344CB8AC3E}">
        <p14:creationId xmlns:p14="http://schemas.microsoft.com/office/powerpoint/2010/main" val="692043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E935F0A-9ABC-482B-A395-D8C293E38351}"/>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0D3A8488-16AD-49F2-AB13-BA1D3E459C09}"/>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1B6986FB-C32C-4755-B8E3-C4F30BEA8486}"/>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C62C3095-73E7-4964-9821-F42944DD7466}"/>
              </a:ext>
            </a:extLst>
          </p:cNvPr>
          <p:cNvSpPr>
            <a:spLocks noGrp="1"/>
          </p:cNvSpPr>
          <p:nvPr>
            <p:ph type="dt" sz="half" idx="10"/>
          </p:nvPr>
        </p:nvSpPr>
        <p:spPr/>
        <p:txBody>
          <a:bodyPr/>
          <a:lstStyle/>
          <a:p>
            <a:fld id="{470699EF-405A-439C-AE89-9425FF270280}" type="datetimeFigureOut">
              <a:rPr lang="sv-SE" smtClean="0"/>
              <a:t>2022-06-09</a:t>
            </a:fld>
            <a:endParaRPr lang="sv-SE"/>
          </a:p>
        </p:txBody>
      </p:sp>
      <p:sp>
        <p:nvSpPr>
          <p:cNvPr id="6" name="Platshållare för sidfot 5">
            <a:extLst>
              <a:ext uri="{FF2B5EF4-FFF2-40B4-BE49-F238E27FC236}">
                <a16:creationId xmlns:a16="http://schemas.microsoft.com/office/drawing/2014/main" id="{B13026DA-1F21-446F-B858-9B00555BFA7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7C7C0B05-A58A-4B41-9E21-07120BDA9D69}"/>
              </a:ext>
            </a:extLst>
          </p:cNvPr>
          <p:cNvSpPr>
            <a:spLocks noGrp="1"/>
          </p:cNvSpPr>
          <p:nvPr>
            <p:ph type="sldNum" sz="quarter" idx="12"/>
          </p:nvPr>
        </p:nvSpPr>
        <p:spPr/>
        <p:txBody>
          <a:bodyPr/>
          <a:lstStyle/>
          <a:p>
            <a:fld id="{495E44BC-E78C-47B2-BF0D-EB90DC8F65C4}" type="slidenum">
              <a:rPr lang="sv-SE" smtClean="0"/>
              <a:t>‹#›</a:t>
            </a:fld>
            <a:endParaRPr lang="sv-SE"/>
          </a:p>
        </p:txBody>
      </p:sp>
    </p:spTree>
    <p:extLst>
      <p:ext uri="{BB962C8B-B14F-4D97-AF65-F5344CB8AC3E}">
        <p14:creationId xmlns:p14="http://schemas.microsoft.com/office/powerpoint/2010/main" val="4281196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3197BB-605A-476D-B0AC-6D7D512D31F1}"/>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C72E067-960B-4603-B255-9C87DB8D2C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DAFECBEF-9DF7-4A6B-8989-86B5BD8BB46F}"/>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6F1BD23A-66D6-46FA-B984-E791C312D9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4922214E-3DA9-4E94-AF3D-29ED2F86E237}"/>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A0BA56E7-270A-41E1-8997-17FD9334500E}"/>
              </a:ext>
            </a:extLst>
          </p:cNvPr>
          <p:cNvSpPr>
            <a:spLocks noGrp="1"/>
          </p:cNvSpPr>
          <p:nvPr>
            <p:ph type="dt" sz="half" idx="10"/>
          </p:nvPr>
        </p:nvSpPr>
        <p:spPr/>
        <p:txBody>
          <a:bodyPr/>
          <a:lstStyle/>
          <a:p>
            <a:fld id="{470699EF-405A-439C-AE89-9425FF270280}" type="datetimeFigureOut">
              <a:rPr lang="sv-SE" smtClean="0"/>
              <a:t>2022-06-09</a:t>
            </a:fld>
            <a:endParaRPr lang="sv-SE"/>
          </a:p>
        </p:txBody>
      </p:sp>
      <p:sp>
        <p:nvSpPr>
          <p:cNvPr id="8" name="Platshållare för sidfot 7">
            <a:extLst>
              <a:ext uri="{FF2B5EF4-FFF2-40B4-BE49-F238E27FC236}">
                <a16:creationId xmlns:a16="http://schemas.microsoft.com/office/drawing/2014/main" id="{5C04F6B2-1259-444B-9291-E83E74AC077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766FE781-BE90-4911-AC37-480136E71597}"/>
              </a:ext>
            </a:extLst>
          </p:cNvPr>
          <p:cNvSpPr>
            <a:spLocks noGrp="1"/>
          </p:cNvSpPr>
          <p:nvPr>
            <p:ph type="sldNum" sz="quarter" idx="12"/>
          </p:nvPr>
        </p:nvSpPr>
        <p:spPr/>
        <p:txBody>
          <a:bodyPr/>
          <a:lstStyle/>
          <a:p>
            <a:fld id="{495E44BC-E78C-47B2-BF0D-EB90DC8F65C4}" type="slidenum">
              <a:rPr lang="sv-SE" smtClean="0"/>
              <a:t>‹#›</a:t>
            </a:fld>
            <a:endParaRPr lang="sv-SE"/>
          </a:p>
        </p:txBody>
      </p:sp>
    </p:spTree>
    <p:extLst>
      <p:ext uri="{BB962C8B-B14F-4D97-AF65-F5344CB8AC3E}">
        <p14:creationId xmlns:p14="http://schemas.microsoft.com/office/powerpoint/2010/main" val="200705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0A931B-A656-46D4-B54B-368050F22665}"/>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3FB27B58-092A-4427-84D0-1A3AA4501CFB}"/>
              </a:ext>
            </a:extLst>
          </p:cNvPr>
          <p:cNvSpPr>
            <a:spLocks noGrp="1"/>
          </p:cNvSpPr>
          <p:nvPr>
            <p:ph type="dt" sz="half" idx="10"/>
          </p:nvPr>
        </p:nvSpPr>
        <p:spPr/>
        <p:txBody>
          <a:bodyPr/>
          <a:lstStyle/>
          <a:p>
            <a:fld id="{470699EF-405A-439C-AE89-9425FF270280}" type="datetimeFigureOut">
              <a:rPr lang="sv-SE" smtClean="0"/>
              <a:t>2022-06-09</a:t>
            </a:fld>
            <a:endParaRPr lang="sv-SE"/>
          </a:p>
        </p:txBody>
      </p:sp>
      <p:sp>
        <p:nvSpPr>
          <p:cNvPr id="4" name="Platshållare för sidfot 3">
            <a:extLst>
              <a:ext uri="{FF2B5EF4-FFF2-40B4-BE49-F238E27FC236}">
                <a16:creationId xmlns:a16="http://schemas.microsoft.com/office/drawing/2014/main" id="{3688FEF6-B165-4DC1-ABC7-7287C8CA30AC}"/>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FF332B40-474E-47E9-80A2-949BD9B9B2EE}"/>
              </a:ext>
            </a:extLst>
          </p:cNvPr>
          <p:cNvSpPr>
            <a:spLocks noGrp="1"/>
          </p:cNvSpPr>
          <p:nvPr>
            <p:ph type="sldNum" sz="quarter" idx="12"/>
          </p:nvPr>
        </p:nvSpPr>
        <p:spPr/>
        <p:txBody>
          <a:bodyPr/>
          <a:lstStyle/>
          <a:p>
            <a:fld id="{495E44BC-E78C-47B2-BF0D-EB90DC8F65C4}" type="slidenum">
              <a:rPr lang="sv-SE" smtClean="0"/>
              <a:t>‹#›</a:t>
            </a:fld>
            <a:endParaRPr lang="sv-SE"/>
          </a:p>
        </p:txBody>
      </p:sp>
    </p:spTree>
    <p:extLst>
      <p:ext uri="{BB962C8B-B14F-4D97-AF65-F5344CB8AC3E}">
        <p14:creationId xmlns:p14="http://schemas.microsoft.com/office/powerpoint/2010/main" val="1873710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5C9C654B-0929-4E2B-A8D6-D58D3924302A}"/>
              </a:ext>
            </a:extLst>
          </p:cNvPr>
          <p:cNvSpPr>
            <a:spLocks noGrp="1"/>
          </p:cNvSpPr>
          <p:nvPr>
            <p:ph type="dt" sz="half" idx="10"/>
          </p:nvPr>
        </p:nvSpPr>
        <p:spPr/>
        <p:txBody>
          <a:bodyPr/>
          <a:lstStyle/>
          <a:p>
            <a:fld id="{470699EF-405A-439C-AE89-9425FF270280}" type="datetimeFigureOut">
              <a:rPr lang="sv-SE" smtClean="0"/>
              <a:t>2022-06-09</a:t>
            </a:fld>
            <a:endParaRPr lang="sv-SE"/>
          </a:p>
        </p:txBody>
      </p:sp>
      <p:sp>
        <p:nvSpPr>
          <p:cNvPr id="3" name="Platshållare för sidfot 2">
            <a:extLst>
              <a:ext uri="{FF2B5EF4-FFF2-40B4-BE49-F238E27FC236}">
                <a16:creationId xmlns:a16="http://schemas.microsoft.com/office/drawing/2014/main" id="{CB50236E-6963-4E3A-BE3B-F90EDF34CE51}"/>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2A3E62D5-668F-42E9-BAE5-0E23E2AEE13B}"/>
              </a:ext>
            </a:extLst>
          </p:cNvPr>
          <p:cNvSpPr>
            <a:spLocks noGrp="1"/>
          </p:cNvSpPr>
          <p:nvPr>
            <p:ph type="sldNum" sz="quarter" idx="12"/>
          </p:nvPr>
        </p:nvSpPr>
        <p:spPr/>
        <p:txBody>
          <a:bodyPr/>
          <a:lstStyle/>
          <a:p>
            <a:fld id="{495E44BC-E78C-47B2-BF0D-EB90DC8F65C4}" type="slidenum">
              <a:rPr lang="sv-SE" smtClean="0"/>
              <a:t>‹#›</a:t>
            </a:fld>
            <a:endParaRPr lang="sv-SE"/>
          </a:p>
        </p:txBody>
      </p:sp>
    </p:spTree>
    <p:extLst>
      <p:ext uri="{BB962C8B-B14F-4D97-AF65-F5344CB8AC3E}">
        <p14:creationId xmlns:p14="http://schemas.microsoft.com/office/powerpoint/2010/main" val="1042461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64B582-84F7-4402-A552-8F7A589DAD3D}"/>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5098B893-253A-4D28-BE55-31395C7E822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43833FBF-D68A-40EA-BB05-F0712B2F31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47F77AA9-FBFC-4E0E-A6A4-DECC6173F03A}"/>
              </a:ext>
            </a:extLst>
          </p:cNvPr>
          <p:cNvSpPr>
            <a:spLocks noGrp="1"/>
          </p:cNvSpPr>
          <p:nvPr>
            <p:ph type="dt" sz="half" idx="10"/>
          </p:nvPr>
        </p:nvSpPr>
        <p:spPr/>
        <p:txBody>
          <a:bodyPr/>
          <a:lstStyle/>
          <a:p>
            <a:fld id="{470699EF-405A-439C-AE89-9425FF270280}" type="datetimeFigureOut">
              <a:rPr lang="sv-SE" smtClean="0"/>
              <a:t>2022-06-09</a:t>
            </a:fld>
            <a:endParaRPr lang="sv-SE"/>
          </a:p>
        </p:txBody>
      </p:sp>
      <p:sp>
        <p:nvSpPr>
          <p:cNvPr id="6" name="Platshållare för sidfot 5">
            <a:extLst>
              <a:ext uri="{FF2B5EF4-FFF2-40B4-BE49-F238E27FC236}">
                <a16:creationId xmlns:a16="http://schemas.microsoft.com/office/drawing/2014/main" id="{F3868ABA-A4C0-4BC8-8BEE-A4A9001572B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0499FF9-A12B-43CF-AC43-FB7285889018}"/>
              </a:ext>
            </a:extLst>
          </p:cNvPr>
          <p:cNvSpPr>
            <a:spLocks noGrp="1"/>
          </p:cNvSpPr>
          <p:nvPr>
            <p:ph type="sldNum" sz="quarter" idx="12"/>
          </p:nvPr>
        </p:nvSpPr>
        <p:spPr/>
        <p:txBody>
          <a:bodyPr/>
          <a:lstStyle/>
          <a:p>
            <a:fld id="{495E44BC-E78C-47B2-BF0D-EB90DC8F65C4}" type="slidenum">
              <a:rPr lang="sv-SE" smtClean="0"/>
              <a:t>‹#›</a:t>
            </a:fld>
            <a:endParaRPr lang="sv-SE"/>
          </a:p>
        </p:txBody>
      </p:sp>
    </p:spTree>
    <p:extLst>
      <p:ext uri="{BB962C8B-B14F-4D97-AF65-F5344CB8AC3E}">
        <p14:creationId xmlns:p14="http://schemas.microsoft.com/office/powerpoint/2010/main" val="1559092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3D2073-DCD1-461E-A427-120E099907C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11110B50-07D9-4CBC-8330-2ED7055CC9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85BC9E76-8557-4216-95E0-D65855B1B9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3E8C6EC1-5043-4BE4-8BCC-724E2AE32BD7}"/>
              </a:ext>
            </a:extLst>
          </p:cNvPr>
          <p:cNvSpPr>
            <a:spLocks noGrp="1"/>
          </p:cNvSpPr>
          <p:nvPr>
            <p:ph type="dt" sz="half" idx="10"/>
          </p:nvPr>
        </p:nvSpPr>
        <p:spPr/>
        <p:txBody>
          <a:bodyPr/>
          <a:lstStyle/>
          <a:p>
            <a:fld id="{470699EF-405A-439C-AE89-9425FF270280}" type="datetimeFigureOut">
              <a:rPr lang="sv-SE" smtClean="0"/>
              <a:t>2022-06-09</a:t>
            </a:fld>
            <a:endParaRPr lang="sv-SE"/>
          </a:p>
        </p:txBody>
      </p:sp>
      <p:sp>
        <p:nvSpPr>
          <p:cNvPr id="6" name="Platshållare för sidfot 5">
            <a:extLst>
              <a:ext uri="{FF2B5EF4-FFF2-40B4-BE49-F238E27FC236}">
                <a16:creationId xmlns:a16="http://schemas.microsoft.com/office/drawing/2014/main" id="{5A96BDEE-81D7-4E49-BFEA-84FEA8B36289}"/>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201F7CA-6CB0-42D1-BC7D-46130CB94C23}"/>
              </a:ext>
            </a:extLst>
          </p:cNvPr>
          <p:cNvSpPr>
            <a:spLocks noGrp="1"/>
          </p:cNvSpPr>
          <p:nvPr>
            <p:ph type="sldNum" sz="quarter" idx="12"/>
          </p:nvPr>
        </p:nvSpPr>
        <p:spPr/>
        <p:txBody>
          <a:bodyPr/>
          <a:lstStyle/>
          <a:p>
            <a:fld id="{495E44BC-E78C-47B2-BF0D-EB90DC8F65C4}" type="slidenum">
              <a:rPr lang="sv-SE" smtClean="0"/>
              <a:t>‹#›</a:t>
            </a:fld>
            <a:endParaRPr lang="sv-SE"/>
          </a:p>
        </p:txBody>
      </p:sp>
    </p:spTree>
    <p:extLst>
      <p:ext uri="{BB962C8B-B14F-4D97-AF65-F5344CB8AC3E}">
        <p14:creationId xmlns:p14="http://schemas.microsoft.com/office/powerpoint/2010/main" val="348643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2E7C4660-E99B-4835-85F5-5AEA15967B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048BA49-2969-4B44-9B82-9DF0AC2157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CB21E0C-F089-41CE-83AD-B4E989B837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0699EF-405A-439C-AE89-9425FF270280}" type="datetimeFigureOut">
              <a:rPr lang="sv-SE" smtClean="0"/>
              <a:t>2022-06-09</a:t>
            </a:fld>
            <a:endParaRPr lang="sv-SE"/>
          </a:p>
        </p:txBody>
      </p:sp>
      <p:sp>
        <p:nvSpPr>
          <p:cNvPr id="5" name="Platshållare för sidfot 4">
            <a:extLst>
              <a:ext uri="{FF2B5EF4-FFF2-40B4-BE49-F238E27FC236}">
                <a16:creationId xmlns:a16="http://schemas.microsoft.com/office/drawing/2014/main" id="{41B7B674-AFB4-46D2-975D-1D8FC8843A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D10F0ED1-8DB4-4551-9A29-5F707D7D87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5E44BC-E78C-47B2-BF0D-EB90DC8F65C4}" type="slidenum">
              <a:rPr lang="sv-SE" smtClean="0"/>
              <a:t>‹#›</a:t>
            </a:fld>
            <a:endParaRPr lang="sv-SE"/>
          </a:p>
        </p:txBody>
      </p:sp>
    </p:spTree>
    <p:extLst>
      <p:ext uri="{BB962C8B-B14F-4D97-AF65-F5344CB8AC3E}">
        <p14:creationId xmlns:p14="http://schemas.microsoft.com/office/powerpoint/2010/main" val="93471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Rubrik 1">
            <a:extLst>
              <a:ext uri="{FF2B5EF4-FFF2-40B4-BE49-F238E27FC236}">
                <a16:creationId xmlns:a16="http://schemas.microsoft.com/office/drawing/2014/main" id="{C8FABD88-181A-4AD7-9238-A9B85374C6E5}"/>
              </a:ext>
            </a:extLst>
          </p:cNvPr>
          <p:cNvSpPr>
            <a:spLocks noGrp="1"/>
          </p:cNvSpPr>
          <p:nvPr>
            <p:ph type="ctrTitle"/>
          </p:nvPr>
        </p:nvSpPr>
        <p:spPr>
          <a:xfrm>
            <a:off x="1314824" y="735106"/>
            <a:ext cx="10053763" cy="2928470"/>
          </a:xfrm>
        </p:spPr>
        <p:txBody>
          <a:bodyPr anchor="b">
            <a:normAutofit/>
          </a:bodyPr>
          <a:lstStyle/>
          <a:p>
            <a:pPr algn="l"/>
            <a:r>
              <a:rPr lang="sv-SE" sz="4800">
                <a:solidFill>
                  <a:srgbClr val="FFFFFF"/>
                </a:solidFill>
              </a:rPr>
              <a:t>Tillitens roll i områdesutveckling</a:t>
            </a:r>
          </a:p>
        </p:txBody>
      </p:sp>
      <p:sp>
        <p:nvSpPr>
          <p:cNvPr id="3" name="Underrubrik 2">
            <a:extLst>
              <a:ext uri="{FF2B5EF4-FFF2-40B4-BE49-F238E27FC236}">
                <a16:creationId xmlns:a16="http://schemas.microsoft.com/office/drawing/2014/main" id="{772F323C-03B9-4595-B8F3-CD568050F377}"/>
              </a:ext>
            </a:extLst>
          </p:cNvPr>
          <p:cNvSpPr>
            <a:spLocks noGrp="1"/>
          </p:cNvSpPr>
          <p:nvPr>
            <p:ph type="subTitle" idx="1"/>
          </p:nvPr>
        </p:nvSpPr>
        <p:spPr>
          <a:xfrm>
            <a:off x="1350682" y="4870824"/>
            <a:ext cx="10005951" cy="1458258"/>
          </a:xfrm>
        </p:spPr>
        <p:txBody>
          <a:bodyPr anchor="ctr">
            <a:normAutofit/>
          </a:bodyPr>
          <a:lstStyle/>
          <a:p>
            <a:pPr algn="l"/>
            <a:r>
              <a:rPr lang="sv-SE" dirty="0"/>
              <a:t>Stina Hansson Institutionen för globala studier, GU/ Stadsledningskontoret, Göteborgs stad</a:t>
            </a:r>
            <a:endParaRPr lang="sv-SE"/>
          </a:p>
        </p:txBody>
      </p:sp>
    </p:spTree>
    <p:extLst>
      <p:ext uri="{BB962C8B-B14F-4D97-AF65-F5344CB8AC3E}">
        <p14:creationId xmlns:p14="http://schemas.microsoft.com/office/powerpoint/2010/main" val="2609241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Shape 142"/>
          <p:cNvSpPr>
            <a:spLocks noGrp="1"/>
          </p:cNvSpPr>
          <p:nvPr>
            <p:ph type="title"/>
          </p:nvPr>
        </p:nvSpPr>
        <p:spPr>
          <a:prstGeom prst="rect">
            <a:avLst/>
          </a:prstGeom>
        </p:spPr>
        <p:txBody>
          <a:bodyPr/>
          <a:lstStyle>
            <a:lvl1pPr defTabSz="416052">
              <a:defRPr sz="3549"/>
            </a:lvl1pPr>
          </a:lstStyle>
          <a:p>
            <a:r>
              <a:t>Slutsatser – den gemensamma målbilden</a:t>
            </a:r>
          </a:p>
        </p:txBody>
      </p:sp>
      <p:sp>
        <p:nvSpPr>
          <p:cNvPr id="143" name="Shape 143"/>
          <p:cNvSpPr>
            <a:spLocks noGrp="1"/>
          </p:cNvSpPr>
          <p:nvPr>
            <p:ph type="body" idx="1"/>
          </p:nvPr>
        </p:nvSpPr>
        <p:spPr>
          <a:xfrm>
            <a:off x="1981200" y="1600201"/>
            <a:ext cx="8229600" cy="4525963"/>
          </a:xfrm>
          <a:prstGeom prst="rect">
            <a:avLst/>
          </a:prstGeom>
        </p:spPr>
        <p:txBody>
          <a:bodyPr/>
          <a:lstStyle/>
          <a:p>
            <a:pPr marL="325754" indent="-325754" defTabSz="434340">
              <a:defRPr sz="3040"/>
            </a:pPr>
            <a:r>
              <a:rPr dirty="0" err="1"/>
              <a:t>En</a:t>
            </a:r>
            <a:r>
              <a:rPr dirty="0"/>
              <a:t> </a:t>
            </a:r>
            <a:r>
              <a:rPr dirty="0" err="1"/>
              <a:t>gemensam</a:t>
            </a:r>
            <a:r>
              <a:rPr dirty="0"/>
              <a:t> </a:t>
            </a:r>
            <a:r>
              <a:rPr dirty="0" err="1"/>
              <a:t>målbild</a:t>
            </a:r>
            <a:r>
              <a:rPr dirty="0"/>
              <a:t> </a:t>
            </a:r>
            <a:r>
              <a:rPr dirty="0" err="1"/>
              <a:t>för</a:t>
            </a:r>
            <a:r>
              <a:rPr dirty="0"/>
              <a:t> </a:t>
            </a:r>
            <a:r>
              <a:rPr dirty="0" err="1"/>
              <a:t>förändringsarbete</a:t>
            </a:r>
            <a:r>
              <a:rPr dirty="0"/>
              <a:t>.</a:t>
            </a:r>
          </a:p>
          <a:p>
            <a:pPr marL="325754" indent="-325754" defTabSz="434340">
              <a:defRPr sz="3040"/>
            </a:pPr>
            <a:r>
              <a:rPr dirty="0"/>
              <a:t> (</a:t>
            </a:r>
            <a:r>
              <a:rPr dirty="0" err="1"/>
              <a:t>vad</a:t>
            </a:r>
            <a:r>
              <a:rPr dirty="0"/>
              <a:t> </a:t>
            </a:r>
            <a:r>
              <a:rPr dirty="0" err="1"/>
              <a:t>och</a:t>
            </a:r>
            <a:r>
              <a:rPr dirty="0"/>
              <a:t> </a:t>
            </a:r>
            <a:r>
              <a:rPr dirty="0" err="1"/>
              <a:t>hur</a:t>
            </a:r>
            <a:r>
              <a:rPr dirty="0"/>
              <a:t>)</a:t>
            </a:r>
          </a:p>
          <a:p>
            <a:pPr marL="325754" indent="-325754" defTabSz="434340">
              <a:defRPr sz="3040"/>
            </a:pPr>
            <a:r>
              <a:rPr dirty="0" err="1"/>
              <a:t>Möjliggör</a:t>
            </a:r>
            <a:r>
              <a:rPr dirty="0"/>
              <a:t> </a:t>
            </a:r>
            <a:r>
              <a:rPr dirty="0" err="1"/>
              <a:t>samverkan</a:t>
            </a:r>
            <a:r>
              <a:rPr dirty="0"/>
              <a:t> </a:t>
            </a:r>
            <a:r>
              <a:rPr dirty="0" err="1"/>
              <a:t>och</a:t>
            </a:r>
            <a:r>
              <a:rPr dirty="0"/>
              <a:t> </a:t>
            </a:r>
            <a:r>
              <a:rPr dirty="0" err="1"/>
              <a:t>kommunikation</a:t>
            </a:r>
            <a:r>
              <a:rPr dirty="0"/>
              <a:t> </a:t>
            </a:r>
            <a:r>
              <a:rPr dirty="0" err="1"/>
              <a:t>i</a:t>
            </a:r>
            <a:r>
              <a:rPr dirty="0"/>
              <a:t> </a:t>
            </a:r>
            <a:r>
              <a:rPr dirty="0" err="1"/>
              <a:t>alla</a:t>
            </a:r>
            <a:r>
              <a:rPr dirty="0"/>
              <a:t> led. </a:t>
            </a:r>
          </a:p>
          <a:p>
            <a:pPr marL="325754" indent="-325754" defTabSz="434340">
              <a:defRPr sz="3040"/>
            </a:pPr>
            <a:r>
              <a:rPr dirty="0" err="1"/>
              <a:t>Avgörande</a:t>
            </a:r>
            <a:r>
              <a:rPr dirty="0"/>
              <a:t> </a:t>
            </a:r>
            <a:r>
              <a:rPr dirty="0" err="1"/>
              <a:t>för</a:t>
            </a:r>
            <a:r>
              <a:rPr dirty="0"/>
              <a:t> </a:t>
            </a:r>
            <a:r>
              <a:rPr dirty="0" err="1"/>
              <a:t>handlingsutrymme</a:t>
            </a:r>
            <a:endParaRPr dirty="0"/>
          </a:p>
          <a:p>
            <a:pPr marL="325754" indent="-325754" defTabSz="434340">
              <a:defRPr sz="3040"/>
            </a:pPr>
            <a:r>
              <a:rPr dirty="0"/>
              <a:t>Det </a:t>
            </a:r>
            <a:r>
              <a:rPr dirty="0" err="1"/>
              <a:t>gemensamma</a:t>
            </a:r>
            <a:r>
              <a:rPr dirty="0"/>
              <a:t> </a:t>
            </a:r>
            <a:r>
              <a:rPr dirty="0" err="1"/>
              <a:t>målarbetet</a:t>
            </a:r>
            <a:r>
              <a:rPr dirty="0"/>
              <a:t> </a:t>
            </a:r>
            <a:r>
              <a:rPr dirty="0" err="1"/>
              <a:t>förutsätter</a:t>
            </a:r>
            <a:r>
              <a:rPr dirty="0"/>
              <a:t> </a:t>
            </a:r>
            <a:r>
              <a:rPr dirty="0" err="1"/>
              <a:t>en</a:t>
            </a:r>
            <a:r>
              <a:rPr dirty="0"/>
              <a:t> </a:t>
            </a:r>
            <a:r>
              <a:rPr dirty="0" err="1"/>
              <a:t>öppenhet</a:t>
            </a:r>
            <a:r>
              <a:rPr dirty="0"/>
              <a:t> hos de </a:t>
            </a:r>
            <a:r>
              <a:rPr dirty="0" err="1"/>
              <a:t>olika</a:t>
            </a:r>
            <a:r>
              <a:rPr dirty="0"/>
              <a:t> </a:t>
            </a:r>
            <a:r>
              <a:rPr dirty="0" err="1"/>
              <a:t>aktörerna</a:t>
            </a:r>
            <a:r>
              <a:rPr dirty="0"/>
              <a:t> </a:t>
            </a:r>
            <a:r>
              <a:rPr dirty="0" err="1"/>
              <a:t>för</a:t>
            </a:r>
            <a:r>
              <a:rPr dirty="0"/>
              <a:t> </a:t>
            </a:r>
            <a:r>
              <a:rPr dirty="0" err="1"/>
              <a:t>att</a:t>
            </a:r>
            <a:r>
              <a:rPr dirty="0"/>
              <a:t> </a:t>
            </a:r>
            <a:r>
              <a:rPr dirty="0" err="1"/>
              <a:t>anpassa</a:t>
            </a:r>
            <a:r>
              <a:rPr dirty="0"/>
              <a:t> det </a:t>
            </a:r>
            <a:r>
              <a:rPr dirty="0" err="1"/>
              <a:t>egna</a:t>
            </a:r>
            <a:r>
              <a:rPr dirty="0"/>
              <a:t> </a:t>
            </a:r>
            <a:r>
              <a:rPr dirty="0" err="1"/>
              <a:t>uppdraget</a:t>
            </a:r>
            <a:r>
              <a:rPr dirty="0"/>
              <a:t> till </a:t>
            </a:r>
            <a:r>
              <a:rPr dirty="0" err="1"/>
              <a:t>en</a:t>
            </a:r>
            <a:r>
              <a:rPr dirty="0"/>
              <a:t> </a:t>
            </a:r>
            <a:r>
              <a:rPr dirty="0" err="1"/>
              <a:t>gemensam</a:t>
            </a:r>
            <a:r>
              <a:rPr dirty="0"/>
              <a:t> </a:t>
            </a:r>
            <a:r>
              <a:rPr dirty="0" err="1"/>
              <a:t>målsättning</a:t>
            </a:r>
            <a:r>
              <a:rPr dirty="0"/>
              <a:t> </a:t>
            </a:r>
            <a:r>
              <a:rPr dirty="0" err="1"/>
              <a:t>snarare</a:t>
            </a:r>
            <a:r>
              <a:rPr dirty="0"/>
              <a:t> </a:t>
            </a:r>
            <a:r>
              <a:rPr dirty="0" err="1"/>
              <a:t>än</a:t>
            </a:r>
            <a:r>
              <a:rPr dirty="0"/>
              <a:t> </a:t>
            </a:r>
            <a:r>
              <a:rPr dirty="0" err="1"/>
              <a:t>tvärtom</a:t>
            </a:r>
            <a:r>
              <a:rPr dirty="0"/>
              <a:t>. </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a:spLocks noGrp="1"/>
          </p:cNvSpPr>
          <p:nvPr>
            <p:ph type="title"/>
          </p:nvPr>
        </p:nvSpPr>
        <p:spPr>
          <a:prstGeom prst="rect">
            <a:avLst/>
          </a:prstGeom>
        </p:spPr>
        <p:txBody>
          <a:bodyPr/>
          <a:lstStyle>
            <a:lvl1pPr>
              <a:defRPr sz="3900"/>
            </a:lvl1pPr>
          </a:lstStyle>
          <a:p>
            <a:r>
              <a:t>Slutsatser – områdesarbetarnas roll</a:t>
            </a:r>
          </a:p>
        </p:txBody>
      </p:sp>
      <p:sp>
        <p:nvSpPr>
          <p:cNvPr id="146" name="Shape 146"/>
          <p:cNvSpPr>
            <a:spLocks noGrp="1"/>
          </p:cNvSpPr>
          <p:nvPr>
            <p:ph type="body" idx="1"/>
          </p:nvPr>
        </p:nvSpPr>
        <p:spPr>
          <a:xfrm>
            <a:off x="1981200" y="1600201"/>
            <a:ext cx="8229600" cy="4525963"/>
          </a:xfrm>
          <a:prstGeom prst="rect">
            <a:avLst/>
          </a:prstGeom>
        </p:spPr>
        <p:txBody>
          <a:bodyPr/>
          <a:lstStyle/>
          <a:p>
            <a:pPr marL="332613" indent="-332613" defTabSz="443484">
              <a:lnSpc>
                <a:spcPct val="80000"/>
              </a:lnSpc>
              <a:spcBef>
                <a:spcPts val="500"/>
              </a:spcBef>
              <a:defRPr sz="2231"/>
            </a:pPr>
            <a:r>
              <a:rPr dirty="0" err="1"/>
              <a:t>Områdesarbetarnas</a:t>
            </a:r>
            <a:r>
              <a:rPr dirty="0"/>
              <a:t> </a:t>
            </a:r>
            <a:r>
              <a:rPr dirty="0" err="1"/>
              <a:t>deltagande</a:t>
            </a:r>
            <a:r>
              <a:rPr dirty="0"/>
              <a:t> </a:t>
            </a:r>
            <a:r>
              <a:rPr dirty="0" err="1"/>
              <a:t>i</a:t>
            </a:r>
            <a:r>
              <a:rPr dirty="0"/>
              <a:t> </a:t>
            </a:r>
            <a:r>
              <a:rPr dirty="0" err="1"/>
              <a:t>utvecklingsarbetet</a:t>
            </a:r>
            <a:r>
              <a:rPr dirty="0"/>
              <a:t> </a:t>
            </a:r>
            <a:r>
              <a:rPr dirty="0" err="1"/>
              <a:t>är</a:t>
            </a:r>
            <a:r>
              <a:rPr dirty="0"/>
              <a:t> </a:t>
            </a:r>
            <a:r>
              <a:rPr dirty="0" err="1"/>
              <a:t>avgörande</a:t>
            </a:r>
            <a:r>
              <a:rPr dirty="0"/>
              <a:t> </a:t>
            </a:r>
            <a:r>
              <a:rPr dirty="0" err="1"/>
              <a:t>för</a:t>
            </a:r>
            <a:r>
              <a:rPr dirty="0"/>
              <a:t> </a:t>
            </a:r>
            <a:r>
              <a:rPr dirty="0" err="1"/>
              <a:t>att</a:t>
            </a:r>
            <a:r>
              <a:rPr dirty="0"/>
              <a:t> </a:t>
            </a:r>
            <a:r>
              <a:rPr dirty="0" err="1"/>
              <a:t>bygga</a:t>
            </a:r>
            <a:r>
              <a:rPr dirty="0"/>
              <a:t> </a:t>
            </a:r>
            <a:r>
              <a:rPr dirty="0" err="1"/>
              <a:t>tillit</a:t>
            </a:r>
            <a:r>
              <a:rPr dirty="0"/>
              <a:t> </a:t>
            </a:r>
            <a:endParaRPr sz="3298" dirty="0"/>
          </a:p>
          <a:p>
            <a:pPr marL="332613" indent="-332613" defTabSz="443484">
              <a:lnSpc>
                <a:spcPct val="80000"/>
              </a:lnSpc>
              <a:spcBef>
                <a:spcPts val="500"/>
              </a:spcBef>
              <a:defRPr sz="2231"/>
            </a:pPr>
            <a:r>
              <a:rPr dirty="0"/>
              <a:t>De </a:t>
            </a:r>
            <a:r>
              <a:rPr dirty="0" err="1"/>
              <a:t>besitter</a:t>
            </a:r>
            <a:r>
              <a:rPr dirty="0"/>
              <a:t> </a:t>
            </a:r>
            <a:r>
              <a:rPr dirty="0" err="1"/>
              <a:t>erfarenhet</a:t>
            </a:r>
            <a:r>
              <a:rPr dirty="0"/>
              <a:t> </a:t>
            </a:r>
            <a:r>
              <a:rPr dirty="0" err="1"/>
              <a:t>och</a:t>
            </a:r>
            <a:r>
              <a:rPr dirty="0"/>
              <a:t> </a:t>
            </a:r>
            <a:r>
              <a:rPr dirty="0" err="1"/>
              <a:t>kunskap</a:t>
            </a:r>
            <a:r>
              <a:rPr dirty="0"/>
              <a:t> </a:t>
            </a:r>
            <a:r>
              <a:rPr dirty="0" err="1"/>
              <a:t>som</a:t>
            </a:r>
            <a:r>
              <a:rPr dirty="0"/>
              <a:t> </a:t>
            </a:r>
            <a:r>
              <a:rPr dirty="0" err="1"/>
              <a:t>kan</a:t>
            </a:r>
            <a:r>
              <a:rPr dirty="0"/>
              <a:t> </a:t>
            </a:r>
            <a:r>
              <a:rPr dirty="0" err="1"/>
              <a:t>användas</a:t>
            </a:r>
            <a:r>
              <a:rPr dirty="0"/>
              <a:t> </a:t>
            </a:r>
            <a:r>
              <a:rPr dirty="0" err="1"/>
              <a:t>för</a:t>
            </a:r>
            <a:r>
              <a:rPr dirty="0"/>
              <a:t> </a:t>
            </a:r>
            <a:r>
              <a:rPr dirty="0" err="1"/>
              <a:t>att</a:t>
            </a:r>
            <a:r>
              <a:rPr dirty="0"/>
              <a:t> </a:t>
            </a:r>
            <a:r>
              <a:rPr dirty="0" err="1"/>
              <a:t>förstå</a:t>
            </a:r>
            <a:r>
              <a:rPr dirty="0"/>
              <a:t> </a:t>
            </a:r>
            <a:r>
              <a:rPr dirty="0" err="1"/>
              <a:t>lokala</a:t>
            </a:r>
            <a:r>
              <a:rPr dirty="0"/>
              <a:t> </a:t>
            </a:r>
            <a:r>
              <a:rPr dirty="0" err="1"/>
              <a:t>behov</a:t>
            </a:r>
            <a:r>
              <a:rPr dirty="0"/>
              <a:t> </a:t>
            </a:r>
            <a:r>
              <a:rPr dirty="0" err="1"/>
              <a:t>och</a:t>
            </a:r>
            <a:r>
              <a:rPr dirty="0"/>
              <a:t> </a:t>
            </a:r>
            <a:r>
              <a:rPr dirty="0" err="1"/>
              <a:t>hur</a:t>
            </a:r>
            <a:r>
              <a:rPr dirty="0"/>
              <a:t> </a:t>
            </a:r>
            <a:r>
              <a:rPr dirty="0" err="1"/>
              <a:t>olika</a:t>
            </a:r>
            <a:r>
              <a:rPr dirty="0"/>
              <a:t> </a:t>
            </a:r>
            <a:r>
              <a:rPr dirty="0" err="1"/>
              <a:t>insatser</a:t>
            </a:r>
            <a:r>
              <a:rPr dirty="0"/>
              <a:t> </a:t>
            </a:r>
            <a:r>
              <a:rPr dirty="0" err="1"/>
              <a:t>kommer</a:t>
            </a:r>
            <a:r>
              <a:rPr dirty="0"/>
              <a:t> </a:t>
            </a:r>
            <a:r>
              <a:rPr dirty="0" err="1"/>
              <a:t>uppfattas</a:t>
            </a:r>
            <a:r>
              <a:rPr dirty="0"/>
              <a:t> av </a:t>
            </a:r>
            <a:r>
              <a:rPr dirty="0" err="1"/>
              <a:t>invånarna</a:t>
            </a:r>
            <a:r>
              <a:rPr dirty="0"/>
              <a:t>.</a:t>
            </a:r>
            <a:endParaRPr sz="2134" dirty="0"/>
          </a:p>
          <a:p>
            <a:pPr marL="332613" indent="-332613" defTabSz="443484">
              <a:lnSpc>
                <a:spcPct val="80000"/>
              </a:lnSpc>
              <a:spcBef>
                <a:spcPts val="500"/>
              </a:spcBef>
              <a:defRPr sz="2231"/>
            </a:pPr>
            <a:r>
              <a:rPr dirty="0"/>
              <a:t>De </a:t>
            </a:r>
            <a:r>
              <a:rPr dirty="0" err="1"/>
              <a:t>kan</a:t>
            </a:r>
            <a:r>
              <a:rPr dirty="0"/>
              <a:t> </a:t>
            </a:r>
            <a:r>
              <a:rPr dirty="0" err="1"/>
              <a:t>fungera</a:t>
            </a:r>
            <a:r>
              <a:rPr dirty="0"/>
              <a:t> </a:t>
            </a:r>
            <a:r>
              <a:rPr dirty="0" err="1"/>
              <a:t>som</a:t>
            </a:r>
            <a:r>
              <a:rPr dirty="0"/>
              <a:t> ’</a:t>
            </a:r>
            <a:r>
              <a:rPr dirty="0" err="1"/>
              <a:t>vandrande</a:t>
            </a:r>
            <a:r>
              <a:rPr dirty="0"/>
              <a:t> </a:t>
            </a:r>
            <a:r>
              <a:rPr dirty="0" err="1"/>
              <a:t>medborgarkontor</a:t>
            </a:r>
            <a:r>
              <a:rPr dirty="0"/>
              <a:t>’ om de </a:t>
            </a:r>
            <a:r>
              <a:rPr dirty="0" err="1"/>
              <a:t>informeras</a:t>
            </a:r>
            <a:r>
              <a:rPr dirty="0"/>
              <a:t> om </a:t>
            </a:r>
            <a:r>
              <a:rPr dirty="0" err="1"/>
              <a:t>utvecklingsarbetet</a:t>
            </a:r>
            <a:r>
              <a:rPr dirty="0"/>
              <a:t>.</a:t>
            </a:r>
          </a:p>
          <a:p>
            <a:pPr marL="332613" indent="-332613" defTabSz="443484">
              <a:lnSpc>
                <a:spcPct val="80000"/>
              </a:lnSpc>
              <a:spcBef>
                <a:spcPts val="500"/>
              </a:spcBef>
              <a:defRPr sz="2231"/>
            </a:pPr>
            <a:r>
              <a:rPr dirty="0" err="1"/>
              <a:t>Kunskapsbank</a:t>
            </a:r>
            <a:endParaRPr sz="2134" dirty="0"/>
          </a:p>
          <a:p>
            <a:pPr marL="332613" indent="-332613" defTabSz="443484">
              <a:lnSpc>
                <a:spcPct val="80000"/>
              </a:lnSpc>
              <a:spcBef>
                <a:spcPts val="500"/>
              </a:spcBef>
              <a:defRPr sz="2231"/>
            </a:pPr>
            <a:r>
              <a:rPr dirty="0" err="1"/>
              <a:t>Lojalitet</a:t>
            </a:r>
            <a:r>
              <a:rPr dirty="0"/>
              <a:t> </a:t>
            </a:r>
            <a:r>
              <a:rPr dirty="0" err="1"/>
              <a:t>skapas</a:t>
            </a:r>
            <a:r>
              <a:rPr dirty="0"/>
              <a:t> </a:t>
            </a:r>
            <a:r>
              <a:rPr dirty="0" err="1"/>
              <a:t>lokalt</a:t>
            </a:r>
            <a:r>
              <a:rPr dirty="0"/>
              <a:t> </a:t>
            </a:r>
            <a:r>
              <a:rPr dirty="0" err="1"/>
              <a:t>i</a:t>
            </a:r>
            <a:r>
              <a:rPr dirty="0"/>
              <a:t> </a:t>
            </a:r>
            <a:r>
              <a:rPr dirty="0" err="1"/>
              <a:t>motsats</a:t>
            </a:r>
            <a:r>
              <a:rPr dirty="0"/>
              <a:t> till ’centrum’</a:t>
            </a:r>
            <a:endParaRPr sz="2134" dirty="0"/>
          </a:p>
          <a:p>
            <a:pPr marL="332613" indent="-332613" defTabSz="443484">
              <a:lnSpc>
                <a:spcPct val="80000"/>
              </a:lnSpc>
              <a:spcBef>
                <a:spcPts val="500"/>
              </a:spcBef>
              <a:defRPr sz="2231"/>
            </a:pPr>
            <a:r>
              <a:rPr dirty="0" err="1"/>
              <a:t>Strukturer</a:t>
            </a:r>
            <a:r>
              <a:rPr dirty="0"/>
              <a:t> </a:t>
            </a:r>
            <a:r>
              <a:rPr dirty="0" err="1"/>
              <a:t>för</a:t>
            </a:r>
            <a:r>
              <a:rPr dirty="0"/>
              <a:t> </a:t>
            </a:r>
            <a:r>
              <a:rPr dirty="0" err="1"/>
              <a:t>att</a:t>
            </a:r>
            <a:r>
              <a:rPr dirty="0"/>
              <a:t> ta </a:t>
            </a:r>
            <a:r>
              <a:rPr dirty="0" err="1"/>
              <a:t>emot</a:t>
            </a:r>
            <a:r>
              <a:rPr dirty="0"/>
              <a:t> den </a:t>
            </a:r>
            <a:r>
              <a:rPr dirty="0" err="1"/>
              <a:t>erfarenhet</a:t>
            </a:r>
            <a:r>
              <a:rPr dirty="0"/>
              <a:t> </a:t>
            </a:r>
            <a:r>
              <a:rPr dirty="0" err="1"/>
              <a:t>och</a:t>
            </a:r>
            <a:r>
              <a:rPr dirty="0"/>
              <a:t> </a:t>
            </a:r>
            <a:r>
              <a:rPr dirty="0" err="1"/>
              <a:t>kunskap</a:t>
            </a:r>
            <a:r>
              <a:rPr dirty="0"/>
              <a:t> </a:t>
            </a:r>
            <a:r>
              <a:rPr dirty="0" err="1"/>
              <a:t>som</a:t>
            </a:r>
            <a:r>
              <a:rPr dirty="0"/>
              <a:t> </a:t>
            </a:r>
            <a:r>
              <a:rPr dirty="0" err="1"/>
              <a:t>områdesarbetare</a:t>
            </a:r>
            <a:r>
              <a:rPr dirty="0"/>
              <a:t> </a:t>
            </a:r>
            <a:r>
              <a:rPr dirty="0" err="1"/>
              <a:t>besitter</a:t>
            </a:r>
            <a:r>
              <a:rPr dirty="0"/>
              <a:t> </a:t>
            </a:r>
            <a:r>
              <a:rPr dirty="0" err="1"/>
              <a:t>skulle</a:t>
            </a:r>
            <a:r>
              <a:rPr dirty="0"/>
              <a:t> </a:t>
            </a:r>
            <a:r>
              <a:rPr dirty="0" err="1"/>
              <a:t>stärka</a:t>
            </a:r>
            <a:r>
              <a:rPr dirty="0"/>
              <a:t> </a:t>
            </a:r>
            <a:r>
              <a:rPr dirty="0" err="1"/>
              <a:t>förmågan</a:t>
            </a:r>
            <a:r>
              <a:rPr dirty="0"/>
              <a:t> </a:t>
            </a:r>
            <a:r>
              <a:rPr dirty="0" err="1"/>
              <a:t>att</a:t>
            </a:r>
            <a:r>
              <a:rPr dirty="0"/>
              <a:t> </a:t>
            </a:r>
            <a:r>
              <a:rPr dirty="0" err="1"/>
              <a:t>svara</a:t>
            </a:r>
            <a:r>
              <a:rPr dirty="0"/>
              <a:t> mot de </a:t>
            </a:r>
            <a:r>
              <a:rPr dirty="0" err="1"/>
              <a:t>boendes</a:t>
            </a:r>
            <a:r>
              <a:rPr dirty="0"/>
              <a:t> </a:t>
            </a:r>
            <a:r>
              <a:rPr dirty="0" err="1"/>
              <a:t>behov</a:t>
            </a:r>
            <a:r>
              <a:rPr dirty="0"/>
              <a:t> </a:t>
            </a:r>
            <a:r>
              <a:rPr dirty="0" err="1"/>
              <a:t>och</a:t>
            </a:r>
            <a:r>
              <a:rPr dirty="0"/>
              <a:t> </a:t>
            </a:r>
            <a:r>
              <a:rPr dirty="0" err="1"/>
              <a:t>intressen</a:t>
            </a:r>
            <a:r>
              <a:rPr dirty="0"/>
              <a:t>.</a:t>
            </a:r>
            <a:endParaRPr sz="2134" dirty="0"/>
          </a:p>
          <a:p>
            <a:pPr marL="332613" indent="-332613" defTabSz="443484">
              <a:lnSpc>
                <a:spcPct val="80000"/>
              </a:lnSpc>
              <a:spcBef>
                <a:spcPts val="500"/>
              </a:spcBef>
              <a:defRPr sz="2231"/>
            </a:pPr>
            <a:r>
              <a:rPr dirty="0"/>
              <a:t>I </a:t>
            </a:r>
            <a:r>
              <a:rPr dirty="0" err="1"/>
              <a:t>möjligaste</a:t>
            </a:r>
            <a:r>
              <a:rPr dirty="0"/>
              <a:t> </a:t>
            </a:r>
            <a:r>
              <a:rPr dirty="0" err="1"/>
              <a:t>mån</a:t>
            </a:r>
            <a:r>
              <a:rPr dirty="0"/>
              <a:t> </a:t>
            </a:r>
            <a:r>
              <a:rPr dirty="0" err="1"/>
              <a:t>bör</a:t>
            </a:r>
            <a:r>
              <a:rPr dirty="0"/>
              <a:t> </a:t>
            </a:r>
            <a:r>
              <a:rPr dirty="0" err="1"/>
              <a:t>tjänstepersoner</a:t>
            </a:r>
            <a:r>
              <a:rPr dirty="0"/>
              <a:t> </a:t>
            </a:r>
            <a:r>
              <a:rPr dirty="0" err="1"/>
              <a:t>så</a:t>
            </a:r>
            <a:r>
              <a:rPr dirty="0"/>
              <a:t> </a:t>
            </a:r>
            <a:r>
              <a:rPr dirty="0" err="1"/>
              <a:t>långt</a:t>
            </a:r>
            <a:r>
              <a:rPr dirty="0"/>
              <a:t> </a:t>
            </a:r>
            <a:r>
              <a:rPr dirty="0" err="1"/>
              <a:t>ner</a:t>
            </a:r>
            <a:r>
              <a:rPr dirty="0"/>
              <a:t> </a:t>
            </a:r>
            <a:r>
              <a:rPr dirty="0" err="1"/>
              <a:t>som</a:t>
            </a:r>
            <a:r>
              <a:rPr dirty="0"/>
              <a:t> </a:t>
            </a:r>
            <a:r>
              <a:rPr dirty="0" err="1"/>
              <a:t>möjligt</a:t>
            </a:r>
            <a:r>
              <a:rPr dirty="0"/>
              <a:t> </a:t>
            </a:r>
            <a:r>
              <a:rPr dirty="0" err="1"/>
              <a:t>i</a:t>
            </a:r>
            <a:r>
              <a:rPr dirty="0"/>
              <a:t> </a:t>
            </a:r>
            <a:r>
              <a:rPr dirty="0" err="1"/>
              <a:t>organisationen</a:t>
            </a:r>
            <a:r>
              <a:rPr dirty="0"/>
              <a:t> </a:t>
            </a:r>
            <a:r>
              <a:rPr dirty="0" err="1"/>
              <a:t>ges</a:t>
            </a:r>
            <a:r>
              <a:rPr dirty="0"/>
              <a:t> </a:t>
            </a:r>
            <a:r>
              <a:rPr dirty="0" err="1"/>
              <a:t>mandat</a:t>
            </a:r>
            <a:r>
              <a:rPr dirty="0"/>
              <a:t> </a:t>
            </a:r>
            <a:r>
              <a:rPr dirty="0" err="1"/>
              <a:t>för</a:t>
            </a:r>
            <a:r>
              <a:rPr dirty="0"/>
              <a:t> </a:t>
            </a:r>
            <a:r>
              <a:rPr dirty="0" err="1"/>
              <a:t>lokal</a:t>
            </a:r>
            <a:r>
              <a:rPr dirty="0"/>
              <a:t> </a:t>
            </a:r>
            <a:r>
              <a:rPr dirty="0" err="1"/>
              <a:t>problemlösning</a:t>
            </a:r>
            <a:endParaRPr dirty="0"/>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Shape 148"/>
          <p:cNvSpPr>
            <a:spLocks noGrp="1"/>
          </p:cNvSpPr>
          <p:nvPr>
            <p:ph type="title"/>
          </p:nvPr>
        </p:nvSpPr>
        <p:spPr>
          <a:prstGeom prst="rect">
            <a:avLst/>
          </a:prstGeom>
        </p:spPr>
        <p:txBody>
          <a:bodyPr/>
          <a:lstStyle>
            <a:lvl1pPr defTabSz="420623">
              <a:defRPr sz="3588"/>
            </a:lvl1pPr>
          </a:lstStyle>
          <a:p>
            <a:r>
              <a:t>Slutsatser – förutsättningar för dialogen</a:t>
            </a:r>
          </a:p>
        </p:txBody>
      </p:sp>
      <p:sp>
        <p:nvSpPr>
          <p:cNvPr id="149" name="Shape 149"/>
          <p:cNvSpPr>
            <a:spLocks noGrp="1"/>
          </p:cNvSpPr>
          <p:nvPr>
            <p:ph type="body" idx="1"/>
          </p:nvPr>
        </p:nvSpPr>
        <p:spPr>
          <a:xfrm>
            <a:off x="1981200" y="1600201"/>
            <a:ext cx="8229600" cy="4525963"/>
          </a:xfrm>
          <a:prstGeom prst="rect">
            <a:avLst/>
          </a:prstGeom>
        </p:spPr>
        <p:txBody>
          <a:bodyPr/>
          <a:lstStyle/>
          <a:p>
            <a:pPr>
              <a:spcBef>
                <a:spcPts val="600"/>
              </a:spcBef>
              <a:defRPr sz="2900"/>
            </a:pPr>
            <a:r>
              <a:rPr dirty="0"/>
              <a:t>Dialog </a:t>
            </a:r>
            <a:r>
              <a:rPr dirty="0" err="1"/>
              <a:t>måste</a:t>
            </a:r>
            <a:r>
              <a:rPr dirty="0"/>
              <a:t> </a:t>
            </a:r>
            <a:r>
              <a:rPr dirty="0" err="1"/>
              <a:t>utföras</a:t>
            </a:r>
            <a:r>
              <a:rPr dirty="0"/>
              <a:t> av de </a:t>
            </a:r>
            <a:r>
              <a:rPr dirty="0" err="1"/>
              <a:t>aktörer</a:t>
            </a:r>
            <a:r>
              <a:rPr dirty="0"/>
              <a:t> vars </a:t>
            </a:r>
            <a:r>
              <a:rPr dirty="0" err="1"/>
              <a:t>relationer</a:t>
            </a:r>
            <a:r>
              <a:rPr dirty="0"/>
              <a:t> </a:t>
            </a:r>
            <a:r>
              <a:rPr dirty="0" err="1"/>
              <a:t>och</a:t>
            </a:r>
            <a:r>
              <a:rPr dirty="0"/>
              <a:t> </a:t>
            </a:r>
            <a:r>
              <a:rPr dirty="0" err="1"/>
              <a:t>förståelse</a:t>
            </a:r>
            <a:r>
              <a:rPr dirty="0"/>
              <a:t> </a:t>
            </a:r>
            <a:r>
              <a:rPr dirty="0" err="1"/>
              <a:t>är</a:t>
            </a:r>
            <a:r>
              <a:rPr dirty="0"/>
              <a:t> </a:t>
            </a:r>
            <a:r>
              <a:rPr dirty="0" err="1"/>
              <a:t>viktigt</a:t>
            </a:r>
            <a:r>
              <a:rPr dirty="0"/>
              <a:t> </a:t>
            </a:r>
            <a:r>
              <a:rPr dirty="0" err="1"/>
              <a:t>för</a:t>
            </a:r>
            <a:r>
              <a:rPr dirty="0"/>
              <a:t> </a:t>
            </a:r>
            <a:r>
              <a:rPr dirty="0" err="1"/>
              <a:t>ett</a:t>
            </a:r>
            <a:r>
              <a:rPr dirty="0"/>
              <a:t> </a:t>
            </a:r>
            <a:r>
              <a:rPr dirty="0" err="1"/>
              <a:t>långsiktigt</a:t>
            </a:r>
            <a:r>
              <a:rPr dirty="0"/>
              <a:t> </a:t>
            </a:r>
            <a:r>
              <a:rPr dirty="0" err="1"/>
              <a:t>utvecklingsarbete</a:t>
            </a:r>
            <a:r>
              <a:rPr dirty="0"/>
              <a:t>. </a:t>
            </a:r>
          </a:p>
          <a:p>
            <a:pPr>
              <a:spcBef>
                <a:spcPts val="600"/>
              </a:spcBef>
              <a:defRPr sz="2900"/>
            </a:pPr>
            <a:r>
              <a:rPr dirty="0"/>
              <a:t>Dialog </a:t>
            </a:r>
            <a:r>
              <a:rPr dirty="0" err="1"/>
              <a:t>måste</a:t>
            </a:r>
            <a:r>
              <a:rPr dirty="0"/>
              <a:t> </a:t>
            </a:r>
            <a:r>
              <a:rPr dirty="0" err="1"/>
              <a:t>också</a:t>
            </a:r>
            <a:r>
              <a:rPr dirty="0"/>
              <a:t> </a:t>
            </a:r>
            <a:r>
              <a:rPr dirty="0" err="1"/>
              <a:t>bygga</a:t>
            </a:r>
            <a:r>
              <a:rPr dirty="0"/>
              <a:t> </a:t>
            </a:r>
            <a:r>
              <a:rPr dirty="0" err="1"/>
              <a:t>på</a:t>
            </a:r>
            <a:r>
              <a:rPr dirty="0"/>
              <a:t> </a:t>
            </a:r>
            <a:r>
              <a:rPr dirty="0" err="1"/>
              <a:t>samtal</a:t>
            </a:r>
            <a:r>
              <a:rPr dirty="0"/>
              <a:t> </a:t>
            </a:r>
            <a:r>
              <a:rPr dirty="0" err="1"/>
              <a:t>och</a:t>
            </a:r>
            <a:r>
              <a:rPr dirty="0"/>
              <a:t> </a:t>
            </a:r>
            <a:r>
              <a:rPr dirty="0" err="1"/>
              <a:t>gemensam</a:t>
            </a:r>
            <a:r>
              <a:rPr dirty="0"/>
              <a:t> </a:t>
            </a:r>
            <a:r>
              <a:rPr dirty="0" err="1"/>
              <a:t>reflektion</a:t>
            </a:r>
            <a:r>
              <a:rPr dirty="0"/>
              <a:t> </a:t>
            </a:r>
            <a:r>
              <a:rPr dirty="0" err="1"/>
              <a:t>och</a:t>
            </a:r>
            <a:r>
              <a:rPr dirty="0"/>
              <a:t> </a:t>
            </a:r>
            <a:r>
              <a:rPr dirty="0" err="1"/>
              <a:t>utbyte</a:t>
            </a:r>
            <a:r>
              <a:rPr dirty="0"/>
              <a:t> </a:t>
            </a:r>
            <a:r>
              <a:rPr dirty="0" err="1"/>
              <a:t>snarare</a:t>
            </a:r>
            <a:r>
              <a:rPr dirty="0"/>
              <a:t> </a:t>
            </a:r>
            <a:r>
              <a:rPr dirty="0" err="1"/>
              <a:t>än</a:t>
            </a:r>
            <a:r>
              <a:rPr dirty="0"/>
              <a:t> </a:t>
            </a:r>
            <a:r>
              <a:rPr dirty="0" err="1"/>
              <a:t>på</a:t>
            </a:r>
            <a:r>
              <a:rPr dirty="0"/>
              <a:t> </a:t>
            </a:r>
            <a:r>
              <a:rPr dirty="0" err="1"/>
              <a:t>informationsinsamling</a:t>
            </a:r>
            <a:r>
              <a:rPr dirty="0"/>
              <a:t>. </a:t>
            </a:r>
          </a:p>
          <a:p>
            <a:pPr>
              <a:spcBef>
                <a:spcPts val="600"/>
              </a:spcBef>
              <a:defRPr sz="2900"/>
            </a:pPr>
            <a:r>
              <a:rPr dirty="0" err="1"/>
              <a:t>Förvaltningen</a:t>
            </a:r>
            <a:r>
              <a:rPr dirty="0"/>
              <a:t> </a:t>
            </a:r>
            <a:r>
              <a:rPr dirty="0" err="1"/>
              <a:t>måste</a:t>
            </a:r>
            <a:r>
              <a:rPr dirty="0"/>
              <a:t> </a:t>
            </a:r>
            <a:r>
              <a:rPr dirty="0" err="1"/>
              <a:t>också</a:t>
            </a:r>
            <a:r>
              <a:rPr dirty="0"/>
              <a:t> ha </a:t>
            </a:r>
            <a:r>
              <a:rPr dirty="0" err="1"/>
              <a:t>förmåga</a:t>
            </a:r>
            <a:r>
              <a:rPr dirty="0"/>
              <a:t> </a:t>
            </a:r>
            <a:r>
              <a:rPr dirty="0" err="1"/>
              <a:t>och</a:t>
            </a:r>
            <a:r>
              <a:rPr dirty="0"/>
              <a:t> </a:t>
            </a:r>
            <a:r>
              <a:rPr dirty="0" err="1"/>
              <a:t>vilja</a:t>
            </a:r>
            <a:r>
              <a:rPr dirty="0"/>
              <a:t> </a:t>
            </a:r>
            <a:r>
              <a:rPr dirty="0" err="1"/>
              <a:t>att</a:t>
            </a:r>
            <a:r>
              <a:rPr dirty="0"/>
              <a:t> </a:t>
            </a:r>
            <a:r>
              <a:rPr dirty="0" err="1"/>
              <a:t>svara</a:t>
            </a:r>
            <a:r>
              <a:rPr dirty="0"/>
              <a:t> </a:t>
            </a:r>
            <a:r>
              <a:rPr dirty="0" err="1"/>
              <a:t>upp</a:t>
            </a:r>
            <a:r>
              <a:rPr dirty="0"/>
              <a:t> mot de </a:t>
            </a:r>
            <a:r>
              <a:rPr dirty="0" err="1"/>
              <a:t>initiativ</a:t>
            </a:r>
            <a:r>
              <a:rPr dirty="0"/>
              <a:t> till dialog </a:t>
            </a:r>
            <a:r>
              <a:rPr dirty="0" err="1"/>
              <a:t>som</a:t>
            </a:r>
            <a:r>
              <a:rPr dirty="0"/>
              <a:t> </a:t>
            </a:r>
            <a:r>
              <a:rPr dirty="0" err="1"/>
              <a:t>tas</a:t>
            </a:r>
            <a:r>
              <a:rPr dirty="0"/>
              <a:t> av </a:t>
            </a:r>
            <a:r>
              <a:rPr dirty="0" err="1"/>
              <a:t>befolkningen</a:t>
            </a:r>
            <a:r>
              <a:rPr dirty="0"/>
              <a:t>.</a:t>
            </a:r>
          </a:p>
          <a:p>
            <a:pPr>
              <a:spcBef>
                <a:spcPts val="600"/>
              </a:spcBef>
              <a:defRPr sz="2900"/>
            </a:pPr>
            <a:r>
              <a:rPr dirty="0"/>
              <a:t>Det </a:t>
            </a:r>
            <a:r>
              <a:rPr dirty="0" err="1"/>
              <a:t>kontinuerliga</a:t>
            </a:r>
            <a:r>
              <a:rPr dirty="0"/>
              <a:t> </a:t>
            </a:r>
            <a:r>
              <a:rPr dirty="0" err="1"/>
              <a:t>samtalet</a:t>
            </a:r>
            <a:endParaRPr dirty="0"/>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hape 151"/>
          <p:cNvSpPr>
            <a:spLocks noGrp="1"/>
          </p:cNvSpPr>
          <p:nvPr>
            <p:ph type="title"/>
          </p:nvPr>
        </p:nvSpPr>
        <p:spPr>
          <a:prstGeom prst="rect">
            <a:avLst/>
          </a:prstGeom>
        </p:spPr>
        <p:txBody>
          <a:bodyPr/>
          <a:lstStyle>
            <a:lvl1pPr defTabSz="429768">
              <a:defRPr sz="4136"/>
            </a:lvl1pPr>
          </a:lstStyle>
          <a:p>
            <a:r>
              <a:t>Slutsatser - Existerande strukturer</a:t>
            </a:r>
          </a:p>
        </p:txBody>
      </p:sp>
      <p:sp>
        <p:nvSpPr>
          <p:cNvPr id="152" name="Shape 152"/>
          <p:cNvSpPr>
            <a:spLocks noGrp="1"/>
          </p:cNvSpPr>
          <p:nvPr>
            <p:ph type="body" idx="1"/>
          </p:nvPr>
        </p:nvSpPr>
        <p:spPr>
          <a:xfrm>
            <a:off x="1981200" y="1600201"/>
            <a:ext cx="8229600" cy="4525963"/>
          </a:xfrm>
          <a:prstGeom prst="rect">
            <a:avLst/>
          </a:prstGeom>
        </p:spPr>
        <p:txBody>
          <a:bodyPr/>
          <a:lstStyle/>
          <a:p>
            <a:pPr>
              <a:lnSpc>
                <a:spcPct val="90000"/>
              </a:lnSpc>
            </a:pPr>
            <a:r>
              <a:rPr dirty="0" err="1"/>
              <a:t>Tilliten</a:t>
            </a:r>
            <a:r>
              <a:rPr dirty="0"/>
              <a:t> </a:t>
            </a:r>
            <a:r>
              <a:rPr dirty="0" err="1"/>
              <a:t>gynnas</a:t>
            </a:r>
            <a:r>
              <a:rPr dirty="0"/>
              <a:t> av </a:t>
            </a:r>
            <a:r>
              <a:rPr dirty="0" err="1"/>
              <a:t>att</a:t>
            </a:r>
            <a:r>
              <a:rPr dirty="0"/>
              <a:t> </a:t>
            </a:r>
            <a:r>
              <a:rPr dirty="0" err="1"/>
              <a:t>bygga</a:t>
            </a:r>
            <a:r>
              <a:rPr dirty="0"/>
              <a:t> </a:t>
            </a:r>
            <a:r>
              <a:rPr dirty="0" err="1"/>
              <a:t>på</a:t>
            </a:r>
            <a:r>
              <a:rPr dirty="0"/>
              <a:t> </a:t>
            </a:r>
            <a:r>
              <a:rPr dirty="0" err="1"/>
              <a:t>existerande</a:t>
            </a:r>
            <a:r>
              <a:rPr dirty="0"/>
              <a:t> </a:t>
            </a:r>
            <a:r>
              <a:rPr dirty="0" err="1"/>
              <a:t>strukturer</a:t>
            </a:r>
            <a:r>
              <a:rPr dirty="0"/>
              <a:t> </a:t>
            </a:r>
            <a:r>
              <a:rPr dirty="0" err="1"/>
              <a:t>och</a:t>
            </a:r>
            <a:r>
              <a:rPr dirty="0"/>
              <a:t> de </a:t>
            </a:r>
            <a:r>
              <a:rPr dirty="0" err="1"/>
              <a:t>aktörer</a:t>
            </a:r>
            <a:r>
              <a:rPr dirty="0"/>
              <a:t> </a:t>
            </a:r>
            <a:r>
              <a:rPr dirty="0" err="1"/>
              <a:t>som</a:t>
            </a:r>
            <a:r>
              <a:rPr dirty="0"/>
              <a:t> redan </a:t>
            </a:r>
            <a:r>
              <a:rPr dirty="0" err="1"/>
              <a:t>är</a:t>
            </a:r>
            <a:r>
              <a:rPr dirty="0"/>
              <a:t> </a:t>
            </a:r>
            <a:r>
              <a:rPr dirty="0" err="1"/>
              <a:t>verksamma</a:t>
            </a:r>
            <a:r>
              <a:rPr dirty="0"/>
              <a:t> </a:t>
            </a:r>
            <a:r>
              <a:rPr dirty="0" err="1"/>
              <a:t>i</a:t>
            </a:r>
            <a:r>
              <a:rPr dirty="0"/>
              <a:t> </a:t>
            </a:r>
            <a:r>
              <a:rPr dirty="0" err="1"/>
              <a:t>området</a:t>
            </a:r>
            <a:r>
              <a:rPr dirty="0"/>
              <a:t>. </a:t>
            </a:r>
          </a:p>
          <a:p>
            <a:pPr>
              <a:lnSpc>
                <a:spcPct val="90000"/>
              </a:lnSpc>
            </a:pPr>
            <a:r>
              <a:rPr dirty="0" err="1"/>
              <a:t>Där</a:t>
            </a:r>
            <a:r>
              <a:rPr dirty="0"/>
              <a:t> </a:t>
            </a:r>
            <a:r>
              <a:rPr dirty="0" err="1"/>
              <a:t>nya</a:t>
            </a:r>
            <a:r>
              <a:rPr dirty="0"/>
              <a:t> </a:t>
            </a:r>
            <a:r>
              <a:rPr dirty="0" err="1"/>
              <a:t>strukturer</a:t>
            </a:r>
            <a:r>
              <a:rPr dirty="0"/>
              <a:t> </a:t>
            </a:r>
            <a:r>
              <a:rPr dirty="0" err="1"/>
              <a:t>och</a:t>
            </a:r>
            <a:r>
              <a:rPr dirty="0"/>
              <a:t> externa </a:t>
            </a:r>
            <a:r>
              <a:rPr dirty="0" err="1"/>
              <a:t>aktörer</a:t>
            </a:r>
            <a:r>
              <a:rPr dirty="0"/>
              <a:t> </a:t>
            </a:r>
            <a:r>
              <a:rPr dirty="0" err="1"/>
              <a:t>behövs</a:t>
            </a:r>
            <a:r>
              <a:rPr dirty="0"/>
              <a:t> </a:t>
            </a:r>
            <a:r>
              <a:rPr dirty="0" err="1"/>
              <a:t>måste</a:t>
            </a:r>
            <a:r>
              <a:rPr dirty="0"/>
              <a:t> </a:t>
            </a:r>
            <a:r>
              <a:rPr dirty="0" err="1"/>
              <a:t>syftet</a:t>
            </a:r>
            <a:r>
              <a:rPr dirty="0"/>
              <a:t> </a:t>
            </a:r>
            <a:r>
              <a:rPr dirty="0" err="1"/>
              <a:t>och</a:t>
            </a:r>
            <a:r>
              <a:rPr dirty="0"/>
              <a:t> </a:t>
            </a:r>
            <a:r>
              <a:rPr dirty="0" err="1"/>
              <a:t>tillvägagångssättet</a:t>
            </a:r>
            <a:r>
              <a:rPr dirty="0"/>
              <a:t> </a:t>
            </a:r>
            <a:r>
              <a:rPr dirty="0" err="1"/>
              <a:t>noga</a:t>
            </a:r>
            <a:r>
              <a:rPr dirty="0"/>
              <a:t> </a:t>
            </a:r>
            <a:r>
              <a:rPr dirty="0" err="1"/>
              <a:t>övervägas</a:t>
            </a:r>
            <a:r>
              <a:rPr dirty="0"/>
              <a:t> </a:t>
            </a:r>
            <a:r>
              <a:rPr dirty="0" err="1"/>
              <a:t>och</a:t>
            </a:r>
            <a:r>
              <a:rPr dirty="0"/>
              <a:t> </a:t>
            </a:r>
            <a:r>
              <a:rPr dirty="0" err="1"/>
              <a:t>förankras</a:t>
            </a:r>
            <a:r>
              <a:rPr dirty="0"/>
              <a:t> bland </a:t>
            </a:r>
            <a:r>
              <a:rPr dirty="0" err="1"/>
              <a:t>tjänstepersoner</a:t>
            </a:r>
            <a:r>
              <a:rPr dirty="0"/>
              <a:t> </a:t>
            </a:r>
            <a:r>
              <a:rPr dirty="0" err="1"/>
              <a:t>som</a:t>
            </a:r>
            <a:r>
              <a:rPr dirty="0"/>
              <a:t> redan </a:t>
            </a:r>
            <a:r>
              <a:rPr dirty="0" err="1"/>
              <a:t>arbetar</a:t>
            </a:r>
            <a:r>
              <a:rPr dirty="0"/>
              <a:t> </a:t>
            </a:r>
            <a:r>
              <a:rPr dirty="0" err="1"/>
              <a:t>i</a:t>
            </a:r>
            <a:r>
              <a:rPr dirty="0"/>
              <a:t> </a:t>
            </a:r>
            <a:r>
              <a:rPr dirty="0" err="1"/>
              <a:t>området</a:t>
            </a:r>
            <a:r>
              <a:rPr dirty="0"/>
              <a:t> </a:t>
            </a:r>
            <a:r>
              <a:rPr dirty="0" err="1"/>
              <a:t>för</a:t>
            </a:r>
            <a:r>
              <a:rPr dirty="0"/>
              <a:t> </a:t>
            </a:r>
            <a:r>
              <a:rPr dirty="0" err="1"/>
              <a:t>att</a:t>
            </a:r>
            <a:r>
              <a:rPr dirty="0"/>
              <a:t> </a:t>
            </a:r>
            <a:r>
              <a:rPr dirty="0" err="1"/>
              <a:t>undvika</a:t>
            </a:r>
            <a:r>
              <a:rPr dirty="0"/>
              <a:t> </a:t>
            </a:r>
            <a:r>
              <a:rPr dirty="0" err="1"/>
              <a:t>att</a:t>
            </a:r>
            <a:r>
              <a:rPr dirty="0"/>
              <a:t> </a:t>
            </a:r>
            <a:r>
              <a:rPr dirty="0" err="1"/>
              <a:t>avståndet</a:t>
            </a:r>
            <a:r>
              <a:rPr dirty="0"/>
              <a:t> </a:t>
            </a:r>
            <a:r>
              <a:rPr dirty="0" err="1"/>
              <a:t>mellan</a:t>
            </a:r>
            <a:r>
              <a:rPr dirty="0"/>
              <a:t> </a:t>
            </a:r>
            <a:r>
              <a:rPr dirty="0" err="1"/>
              <a:t>förvaltning</a:t>
            </a:r>
            <a:r>
              <a:rPr dirty="0"/>
              <a:t> </a:t>
            </a:r>
            <a:r>
              <a:rPr dirty="0" err="1"/>
              <a:t>och</a:t>
            </a:r>
            <a:r>
              <a:rPr dirty="0"/>
              <a:t> </a:t>
            </a:r>
            <a:r>
              <a:rPr dirty="0" err="1"/>
              <a:t>invånare</a:t>
            </a:r>
            <a:r>
              <a:rPr dirty="0"/>
              <a:t> </a:t>
            </a:r>
            <a:r>
              <a:rPr dirty="0" err="1"/>
              <a:t>ökar</a:t>
            </a:r>
            <a:r>
              <a:rPr dirty="0"/>
              <a:t>.</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Shape 154"/>
          <p:cNvSpPr>
            <a:spLocks noGrp="1"/>
          </p:cNvSpPr>
          <p:nvPr>
            <p:ph type="title"/>
          </p:nvPr>
        </p:nvSpPr>
        <p:spPr>
          <a:prstGeom prst="rect">
            <a:avLst/>
          </a:prstGeom>
        </p:spPr>
        <p:txBody>
          <a:bodyPr/>
          <a:lstStyle/>
          <a:p>
            <a:r>
              <a:t>Slutsatser – kunskap och kontext</a:t>
            </a:r>
          </a:p>
        </p:txBody>
      </p:sp>
      <p:sp>
        <p:nvSpPr>
          <p:cNvPr id="155" name="Shape 155"/>
          <p:cNvSpPr>
            <a:spLocks noGrp="1"/>
          </p:cNvSpPr>
          <p:nvPr>
            <p:ph type="body" idx="1"/>
          </p:nvPr>
        </p:nvSpPr>
        <p:spPr>
          <a:xfrm>
            <a:off x="1981200" y="1600201"/>
            <a:ext cx="8229600" cy="4525963"/>
          </a:xfrm>
          <a:prstGeom prst="rect">
            <a:avLst/>
          </a:prstGeom>
        </p:spPr>
        <p:txBody>
          <a:bodyPr/>
          <a:lstStyle/>
          <a:p>
            <a:pPr marL="0" indent="0">
              <a:buNone/>
            </a:pPr>
            <a:endParaRPr dirty="0"/>
          </a:p>
          <a:p>
            <a:r>
              <a:rPr dirty="0" err="1"/>
              <a:t>Forskning</a:t>
            </a:r>
            <a:r>
              <a:rPr dirty="0"/>
              <a:t> </a:t>
            </a:r>
            <a:r>
              <a:rPr dirty="0" err="1"/>
              <a:t>och</a:t>
            </a:r>
            <a:r>
              <a:rPr dirty="0"/>
              <a:t> </a:t>
            </a:r>
            <a:r>
              <a:rPr dirty="0" err="1"/>
              <a:t>evidensbaserad</a:t>
            </a:r>
            <a:r>
              <a:rPr dirty="0"/>
              <a:t> </a:t>
            </a:r>
            <a:r>
              <a:rPr dirty="0" err="1"/>
              <a:t>kunskap</a:t>
            </a:r>
            <a:r>
              <a:rPr dirty="0"/>
              <a:t> </a:t>
            </a:r>
            <a:r>
              <a:rPr dirty="0" err="1"/>
              <a:t>är</a:t>
            </a:r>
            <a:r>
              <a:rPr dirty="0"/>
              <a:t> av </a:t>
            </a:r>
            <a:r>
              <a:rPr dirty="0" err="1"/>
              <a:t>stor</a:t>
            </a:r>
            <a:r>
              <a:rPr dirty="0"/>
              <a:t> </a:t>
            </a:r>
            <a:r>
              <a:rPr dirty="0" err="1"/>
              <a:t>betydelse</a:t>
            </a:r>
            <a:r>
              <a:rPr dirty="0"/>
              <a:t> </a:t>
            </a:r>
            <a:r>
              <a:rPr dirty="0" err="1"/>
              <a:t>för</a:t>
            </a:r>
            <a:r>
              <a:rPr dirty="0"/>
              <a:t> </a:t>
            </a:r>
            <a:r>
              <a:rPr dirty="0" err="1"/>
              <a:t>att</a:t>
            </a:r>
            <a:r>
              <a:rPr dirty="0"/>
              <a:t> </a:t>
            </a:r>
            <a:r>
              <a:rPr dirty="0" err="1"/>
              <a:t>förstå</a:t>
            </a:r>
            <a:r>
              <a:rPr dirty="0"/>
              <a:t> </a:t>
            </a:r>
            <a:r>
              <a:rPr dirty="0" err="1"/>
              <a:t>hur</a:t>
            </a:r>
            <a:r>
              <a:rPr dirty="0"/>
              <a:t> </a:t>
            </a:r>
            <a:r>
              <a:rPr dirty="0" err="1"/>
              <a:t>områdesutveckling</a:t>
            </a:r>
            <a:r>
              <a:rPr dirty="0"/>
              <a:t> </a:t>
            </a:r>
            <a:r>
              <a:rPr dirty="0" err="1"/>
              <a:t>kan</a:t>
            </a:r>
            <a:r>
              <a:rPr dirty="0"/>
              <a:t> </a:t>
            </a:r>
            <a:r>
              <a:rPr dirty="0" err="1"/>
              <a:t>ske</a:t>
            </a:r>
            <a:r>
              <a:rPr dirty="0"/>
              <a:t>.</a:t>
            </a:r>
          </a:p>
          <a:p>
            <a:r>
              <a:rPr dirty="0"/>
              <a:t> Det </a:t>
            </a:r>
            <a:r>
              <a:rPr dirty="0" err="1"/>
              <a:t>är</a:t>
            </a:r>
            <a:r>
              <a:rPr dirty="0"/>
              <a:t> </a:t>
            </a:r>
            <a:r>
              <a:rPr dirty="0" err="1"/>
              <a:t>avgörande</a:t>
            </a:r>
            <a:r>
              <a:rPr dirty="0"/>
              <a:t> </a:t>
            </a:r>
            <a:r>
              <a:rPr dirty="0" err="1"/>
              <a:t>att</a:t>
            </a:r>
            <a:r>
              <a:rPr dirty="0"/>
              <a:t> </a:t>
            </a:r>
            <a:r>
              <a:rPr dirty="0" err="1"/>
              <a:t>denna</a:t>
            </a:r>
            <a:r>
              <a:rPr dirty="0"/>
              <a:t> </a:t>
            </a:r>
            <a:r>
              <a:rPr dirty="0" err="1"/>
              <a:t>kunskap</a:t>
            </a:r>
            <a:r>
              <a:rPr dirty="0"/>
              <a:t> </a:t>
            </a:r>
            <a:r>
              <a:rPr dirty="0" err="1"/>
              <a:t>anpassas</a:t>
            </a:r>
            <a:r>
              <a:rPr dirty="0"/>
              <a:t> </a:t>
            </a:r>
            <a:r>
              <a:rPr dirty="0" err="1"/>
              <a:t>lokalt</a:t>
            </a:r>
            <a:r>
              <a:rPr dirty="0"/>
              <a:t> </a:t>
            </a:r>
            <a:r>
              <a:rPr dirty="0" err="1"/>
              <a:t>för</a:t>
            </a:r>
            <a:r>
              <a:rPr dirty="0"/>
              <a:t> </a:t>
            </a:r>
            <a:r>
              <a:rPr dirty="0" err="1"/>
              <a:t>att</a:t>
            </a:r>
            <a:r>
              <a:rPr dirty="0"/>
              <a:t> </a:t>
            </a:r>
            <a:r>
              <a:rPr dirty="0" err="1"/>
              <a:t>förankra</a:t>
            </a:r>
            <a:r>
              <a:rPr dirty="0"/>
              <a:t> </a:t>
            </a:r>
            <a:r>
              <a:rPr dirty="0" err="1"/>
              <a:t>insatser</a:t>
            </a:r>
            <a:r>
              <a:rPr dirty="0"/>
              <a:t> </a:t>
            </a:r>
            <a:r>
              <a:rPr dirty="0" err="1"/>
              <a:t>och</a:t>
            </a:r>
            <a:r>
              <a:rPr dirty="0"/>
              <a:t> </a:t>
            </a:r>
            <a:r>
              <a:rPr dirty="0" err="1"/>
              <a:t>för</a:t>
            </a:r>
            <a:r>
              <a:rPr dirty="0"/>
              <a:t> </a:t>
            </a:r>
            <a:r>
              <a:rPr dirty="0" err="1"/>
              <a:t>att</a:t>
            </a:r>
            <a:r>
              <a:rPr dirty="0"/>
              <a:t> </a:t>
            </a:r>
            <a:r>
              <a:rPr dirty="0" err="1"/>
              <a:t>bättre</a:t>
            </a:r>
            <a:r>
              <a:rPr dirty="0"/>
              <a:t> </a:t>
            </a:r>
            <a:r>
              <a:rPr dirty="0" err="1"/>
              <a:t>svara</a:t>
            </a:r>
            <a:r>
              <a:rPr dirty="0"/>
              <a:t> mot </a:t>
            </a:r>
            <a:r>
              <a:rPr dirty="0" err="1"/>
              <a:t>specifika</a:t>
            </a:r>
            <a:r>
              <a:rPr dirty="0"/>
              <a:t> </a:t>
            </a:r>
            <a:r>
              <a:rPr dirty="0" err="1"/>
              <a:t>behov</a:t>
            </a:r>
            <a:r>
              <a:rPr dirty="0"/>
              <a:t>.</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Shape 157"/>
          <p:cNvSpPr>
            <a:spLocks noGrp="1"/>
          </p:cNvSpPr>
          <p:nvPr>
            <p:ph type="title"/>
          </p:nvPr>
        </p:nvSpPr>
        <p:spPr>
          <a:prstGeom prst="rect">
            <a:avLst/>
          </a:prstGeom>
        </p:spPr>
        <p:txBody>
          <a:bodyPr/>
          <a:lstStyle/>
          <a:p>
            <a:r>
              <a:t>Sammanfattning</a:t>
            </a:r>
          </a:p>
        </p:txBody>
      </p:sp>
      <p:sp>
        <p:nvSpPr>
          <p:cNvPr id="158" name="Shape 158"/>
          <p:cNvSpPr>
            <a:spLocks noGrp="1"/>
          </p:cNvSpPr>
          <p:nvPr>
            <p:ph type="body" idx="1"/>
          </p:nvPr>
        </p:nvSpPr>
        <p:spPr>
          <a:xfrm>
            <a:off x="1981200" y="1600201"/>
            <a:ext cx="8229600" cy="4525963"/>
          </a:xfrm>
          <a:prstGeom prst="rect">
            <a:avLst/>
          </a:prstGeom>
        </p:spPr>
        <p:txBody>
          <a:bodyPr/>
          <a:lstStyle/>
          <a:p>
            <a:r>
              <a:t>Gemensam målbild och anpassning av uppdrag</a:t>
            </a:r>
          </a:p>
          <a:p>
            <a:r>
              <a:t>Områdesarbetarnas roll och koppling</a:t>
            </a:r>
          </a:p>
          <a:p>
            <a:r>
              <a:t>Dialog för förståelse</a:t>
            </a:r>
          </a:p>
          <a:p>
            <a:r>
              <a:t>Existerande och nya strukturer</a:t>
            </a:r>
          </a:p>
          <a:p>
            <a:r>
              <a:t>Lokal anpassning av kunskap</a:t>
            </a:r>
          </a:p>
          <a:p>
            <a:r>
              <a:t>Stadsdelsförvaltningens betydelse?</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179BBA43-079E-9D41-B7DA-6E951DC086B0}"/>
              </a:ext>
            </a:extLst>
          </p:cNvPr>
          <p:cNvSpPr>
            <a:spLocks noGrp="1"/>
          </p:cNvSpPr>
          <p:nvPr>
            <p:ph type="title"/>
          </p:nvPr>
        </p:nvSpPr>
        <p:spPr>
          <a:xfrm>
            <a:off x="1371599" y="294538"/>
            <a:ext cx="9895951" cy="1033669"/>
          </a:xfrm>
        </p:spPr>
        <p:txBody>
          <a:bodyPr>
            <a:normAutofit/>
          </a:bodyPr>
          <a:lstStyle/>
          <a:p>
            <a:r>
              <a:rPr lang="sv-SE" sz="3400">
                <a:solidFill>
                  <a:srgbClr val="FFFFFF"/>
                </a:solidFill>
              </a:rPr>
              <a:t>Varför pratar vi om tillit mellan invånare och förvaltning?</a:t>
            </a:r>
          </a:p>
        </p:txBody>
      </p:sp>
      <p:sp>
        <p:nvSpPr>
          <p:cNvPr id="3" name="Platshållare för innehåll 2">
            <a:extLst>
              <a:ext uri="{FF2B5EF4-FFF2-40B4-BE49-F238E27FC236}">
                <a16:creationId xmlns:a16="http://schemas.microsoft.com/office/drawing/2014/main" id="{E21D18F2-D272-3045-9904-32489D339C59}"/>
              </a:ext>
            </a:extLst>
          </p:cNvPr>
          <p:cNvSpPr>
            <a:spLocks noGrp="1"/>
          </p:cNvSpPr>
          <p:nvPr>
            <p:ph idx="1"/>
          </p:nvPr>
        </p:nvSpPr>
        <p:spPr>
          <a:xfrm>
            <a:off x="1371599" y="2318197"/>
            <a:ext cx="9724031" cy="3683358"/>
          </a:xfrm>
        </p:spPr>
        <p:txBody>
          <a:bodyPr anchor="ctr">
            <a:normAutofit/>
          </a:bodyPr>
          <a:lstStyle/>
          <a:p>
            <a:r>
              <a:rPr lang="sv-SE" sz="2000"/>
              <a:t>Positivt värde i sig</a:t>
            </a:r>
          </a:p>
          <a:p>
            <a:r>
              <a:rPr lang="sv-SE" sz="2000"/>
              <a:t>Delaktighet – att vi vågar ta risken att engagera oss i en relation med andra</a:t>
            </a:r>
          </a:p>
          <a:p>
            <a:r>
              <a:rPr lang="sv-SE" sz="2000"/>
              <a:t>Inflytande – att vi vågar ta risken att låta oss påverkas av andra</a:t>
            </a:r>
          </a:p>
          <a:p>
            <a:r>
              <a:rPr lang="sv-SE" sz="2000"/>
              <a:t>Tillgänglighet</a:t>
            </a:r>
          </a:p>
          <a:p>
            <a:r>
              <a:rPr lang="en-GB" sz="2000"/>
              <a:t>Risk för ett systematiskt ojämlikt medborgarskap. (Chambon, 2013) </a:t>
            </a:r>
          </a:p>
          <a:p>
            <a:endParaRPr lang="sv-SE" sz="2000"/>
          </a:p>
        </p:txBody>
      </p:sp>
    </p:spTree>
    <p:extLst>
      <p:ext uri="{BB962C8B-B14F-4D97-AF65-F5344CB8AC3E}">
        <p14:creationId xmlns:p14="http://schemas.microsoft.com/office/powerpoint/2010/main" val="2997694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0" name="Rectangle 129">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Shape 124"/>
          <p:cNvSpPr>
            <a:spLocks noGrp="1"/>
          </p:cNvSpPr>
          <p:nvPr>
            <p:ph type="title"/>
          </p:nvPr>
        </p:nvSpPr>
        <p:spPr>
          <a:xfrm>
            <a:off x="1371599" y="294538"/>
            <a:ext cx="9895951" cy="1033669"/>
          </a:xfrm>
          <a:prstGeom prst="rect">
            <a:avLst/>
          </a:prstGeom>
        </p:spPr>
        <p:txBody>
          <a:bodyPr>
            <a:normAutofit/>
          </a:bodyPr>
          <a:lstStyle>
            <a:lvl1pPr defTabSz="374904">
              <a:defRPr sz="3607"/>
            </a:lvl1pPr>
          </a:lstStyle>
          <a:p>
            <a:r>
              <a:rPr lang="sv-SE" sz="4000">
                <a:solidFill>
                  <a:srgbClr val="FFFFFF"/>
                </a:solidFill>
              </a:rPr>
              <a:t>Vad pratar vi om när vi pratar om tillit?</a:t>
            </a:r>
          </a:p>
        </p:txBody>
      </p:sp>
      <p:sp>
        <p:nvSpPr>
          <p:cNvPr id="125" name="Shape 125"/>
          <p:cNvSpPr>
            <a:spLocks noGrp="1"/>
          </p:cNvSpPr>
          <p:nvPr>
            <p:ph type="body" idx="1"/>
          </p:nvPr>
        </p:nvSpPr>
        <p:spPr>
          <a:xfrm>
            <a:off x="1371599" y="2318197"/>
            <a:ext cx="9724031" cy="3683358"/>
          </a:xfrm>
          <a:prstGeom prst="rect">
            <a:avLst/>
          </a:prstGeom>
        </p:spPr>
        <p:txBody>
          <a:bodyPr anchor="ctr">
            <a:normAutofit/>
          </a:bodyPr>
          <a:lstStyle/>
          <a:p>
            <a:pPr marL="322325" indent="-322325" defTabSz="429768">
              <a:defRPr sz="3008"/>
            </a:pPr>
            <a:r>
              <a:rPr lang="sv-SE" sz="2000"/>
              <a:t>Tillit är villigheten att vara sårbar baserat på positiva förväntningar på andras beteenden och intentioner (Rousseau et al 1998)</a:t>
            </a:r>
          </a:p>
          <a:p>
            <a:pPr marL="322325" indent="-322325" defTabSz="429768">
              <a:defRPr sz="3008"/>
            </a:pPr>
            <a:r>
              <a:rPr lang="sv-SE" sz="2000"/>
              <a:t>Grunden för tillit är den kognitiva förmågan att sätta sig i den andres skor (Meade 1934)</a:t>
            </a:r>
          </a:p>
          <a:p>
            <a:pPr marL="322325" indent="-322325" defTabSz="429768">
              <a:defRPr sz="3008"/>
            </a:pPr>
            <a:r>
              <a:rPr lang="sv-SE" sz="2000"/>
              <a:t>Tillit är relationell och baseras både på struktur och agens (Fredriksen 2014)</a:t>
            </a:r>
          </a:p>
          <a:p>
            <a:pPr marL="322325" indent="-322325" defTabSz="429768">
              <a:defRPr sz="3008"/>
            </a:pPr>
            <a:r>
              <a:rPr lang="sv-SE" sz="2000"/>
              <a:t>The true area of trust</a:t>
            </a:r>
          </a:p>
          <a:p>
            <a:pPr marL="322325" indent="-322325" defTabSz="429768">
              <a:defRPr sz="3008"/>
            </a:pPr>
            <a:r>
              <a:rPr lang="sv-SE" sz="2000"/>
              <a:t>En måste visa tillit för att vinna tillit</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3" name="Rectangle 132">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Shape 127"/>
          <p:cNvSpPr>
            <a:spLocks noGrp="1"/>
          </p:cNvSpPr>
          <p:nvPr>
            <p:ph type="title"/>
          </p:nvPr>
        </p:nvSpPr>
        <p:spPr>
          <a:xfrm>
            <a:off x="1371599" y="294538"/>
            <a:ext cx="9895951" cy="1033669"/>
          </a:xfrm>
          <a:prstGeom prst="rect">
            <a:avLst/>
          </a:prstGeom>
        </p:spPr>
        <p:txBody>
          <a:bodyPr>
            <a:normAutofit/>
          </a:bodyPr>
          <a:lstStyle/>
          <a:p>
            <a:r>
              <a:rPr lang="sv-SE" sz="4000">
                <a:solidFill>
                  <a:srgbClr val="FFFFFF"/>
                </a:solidFill>
              </a:rPr>
              <a:t>Olika behov av tillit</a:t>
            </a:r>
          </a:p>
        </p:txBody>
      </p:sp>
      <p:sp>
        <p:nvSpPr>
          <p:cNvPr id="128" name="Shape 128"/>
          <p:cNvSpPr>
            <a:spLocks noGrp="1"/>
          </p:cNvSpPr>
          <p:nvPr>
            <p:ph type="body" idx="1"/>
          </p:nvPr>
        </p:nvSpPr>
        <p:spPr>
          <a:xfrm>
            <a:off x="1371599" y="2318197"/>
            <a:ext cx="9724031" cy="3683358"/>
          </a:xfrm>
          <a:prstGeom prst="rect">
            <a:avLst/>
          </a:prstGeom>
        </p:spPr>
        <p:txBody>
          <a:bodyPr vert="horz" lIns="45719" tIns="45720" rIns="45719" bIns="45720" rtlCol="0" anchor="ctr">
            <a:normAutofit/>
          </a:bodyPr>
          <a:lstStyle/>
          <a:p>
            <a:r>
              <a:rPr lang="sv-SE" sz="2000"/>
              <a:t>Bristande kunskap om systemet samt föreställningar om skillnad ökar betydelsen av tillitsfulla relationer</a:t>
            </a:r>
          </a:p>
          <a:p>
            <a:r>
              <a:rPr lang="sv-SE" sz="2000"/>
              <a:t>Makt påverkar behovet av tillit till andra, men också den upplevda risken</a:t>
            </a:r>
          </a:p>
          <a:p>
            <a:r>
              <a:rPr lang="sv-SE" sz="2000"/>
              <a:t>Upplevelsen av olikhet och tillhörighet</a:t>
            </a:r>
          </a:p>
          <a:p>
            <a:r>
              <a:rPr lang="sv-SE" sz="2000"/>
              <a:t>Tjänstepersoner som ’access points’ för tillit (Lipsky 1980)</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2609869-9E80-471B-A487-A53288E0E79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2019D983-41E1-4213-A78F-0D65E2E57044}"/>
              </a:ext>
            </a:extLst>
          </p:cNvPr>
          <p:cNvSpPr>
            <a:spLocks noGrp="1"/>
          </p:cNvSpPr>
          <p:nvPr>
            <p:ph type="title"/>
          </p:nvPr>
        </p:nvSpPr>
        <p:spPr>
          <a:xfrm>
            <a:off x="1136397" y="502020"/>
            <a:ext cx="5323715" cy="1642970"/>
          </a:xfrm>
        </p:spPr>
        <p:txBody>
          <a:bodyPr vert="horz" lIns="91440" tIns="45720" rIns="91440" bIns="45720" rtlCol="0" anchor="b">
            <a:normAutofit/>
          </a:bodyPr>
          <a:lstStyle/>
          <a:p>
            <a:r>
              <a:rPr lang="en-US" sz="4000" kern="1200">
                <a:solidFill>
                  <a:schemeClr val="tx1"/>
                </a:solidFill>
                <a:latin typeface="+mj-lt"/>
                <a:ea typeface="+mj-ea"/>
                <a:cs typeface="+mj-cs"/>
              </a:rPr>
              <a:t>Hammarkullesatsningen</a:t>
            </a:r>
          </a:p>
        </p:txBody>
      </p:sp>
      <p:sp>
        <p:nvSpPr>
          <p:cNvPr id="3" name="Platshållare för innehåll 2">
            <a:extLst>
              <a:ext uri="{FF2B5EF4-FFF2-40B4-BE49-F238E27FC236}">
                <a16:creationId xmlns:a16="http://schemas.microsoft.com/office/drawing/2014/main" id="{EA3D3833-ED6F-498D-9613-1A96C0741CFC}"/>
              </a:ext>
            </a:extLst>
          </p:cNvPr>
          <p:cNvSpPr>
            <a:spLocks noGrp="1"/>
          </p:cNvSpPr>
          <p:nvPr>
            <p:ph sz="half" idx="1"/>
          </p:nvPr>
        </p:nvSpPr>
        <p:spPr>
          <a:xfrm>
            <a:off x="1144923" y="2405894"/>
            <a:ext cx="5315189" cy="3535083"/>
          </a:xfrm>
        </p:spPr>
        <p:txBody>
          <a:bodyPr vert="horz" lIns="91440" tIns="45720" rIns="91440" bIns="45720" rtlCol="0" anchor="t">
            <a:normAutofit/>
          </a:bodyPr>
          <a:lstStyle/>
          <a:p>
            <a:pPr marL="322325">
              <a:defRPr sz="3008"/>
            </a:pPr>
            <a:r>
              <a:rPr lang="en-US" sz="2000"/>
              <a:t>4 direktörer</a:t>
            </a:r>
          </a:p>
          <a:p>
            <a:pPr marL="322325">
              <a:defRPr sz="3008"/>
            </a:pPr>
            <a:r>
              <a:rPr lang="en-US" sz="2000"/>
              <a:t>Områdesutveckling</a:t>
            </a:r>
          </a:p>
          <a:p>
            <a:pPr marL="322325">
              <a:defRPr sz="3008"/>
            </a:pPr>
            <a:r>
              <a:rPr lang="en-US" sz="2000"/>
              <a:t>Ambition: visa på tydliga resultat, öka takten på en positiv utveckling, öka tilliten till ”staden” bland invånare och intressenter och utveckla ett nytt arbetssätt, som innefattar en ökad samverkan inom kommunen och större delaktighet bland invånare. </a:t>
            </a:r>
          </a:p>
          <a:p>
            <a:pPr marL="322325">
              <a:defRPr sz="3008"/>
            </a:pPr>
            <a:r>
              <a:rPr lang="en-US" sz="2000"/>
              <a:t>Centrum, Bredfjällsgatan 36-46, utemiljöer</a:t>
            </a:r>
          </a:p>
          <a:p>
            <a:pPr marL="322325">
              <a:defRPr sz="3008"/>
            </a:pPr>
            <a:r>
              <a:rPr lang="en-US" sz="2000"/>
              <a:t>Jämlikt Göteborg Fokusområde 4</a:t>
            </a:r>
          </a:p>
          <a:p>
            <a:endParaRPr lang="en-US" sz="2000"/>
          </a:p>
        </p:txBody>
      </p:sp>
      <p:sp>
        <p:nvSpPr>
          <p:cNvPr id="12" name="Rectangle 11">
            <a:extLst>
              <a:ext uri="{FF2B5EF4-FFF2-40B4-BE49-F238E27FC236}">
                <a16:creationId xmlns:a16="http://schemas.microsoft.com/office/drawing/2014/main" id="{7004738A-9D34-43E8-97D2-CA0EED4F8B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8B8D07F-F13E-443E-BA68-2D26672D76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2813A4FA-24A5-41ED-A534-3807D1B2F3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C3944F27-CA70-4E84-A51A-E6BF895589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latshållare för innehåll 4">
            <a:extLst>
              <a:ext uri="{FF2B5EF4-FFF2-40B4-BE49-F238E27FC236}">
                <a16:creationId xmlns:a16="http://schemas.microsoft.com/office/drawing/2014/main" id="{14C7A8BB-FB3F-4F45-8C93-E3CD48B1F37F}"/>
              </a:ext>
            </a:extLst>
          </p:cNvPr>
          <p:cNvPicPr>
            <a:picLocks noGrp="1" noChangeAspect="1"/>
          </p:cNvPicPr>
          <p:nvPr>
            <p:ph sz="half" idx="2"/>
          </p:nvPr>
        </p:nvPicPr>
        <p:blipFill>
          <a:blip r:embed="rId2" cstate="hqprint">
            <a:extLst>
              <a:ext uri="{28A0092B-C50C-407E-A947-70E740481C1C}">
                <a14:useLocalDpi xmlns:a14="http://schemas.microsoft.com/office/drawing/2010/main" val="0"/>
              </a:ext>
            </a:extLst>
          </a:blip>
          <a:stretch>
            <a:fillRect/>
          </a:stretch>
        </p:blipFill>
        <p:spPr>
          <a:xfrm>
            <a:off x="7075967" y="1880998"/>
            <a:ext cx="4170530" cy="3127897"/>
          </a:xfrm>
          <a:prstGeom prst="rect">
            <a:avLst/>
          </a:prstGeom>
        </p:spPr>
      </p:pic>
    </p:spTree>
    <p:extLst>
      <p:ext uri="{BB962C8B-B14F-4D97-AF65-F5344CB8AC3E}">
        <p14:creationId xmlns:p14="http://schemas.microsoft.com/office/powerpoint/2010/main" val="1738374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E0BD34-50BE-4245-9A9B-4BB49306FBA2}"/>
              </a:ext>
            </a:extLst>
          </p:cNvPr>
          <p:cNvSpPr>
            <a:spLocks noGrp="1"/>
          </p:cNvSpPr>
          <p:nvPr>
            <p:ph type="title"/>
          </p:nvPr>
        </p:nvSpPr>
        <p:spPr/>
        <p:txBody>
          <a:bodyPr/>
          <a:lstStyle/>
          <a:p>
            <a:r>
              <a:rPr lang="sv-SE" dirty="0"/>
              <a:t>Förväntningarna</a:t>
            </a:r>
          </a:p>
        </p:txBody>
      </p:sp>
      <p:sp>
        <p:nvSpPr>
          <p:cNvPr id="3" name="Platshållare för innehåll 2">
            <a:extLst>
              <a:ext uri="{FF2B5EF4-FFF2-40B4-BE49-F238E27FC236}">
                <a16:creationId xmlns:a16="http://schemas.microsoft.com/office/drawing/2014/main" id="{1EBBB7F2-68D0-4CC8-857C-CF303703BED7}"/>
              </a:ext>
            </a:extLst>
          </p:cNvPr>
          <p:cNvSpPr>
            <a:spLocks noGrp="1"/>
          </p:cNvSpPr>
          <p:nvPr>
            <p:ph sz="half" idx="1"/>
          </p:nvPr>
        </p:nvSpPr>
        <p:spPr/>
        <p:txBody>
          <a:bodyPr>
            <a:normAutofit fontScale="92500" lnSpcReduction="10000"/>
          </a:bodyPr>
          <a:lstStyle/>
          <a:p>
            <a:pPr marL="0" indent="0">
              <a:buNone/>
            </a:pPr>
            <a:r>
              <a:rPr lang="sv-SE" sz="2800" u="sng" dirty="0"/>
              <a:t>Invånare</a:t>
            </a:r>
          </a:p>
          <a:p>
            <a:r>
              <a:rPr lang="sv-SE" sz="2800" dirty="0"/>
              <a:t>Socio-ekonomisk marginalisering </a:t>
            </a:r>
          </a:p>
          <a:p>
            <a:r>
              <a:rPr lang="sv-SE" sz="2800" dirty="0"/>
              <a:t>Lokala berättelser om misstro</a:t>
            </a:r>
          </a:p>
          <a:p>
            <a:r>
              <a:rPr lang="sv-SE" sz="2800" dirty="0"/>
              <a:t>Brist på information om hur systemet fungerar</a:t>
            </a:r>
          </a:p>
          <a:p>
            <a:r>
              <a:rPr lang="sv-SE" sz="2800" dirty="0"/>
              <a:t>Ryktesspridning i kommunikationsvacuum</a:t>
            </a:r>
          </a:p>
          <a:p>
            <a:r>
              <a:rPr lang="sv-SE" sz="2800" dirty="0"/>
              <a:t>Gemenskap i området.</a:t>
            </a:r>
          </a:p>
          <a:p>
            <a:r>
              <a:rPr lang="sv-SE" sz="2800" dirty="0"/>
              <a:t>Förhoppning om förändring om förvaltningar lyssnar på vem de boende är och vad de behöver</a:t>
            </a:r>
            <a:endParaRPr lang="sv-SE" dirty="0"/>
          </a:p>
        </p:txBody>
      </p:sp>
      <p:sp>
        <p:nvSpPr>
          <p:cNvPr id="4" name="Platshållare för innehåll 3">
            <a:extLst>
              <a:ext uri="{FF2B5EF4-FFF2-40B4-BE49-F238E27FC236}">
                <a16:creationId xmlns:a16="http://schemas.microsoft.com/office/drawing/2014/main" id="{AF11220E-E991-4909-A57F-215A5EB26F68}"/>
              </a:ext>
            </a:extLst>
          </p:cNvPr>
          <p:cNvSpPr>
            <a:spLocks noGrp="1"/>
          </p:cNvSpPr>
          <p:nvPr>
            <p:ph sz="half" idx="2"/>
          </p:nvPr>
        </p:nvSpPr>
        <p:spPr/>
        <p:txBody>
          <a:bodyPr>
            <a:normAutofit fontScale="92500" lnSpcReduction="10000"/>
          </a:bodyPr>
          <a:lstStyle/>
          <a:p>
            <a:pPr marL="0" indent="0">
              <a:buNone/>
            </a:pPr>
            <a:r>
              <a:rPr lang="sv-SE" sz="2800" u="sng" dirty="0"/>
              <a:t>Tjänstepersoner</a:t>
            </a:r>
          </a:p>
          <a:p>
            <a:r>
              <a:rPr lang="sv-SE" sz="2800" dirty="0"/>
              <a:t>Skillnad mellan områdesarbetare och högre tjänstepersoner</a:t>
            </a:r>
          </a:p>
          <a:p>
            <a:r>
              <a:rPr lang="sv-SE" sz="2800" dirty="0"/>
              <a:t>Lokalsamhällets politik – vem är den vanliga hammarkullebon</a:t>
            </a:r>
          </a:p>
          <a:p>
            <a:r>
              <a:rPr lang="sv-SE" sz="2800" dirty="0"/>
              <a:t>Berättelser om lokala aktörer som illojala</a:t>
            </a:r>
          </a:p>
          <a:p>
            <a:r>
              <a:rPr lang="sv-SE" sz="2800" dirty="0"/>
              <a:t>Invånarna som kravställare</a:t>
            </a:r>
          </a:p>
          <a:p>
            <a:r>
              <a:rPr lang="sv-SE" sz="2800" dirty="0"/>
              <a:t>Komplex problematik</a:t>
            </a:r>
          </a:p>
          <a:p>
            <a:endParaRPr lang="sv-SE" dirty="0"/>
          </a:p>
        </p:txBody>
      </p:sp>
    </p:spTree>
    <p:extLst>
      <p:ext uri="{BB962C8B-B14F-4D97-AF65-F5344CB8AC3E}">
        <p14:creationId xmlns:p14="http://schemas.microsoft.com/office/powerpoint/2010/main" val="1933309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2609869-9E80-471B-A487-A53288E0E79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95169E96-47F9-42C5-BDF5-02378E4A7011}"/>
              </a:ext>
            </a:extLst>
          </p:cNvPr>
          <p:cNvSpPr>
            <a:spLocks noGrp="1"/>
          </p:cNvSpPr>
          <p:nvPr>
            <p:ph type="title"/>
          </p:nvPr>
        </p:nvSpPr>
        <p:spPr>
          <a:xfrm>
            <a:off x="1136397" y="502020"/>
            <a:ext cx="5323715" cy="1642970"/>
          </a:xfrm>
        </p:spPr>
        <p:txBody>
          <a:bodyPr vert="horz" lIns="91440" tIns="45720" rIns="91440" bIns="45720" rtlCol="0" anchor="b">
            <a:normAutofit/>
          </a:bodyPr>
          <a:lstStyle/>
          <a:p>
            <a:r>
              <a:rPr lang="en-US" sz="4000" kern="1200">
                <a:solidFill>
                  <a:schemeClr val="tx1"/>
                </a:solidFill>
                <a:latin typeface="+mj-lt"/>
                <a:ea typeface="+mj-ea"/>
                <a:cs typeface="+mj-cs"/>
              </a:rPr>
              <a:t>Utmaningar</a:t>
            </a:r>
          </a:p>
        </p:txBody>
      </p:sp>
      <p:sp>
        <p:nvSpPr>
          <p:cNvPr id="3" name="Platshållare för innehåll 2">
            <a:extLst>
              <a:ext uri="{FF2B5EF4-FFF2-40B4-BE49-F238E27FC236}">
                <a16:creationId xmlns:a16="http://schemas.microsoft.com/office/drawing/2014/main" id="{0350AD5A-83B3-4D6C-A1BF-C0C26854B83B}"/>
              </a:ext>
            </a:extLst>
          </p:cNvPr>
          <p:cNvSpPr>
            <a:spLocks noGrp="1"/>
          </p:cNvSpPr>
          <p:nvPr>
            <p:ph sz="half" idx="1"/>
          </p:nvPr>
        </p:nvSpPr>
        <p:spPr>
          <a:xfrm>
            <a:off x="1144923" y="2405894"/>
            <a:ext cx="5315189" cy="3535083"/>
          </a:xfrm>
        </p:spPr>
        <p:txBody>
          <a:bodyPr vert="horz" lIns="91440" tIns="45720" rIns="91440" bIns="45720" rtlCol="0" anchor="t">
            <a:normAutofit/>
          </a:bodyPr>
          <a:lstStyle/>
          <a:p>
            <a:r>
              <a:rPr lang="en-US" sz="1600"/>
              <a:t>Det offentliga uppdraget begränsar utrymmet för öppenhet</a:t>
            </a:r>
          </a:p>
          <a:p>
            <a:r>
              <a:rPr lang="en-US" sz="1600"/>
              <a:t>Att vilja rädda utanförskapsområdet – om blanka blad, projekt och detaljstyrning</a:t>
            </a:r>
          </a:p>
          <a:p>
            <a:r>
              <a:rPr lang="en-US" sz="1600"/>
              <a:t>Konsulterna</a:t>
            </a:r>
          </a:p>
          <a:p>
            <a:r>
              <a:rPr lang="en-US" sz="1600"/>
              <a:t>Glappet mellan områdesarbetare och högre tjänstepersoner (att se och förhålla sig till det lokala)</a:t>
            </a:r>
          </a:p>
          <a:p>
            <a:r>
              <a:rPr lang="en-US" sz="1600"/>
              <a:t>Kunskapens resa från lokalt till centralt.</a:t>
            </a:r>
          </a:p>
          <a:p>
            <a:r>
              <a:rPr lang="en-US" sz="1600"/>
              <a:t>Föreställningar om lokalsamhällets politik och invånarna som kravställare som hinder för att öppna sig för det lokala</a:t>
            </a:r>
          </a:p>
          <a:p>
            <a:r>
              <a:rPr lang="en-US" sz="1600"/>
              <a:t>Stuprör, sektorer och bristande samordning</a:t>
            </a:r>
          </a:p>
          <a:p>
            <a:endParaRPr lang="en-US" sz="1600"/>
          </a:p>
        </p:txBody>
      </p:sp>
      <p:sp>
        <p:nvSpPr>
          <p:cNvPr id="73" name="Rectangle 72">
            <a:extLst>
              <a:ext uri="{FF2B5EF4-FFF2-40B4-BE49-F238E27FC236}">
                <a16:creationId xmlns:a16="http://schemas.microsoft.com/office/drawing/2014/main" id="{7004738A-9D34-43E8-97D2-CA0EED4F8B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B8B8D07F-F13E-443E-BA68-2D26672D76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a:extLst>
              <a:ext uri="{FF2B5EF4-FFF2-40B4-BE49-F238E27FC236}">
                <a16:creationId xmlns:a16="http://schemas.microsoft.com/office/drawing/2014/main" id="{2813A4FA-24A5-41ED-A534-3807D1B2F34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a:extLst>
              <a:ext uri="{FF2B5EF4-FFF2-40B4-BE49-F238E27FC236}">
                <a16:creationId xmlns:a16="http://schemas.microsoft.com/office/drawing/2014/main" id="{C3944F27-CA70-4E84-A51A-E6BF895589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a:extLst>
              <a:ext uri="{FF2B5EF4-FFF2-40B4-BE49-F238E27FC236}">
                <a16:creationId xmlns:a16="http://schemas.microsoft.com/office/drawing/2014/main" id="{875E8953-160F-453F-B594-67781025389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7075967" y="1873294"/>
            <a:ext cx="4170530" cy="3143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202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1B562C7E-AE22-0C40-8601-BC518404B473}"/>
              </a:ext>
            </a:extLst>
          </p:cNvPr>
          <p:cNvSpPr>
            <a:spLocks noGrp="1"/>
          </p:cNvSpPr>
          <p:nvPr>
            <p:ph type="title"/>
          </p:nvPr>
        </p:nvSpPr>
        <p:spPr>
          <a:xfrm>
            <a:off x="1371599" y="294538"/>
            <a:ext cx="9895951" cy="1033669"/>
          </a:xfrm>
        </p:spPr>
        <p:txBody>
          <a:bodyPr>
            <a:normAutofit/>
          </a:bodyPr>
          <a:lstStyle/>
          <a:p>
            <a:r>
              <a:rPr lang="sv-SE" sz="4000">
                <a:solidFill>
                  <a:srgbClr val="FFFFFF"/>
                </a:solidFill>
              </a:rPr>
              <a:t>Vad funkar?</a:t>
            </a:r>
          </a:p>
        </p:txBody>
      </p:sp>
      <p:sp>
        <p:nvSpPr>
          <p:cNvPr id="3" name="Platshållare för innehåll 2">
            <a:extLst>
              <a:ext uri="{FF2B5EF4-FFF2-40B4-BE49-F238E27FC236}">
                <a16:creationId xmlns:a16="http://schemas.microsoft.com/office/drawing/2014/main" id="{92BAF9BB-B993-2E49-8E34-5CE20AE12954}"/>
              </a:ext>
            </a:extLst>
          </p:cNvPr>
          <p:cNvSpPr>
            <a:spLocks noGrp="1"/>
          </p:cNvSpPr>
          <p:nvPr>
            <p:ph idx="1"/>
          </p:nvPr>
        </p:nvSpPr>
        <p:spPr>
          <a:xfrm>
            <a:off x="1371599" y="2318197"/>
            <a:ext cx="9724031" cy="3683358"/>
          </a:xfrm>
        </p:spPr>
        <p:txBody>
          <a:bodyPr anchor="ctr">
            <a:normAutofit/>
          </a:bodyPr>
          <a:lstStyle/>
          <a:p>
            <a:r>
              <a:rPr lang="sv-SE" sz="1600"/>
              <a:t>Det behövs en gemensam målbild</a:t>
            </a:r>
          </a:p>
          <a:p>
            <a:r>
              <a:rPr lang="sv-SE" sz="1600"/>
              <a:t>Det krävs en respekt för områdesarbetarnas relationer och kunskaper</a:t>
            </a:r>
          </a:p>
          <a:p>
            <a:r>
              <a:rPr lang="sv-SE" sz="1600"/>
              <a:t>Strukturer för att ta emot och hantera den lokala kunskapen</a:t>
            </a:r>
          </a:p>
          <a:p>
            <a:r>
              <a:rPr lang="sv-SE" sz="1600"/>
              <a:t>Lokal problemlösningsförmåga – ansvar och mandat</a:t>
            </a:r>
          </a:p>
          <a:p>
            <a:r>
              <a:rPr lang="sv-SE" sz="1600"/>
              <a:t>Dialog är kollektiv och sker mellan berörda </a:t>
            </a:r>
          </a:p>
          <a:p>
            <a:r>
              <a:rPr lang="sv-SE" sz="1600"/>
              <a:t>Former för kontinuerliga samtal</a:t>
            </a:r>
          </a:p>
          <a:p>
            <a:r>
              <a:rPr lang="sv-SE" sz="1600"/>
              <a:t>Evidens måste kontextualiseras</a:t>
            </a:r>
          </a:p>
          <a:p>
            <a:r>
              <a:rPr lang="sv-SE" sz="1600"/>
              <a:t>Förståelse för hur det kommunen gör emottas och uppfattas (utifrån lokala berättelser och erfarenheter av rasism)</a:t>
            </a:r>
          </a:p>
          <a:p>
            <a:r>
              <a:rPr lang="sv-SE" sz="1600"/>
              <a:t>Utvecklingsarbete gynnas (oftast) av att bygga på existerande strukturer</a:t>
            </a:r>
          </a:p>
          <a:p>
            <a:r>
              <a:rPr lang="sv-SE" sz="1600"/>
              <a:t>Att ställa frågor!</a:t>
            </a:r>
          </a:p>
        </p:txBody>
      </p:sp>
    </p:spTree>
    <p:extLst>
      <p:ext uri="{BB962C8B-B14F-4D97-AF65-F5344CB8AC3E}">
        <p14:creationId xmlns:p14="http://schemas.microsoft.com/office/powerpoint/2010/main" val="1685581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45FE1B-B560-4225-9D7A-A5D0A6AE609E}"/>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DF743ABD-AFA5-4EF5-9053-B9928337F1DD}"/>
              </a:ext>
            </a:extLst>
          </p:cNvPr>
          <p:cNvSpPr>
            <a:spLocks noGrp="1"/>
          </p:cNvSpPr>
          <p:nvPr>
            <p:ph idx="1"/>
          </p:nvPr>
        </p:nvSpPr>
        <p:spPr/>
        <p:txBody>
          <a:bodyPr/>
          <a:lstStyle/>
          <a:p>
            <a:endParaRPr lang="sv-SE"/>
          </a:p>
        </p:txBody>
      </p:sp>
    </p:spTree>
    <p:extLst>
      <p:ext uri="{BB962C8B-B14F-4D97-AF65-F5344CB8AC3E}">
        <p14:creationId xmlns:p14="http://schemas.microsoft.com/office/powerpoint/2010/main" val="342089423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832</Words>
  <Application>Microsoft Office PowerPoint</Application>
  <PresentationFormat>Bredbild</PresentationFormat>
  <Paragraphs>93</Paragraphs>
  <Slides>15</Slides>
  <Notes>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15</vt:i4>
      </vt:variant>
    </vt:vector>
  </HeadingPairs>
  <TitlesOfParts>
    <vt:vector size="19" baseType="lpstr">
      <vt:lpstr>Arial</vt:lpstr>
      <vt:lpstr>Calibri</vt:lpstr>
      <vt:lpstr>Calibri Light</vt:lpstr>
      <vt:lpstr>Office-tema</vt:lpstr>
      <vt:lpstr>Tillitens roll i områdesutveckling</vt:lpstr>
      <vt:lpstr>Varför pratar vi om tillit mellan invånare och förvaltning?</vt:lpstr>
      <vt:lpstr>Vad pratar vi om när vi pratar om tillit?</vt:lpstr>
      <vt:lpstr>Olika behov av tillit</vt:lpstr>
      <vt:lpstr>Hammarkullesatsningen</vt:lpstr>
      <vt:lpstr>Förväntningarna</vt:lpstr>
      <vt:lpstr>Utmaningar</vt:lpstr>
      <vt:lpstr>Vad funkar?</vt:lpstr>
      <vt:lpstr>PowerPoint-presentation</vt:lpstr>
      <vt:lpstr>Slutsatser – den gemensamma målbilden</vt:lpstr>
      <vt:lpstr>Slutsatser – områdesarbetarnas roll</vt:lpstr>
      <vt:lpstr>Slutsatser – förutsättningar för dialogen</vt:lpstr>
      <vt:lpstr>Slutsatser - Existerande strukturer</vt:lpstr>
      <vt:lpstr>Slutsatser – kunskap och kontext</vt:lpstr>
      <vt:lpstr>Sammanfattning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Tillitens roll i områdesutveckling</dc:title>
  <dc:creator>Stina Hansson</dc:creator>
  <cp:lastModifiedBy>Ingegerd Eriksson</cp:lastModifiedBy>
  <cp:revision>7</cp:revision>
  <dcterms:created xsi:type="dcterms:W3CDTF">2022-03-23T12:28:49Z</dcterms:created>
  <dcterms:modified xsi:type="dcterms:W3CDTF">2022-06-09T09:53:34Z</dcterms:modified>
</cp:coreProperties>
</file>