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7"/>
  </p:notesMasterIdLst>
  <p:handoutMasterIdLst>
    <p:handoutMasterId r:id="rId8"/>
  </p:handoutMasterIdLst>
  <p:sldIdLst>
    <p:sldId id="259" r:id="rId2"/>
    <p:sldId id="266" r:id="rId3"/>
    <p:sldId id="262" r:id="rId4"/>
    <p:sldId id="264" r:id="rId5"/>
    <p:sldId id="269" r:id="rId6"/>
  </p:sldIdLst>
  <p:sldSz cx="9144000" cy="5143500" type="screen16x9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3" autoAdjust="0"/>
  </p:normalViewPr>
  <p:slideViewPr>
    <p:cSldViewPr snapToGrid="0" snapToObjects="1">
      <p:cViewPr varScale="1">
        <p:scale>
          <a:sx n="91" d="100"/>
          <a:sy n="91" d="100"/>
        </p:scale>
        <p:origin x="576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4535E31-8F5B-9442-BF69-45B9917973D8}" type="datetimeFigureOut">
              <a:rPr lang="sv-SE"/>
              <a:pPr>
                <a:defRPr/>
              </a:pPr>
              <a:t>2022-06-09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A7D8900-ADBC-9449-B7C9-0859E8FD596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88295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5480832-ACCA-AF45-93DF-95E06988F6E9}" type="datetimeFigureOut">
              <a:rPr lang="sv-SE"/>
              <a:pPr>
                <a:defRPr/>
              </a:pPr>
              <a:t>2022-06-09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BDDAF37-537E-B64E-BFFC-1BBCE2CC1E6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02261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Här är en neutral sida som kan användas som förstasida i presentationen.</a:t>
            </a:r>
            <a:r>
              <a:rPr lang="sv-SE" baseline="0" dirty="0" smtClean="0"/>
              <a:t> All text vänsterställs.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DDAF37-537E-B64E-BFFC-1BBCE2CC1E69}" type="slidenum">
              <a:rPr lang="sv-SE" smtClean="0"/>
              <a:pPr>
                <a:defRPr/>
              </a:pPr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9475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Exempel på sida</a:t>
            </a:r>
            <a:r>
              <a:rPr lang="sv-SE" baseline="0" dirty="0" smtClean="0"/>
              <a:t> med text och två bilder. All text vänsterställs.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DDAF37-537E-B64E-BFFC-1BBCE2CC1E69}" type="slidenum">
              <a:rPr lang="sv-SE" smtClean="0"/>
              <a:pPr>
                <a:defRPr/>
              </a:pPr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8936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Exempel på sida</a:t>
            </a:r>
            <a:r>
              <a:rPr lang="sv-SE" baseline="0" dirty="0" smtClean="0"/>
              <a:t> med text och en bild. All text vänsterställs.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DDAF37-537E-B64E-BFFC-1BBCE2CC1E69}" type="slidenum">
              <a:rPr lang="sv-SE" smtClean="0"/>
              <a:pPr>
                <a:defRPr/>
              </a:pPr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8936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Exempel på sida</a:t>
            </a:r>
            <a:r>
              <a:rPr lang="sv-SE" baseline="0" dirty="0" smtClean="0"/>
              <a:t> med text och två bilder. All text vänsterställs.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DDAF37-537E-B64E-BFFC-1BBCE2CC1E69}" type="slidenum">
              <a:rPr lang="sv-SE" smtClean="0"/>
              <a:pPr>
                <a:defRPr/>
              </a:pPr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2401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 userDrawn="1"/>
        </p:nvSpPr>
        <p:spPr>
          <a:xfrm>
            <a:off x="0" y="0"/>
            <a:ext cx="8027988" cy="51435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pic>
        <p:nvPicPr>
          <p:cNvPr id="5" name="Bildobjekt 7" descr="boras_dots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774950" y="-2774950"/>
            <a:ext cx="1963738" cy="751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ubrik 1"/>
          <p:cNvSpPr>
            <a:spLocks noGrp="1"/>
          </p:cNvSpPr>
          <p:nvPr>
            <p:ph type="ctrTitle"/>
          </p:nvPr>
        </p:nvSpPr>
        <p:spPr>
          <a:xfrm>
            <a:off x="582231" y="2450029"/>
            <a:ext cx="6732424" cy="1102519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2" name="Underrubrik 2"/>
          <p:cNvSpPr>
            <a:spLocks noGrp="1"/>
          </p:cNvSpPr>
          <p:nvPr>
            <p:ph type="subTitle" idx="1"/>
          </p:nvPr>
        </p:nvSpPr>
        <p:spPr>
          <a:xfrm>
            <a:off x="582231" y="3673774"/>
            <a:ext cx="6732424" cy="1314451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5351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2231" y="371639"/>
            <a:ext cx="6732424" cy="857250"/>
          </a:xfrm>
        </p:spPr>
        <p:txBody>
          <a:bodyPr/>
          <a:lstStyle>
            <a:lvl1pPr algn="l">
              <a:defRPr sz="26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82231" y="1408042"/>
            <a:ext cx="6732424" cy="3384827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19561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2231" y="2717606"/>
            <a:ext cx="6732424" cy="1021556"/>
          </a:xfrm>
        </p:spPr>
        <p:txBody>
          <a:bodyPr anchor="t"/>
          <a:lstStyle>
            <a:lvl1pPr algn="l">
              <a:defRPr sz="2600" b="1" cap="none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82231" y="1592465"/>
            <a:ext cx="6732424" cy="1125140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448590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2230" y="379710"/>
            <a:ext cx="6732425" cy="857250"/>
          </a:xfrm>
        </p:spPr>
        <p:txBody>
          <a:bodyPr/>
          <a:lstStyle>
            <a:lvl1pPr>
              <a:defRPr sz="26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82231" y="1408042"/>
            <a:ext cx="3242365" cy="33936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072290" y="1408042"/>
            <a:ext cx="3242365" cy="33936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42899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9051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och halv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2231" y="442541"/>
            <a:ext cx="2883283" cy="72027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"/>
            <a:ext cx="4448177" cy="5143498"/>
          </a:xfrm>
        </p:spPr>
        <p:txBody>
          <a:bodyPr/>
          <a:lstStyle>
            <a:lvl1pPr marL="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582231" y="1235287"/>
            <a:ext cx="2883283" cy="35664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868496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och dubbel halv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2231" y="442541"/>
            <a:ext cx="2883283" cy="72027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1"/>
            <a:ext cx="4448177" cy="2497665"/>
          </a:xfrm>
        </p:spPr>
        <p:txBody>
          <a:bodyPr/>
          <a:lstStyle>
            <a:lvl1pPr marL="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582231" y="1235287"/>
            <a:ext cx="2883283" cy="35664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8" name="Platshållare för innehåll 2"/>
          <p:cNvSpPr>
            <a:spLocks noGrp="1"/>
          </p:cNvSpPr>
          <p:nvPr>
            <p:ph idx="11"/>
          </p:nvPr>
        </p:nvSpPr>
        <p:spPr>
          <a:xfrm>
            <a:off x="3575050" y="2624667"/>
            <a:ext cx="4448177" cy="2518833"/>
          </a:xfrm>
        </p:spPr>
        <p:txBody>
          <a:bodyPr/>
          <a:lstStyle>
            <a:lvl1pPr marL="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39644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-1" y="0"/>
            <a:ext cx="8023227" cy="5143501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  <a:endParaRPr lang="sv-SE" noProof="0"/>
          </a:p>
        </p:txBody>
      </p:sp>
      <p:sp>
        <p:nvSpPr>
          <p:cNvPr id="11" name="Rubrik 1"/>
          <p:cNvSpPr>
            <a:spLocks noGrp="1"/>
          </p:cNvSpPr>
          <p:nvPr>
            <p:ph type="title"/>
          </p:nvPr>
        </p:nvSpPr>
        <p:spPr>
          <a:xfrm>
            <a:off x="582231" y="3829708"/>
            <a:ext cx="6732424" cy="400110"/>
          </a:xfrm>
          <a:solidFill>
            <a:schemeClr val="bg1">
              <a:alpha val="75000"/>
            </a:schemeClr>
          </a:solidFill>
        </p:spPr>
        <p:txBody>
          <a:bodyPr>
            <a:spAutoFit/>
          </a:bodyPr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2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582231" y="4233786"/>
            <a:ext cx="6732423" cy="307777"/>
          </a:xfrm>
          <a:solidFill>
            <a:schemeClr val="bg1">
              <a:alpha val="75000"/>
            </a:schemeClr>
          </a:solidFill>
        </p:spPr>
        <p:txBody>
          <a:bodyPr anchor="ctr">
            <a:sp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332044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6858000" cy="8572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2051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68580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Rektangel 6"/>
          <p:cNvSpPr/>
          <p:nvPr userDrawn="1"/>
        </p:nvSpPr>
        <p:spPr>
          <a:xfrm>
            <a:off x="8023225" y="0"/>
            <a:ext cx="1120775" cy="51435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pic>
        <p:nvPicPr>
          <p:cNvPr id="2053" name="Bildobjekt 8" descr="BorasStad-vit-neg-2rad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234950"/>
            <a:ext cx="6508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b="1" kern="1200" spc="-5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Arial"/>
          <a:ea typeface="ＭＳ Ｐゴシック" charset="0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Arial"/>
          <a:ea typeface="ＭＳ Ｐゴシック" charset="0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Arial"/>
          <a:ea typeface="ＭＳ Ｐゴシック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v-SE" dirty="0" smtClean="0">
                <a:ea typeface="+mj-ea"/>
              </a:rPr>
              <a:t>Arenaskola Sjöbo </a:t>
            </a:r>
            <a:endParaRPr lang="sv-SE" dirty="0"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 smtClean="0"/>
              <a:t>Bakgrund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400" dirty="0" smtClean="0">
                <a:latin typeface="Arial" charset="0"/>
              </a:rPr>
              <a:t>Varför Arenaskola på Sjöbo? </a:t>
            </a:r>
          </a:p>
          <a:p>
            <a:r>
              <a:rPr lang="sv-SE" sz="1400" dirty="0" smtClean="0">
                <a:latin typeface="Arial" charset="0"/>
              </a:rPr>
              <a:t>Vad upplever skolan att vi behöver göra? </a:t>
            </a:r>
          </a:p>
          <a:p>
            <a:r>
              <a:rPr lang="sv-SE" sz="1400" dirty="0" smtClean="0">
                <a:latin typeface="Arial" charset="0"/>
              </a:rPr>
              <a:t>Start med kartläggning av behov – Välfärdsbokslut, tidigare kartläggningar och samtal med områdets aktörer </a:t>
            </a:r>
          </a:p>
          <a:p>
            <a:r>
              <a:rPr lang="sv-SE" sz="1400" dirty="0">
                <a:latin typeface="Arial" charset="0"/>
              </a:rPr>
              <a:t>Planeringsgrupp med Borås GIF, Bostäder Borås, Victoriahem, </a:t>
            </a:r>
            <a:r>
              <a:rPr lang="sv-SE" sz="1400" dirty="0" err="1">
                <a:latin typeface="Arial" charset="0"/>
              </a:rPr>
              <a:t>RF-Sisu</a:t>
            </a:r>
            <a:r>
              <a:rPr lang="sv-SE" sz="1400" dirty="0">
                <a:latin typeface="Arial" charset="0"/>
              </a:rPr>
              <a:t> och </a:t>
            </a:r>
            <a:r>
              <a:rPr lang="sv-SE" sz="1400" dirty="0" smtClean="0">
                <a:latin typeface="Arial" charset="0"/>
              </a:rPr>
              <a:t>fritidsgården</a:t>
            </a:r>
          </a:p>
          <a:p>
            <a:r>
              <a:rPr lang="sv-SE" sz="1400" dirty="0" smtClean="0">
                <a:latin typeface="Arial" charset="0"/>
              </a:rPr>
              <a:t>Gemensamt synsätt – ”Tre ben” Barn &amp; Unga, Vårdnadshavare &amp; familj, Närsamhälle. Att använda skolan som nav</a:t>
            </a:r>
          </a:p>
          <a:p>
            <a:r>
              <a:rPr lang="sv-SE" sz="1400" dirty="0" smtClean="0">
                <a:latin typeface="Arial" charset="0"/>
              </a:rPr>
              <a:t>Gemensamt förhållningssätt - prövande och tillåtande </a:t>
            </a:r>
          </a:p>
          <a:p>
            <a:r>
              <a:rPr lang="sv-SE" sz="1400" dirty="0" smtClean="0">
                <a:latin typeface="Arial" charset="0"/>
              </a:rPr>
              <a:t>Hållbara insatser – inte projekt </a:t>
            </a:r>
          </a:p>
          <a:p>
            <a:endParaRPr lang="sv-SE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64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Nuläge</a:t>
            </a:r>
            <a:endParaRPr lang="sv-SE" dirty="0"/>
          </a:p>
        </p:txBody>
      </p:sp>
      <p:sp>
        <p:nvSpPr>
          <p:cNvPr id="50178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582231" y="1235287"/>
            <a:ext cx="6356041" cy="3566418"/>
          </a:xfrm>
        </p:spPr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sv-SE" dirty="0" smtClean="0">
                <a:latin typeface="Arial" charset="0"/>
              </a:rPr>
              <a:t>Aktiviteter efter skoltid varje dag. Kravlösa, frivilliga, kostnadsfria </a:t>
            </a:r>
          </a:p>
          <a:p>
            <a:r>
              <a:rPr lang="sv-SE" i="1" dirty="0">
                <a:latin typeface="Arial" charset="0"/>
              </a:rPr>
              <a:t>F</a:t>
            </a:r>
            <a:r>
              <a:rPr lang="sv-SE" i="1" dirty="0" smtClean="0">
                <a:latin typeface="Arial" charset="0"/>
              </a:rPr>
              <a:t>otboll, </a:t>
            </a:r>
            <a:r>
              <a:rPr lang="sv-SE" i="1" dirty="0" err="1" smtClean="0">
                <a:latin typeface="Arial" charset="0"/>
              </a:rPr>
              <a:t>futsal</a:t>
            </a:r>
            <a:r>
              <a:rPr lang="sv-SE" i="1" dirty="0" smtClean="0">
                <a:latin typeface="Arial" charset="0"/>
              </a:rPr>
              <a:t>, dans, innebandy, bordtennis, friidrott, frisbee, målning, kultur </a:t>
            </a:r>
          </a:p>
          <a:p>
            <a:endParaRPr lang="sv-SE" dirty="0" smtClean="0">
              <a:latin typeface="Arial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sv-SE" dirty="0" smtClean="0">
                <a:latin typeface="Arial" charset="0"/>
              </a:rPr>
              <a:t>Lovaktiviteter - på de korta loven men även verksamhet under hela sommaren </a:t>
            </a:r>
          </a:p>
          <a:p>
            <a:pPr marL="285750" indent="-285750">
              <a:buFont typeface="Arial" charset="0"/>
              <a:buChar char="•"/>
            </a:pPr>
            <a:r>
              <a:rPr lang="sv-SE" dirty="0" smtClean="0">
                <a:latin typeface="Arial" charset="0"/>
              </a:rPr>
              <a:t>Även samverkan under skoltid, exempelvis Rörelsesatsning i skolan och hälsovecka tillsammans med föreningar</a:t>
            </a:r>
          </a:p>
          <a:p>
            <a:pPr marL="285750" indent="-285750">
              <a:buFont typeface="Arial" charset="0"/>
              <a:buChar char="•"/>
            </a:pPr>
            <a:r>
              <a:rPr lang="sv-SE" dirty="0" smtClean="0">
                <a:latin typeface="Arial" charset="0"/>
              </a:rPr>
              <a:t>Aktiviteter för vuxna och familjer tre gånger i veckan</a:t>
            </a:r>
          </a:p>
          <a:p>
            <a:pPr marL="285750" indent="-285750">
              <a:buFont typeface="Arial" charset="0"/>
              <a:buChar char="•"/>
            </a:pPr>
            <a:endParaRPr lang="sv-SE" dirty="0" smtClean="0">
              <a:latin typeface="Arial" charset="0"/>
            </a:endParaRPr>
          </a:p>
          <a:p>
            <a:r>
              <a:rPr lang="sv-SE" b="1" dirty="0" smtClean="0">
                <a:solidFill>
                  <a:prstClr val="black"/>
                </a:solidFill>
                <a:latin typeface="Arial" charset="0"/>
              </a:rPr>
              <a:t>På gång..</a:t>
            </a:r>
            <a:endParaRPr lang="sv-SE" b="1" dirty="0">
              <a:solidFill>
                <a:prstClr val="black"/>
              </a:solidFill>
              <a:latin typeface="Arial" charset="0"/>
            </a:endParaRPr>
          </a:p>
          <a:p>
            <a:pPr marL="285750" lvl="0" indent="-285750">
              <a:buFont typeface="Arial" charset="0"/>
              <a:buChar char="•"/>
            </a:pPr>
            <a:r>
              <a:rPr lang="sv-SE" dirty="0">
                <a:solidFill>
                  <a:prstClr val="black"/>
                </a:solidFill>
                <a:latin typeface="Arial" charset="0"/>
              </a:rPr>
              <a:t>Områdesbaserat arbete med våldsprevention som en del av Arenaskola </a:t>
            </a:r>
          </a:p>
          <a:p>
            <a:pPr marL="285750" lvl="0" indent="-285750">
              <a:buFont typeface="Arial" charset="0"/>
              <a:buChar char="•"/>
            </a:pPr>
            <a:r>
              <a:rPr lang="sv-SE" dirty="0">
                <a:solidFill>
                  <a:prstClr val="black"/>
                </a:solidFill>
                <a:latin typeface="Arial" charset="0"/>
              </a:rPr>
              <a:t>Utveckling av aktiviteter riktade till familjer </a:t>
            </a:r>
          </a:p>
          <a:p>
            <a:pPr marL="285750" lvl="0" indent="-285750">
              <a:buFont typeface="Arial" charset="0"/>
              <a:buChar char="•"/>
            </a:pPr>
            <a:r>
              <a:rPr lang="sv-SE" dirty="0">
                <a:solidFill>
                  <a:prstClr val="black"/>
                </a:solidFill>
                <a:latin typeface="Arial" charset="0"/>
              </a:rPr>
              <a:t>Språkstödjande insatser med biblioteket</a:t>
            </a:r>
          </a:p>
          <a:p>
            <a:pPr marL="285750" lvl="0" indent="-285750">
              <a:buFont typeface="Arial" charset="0"/>
              <a:buChar char="•"/>
            </a:pPr>
            <a:r>
              <a:rPr lang="sv-SE" dirty="0">
                <a:solidFill>
                  <a:prstClr val="black"/>
                </a:solidFill>
                <a:latin typeface="Arial" charset="0"/>
              </a:rPr>
              <a:t>Fortsatt utveckling av föräldraskapsstödjande insatser. ABC-utbildning kommer att erbjudas alla föräldrar till förskoleelever </a:t>
            </a:r>
          </a:p>
          <a:p>
            <a:pPr marL="285750" indent="-285750">
              <a:buFont typeface="Arial" charset="0"/>
              <a:buChar char="•"/>
            </a:pPr>
            <a:endParaRPr lang="sv-SE" dirty="0" smtClean="0">
              <a:latin typeface="Arial" charset="0"/>
            </a:endParaRPr>
          </a:p>
          <a:p>
            <a:endParaRPr lang="sv-SE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Kraften i samverkan</a:t>
            </a:r>
            <a:endParaRPr lang="sv-SE" dirty="0"/>
          </a:p>
        </p:txBody>
      </p:sp>
      <p:pic>
        <p:nvPicPr>
          <p:cNvPr id="3" name="Platshållare för innehåll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307" y="1328358"/>
            <a:ext cx="3541712" cy="2361141"/>
          </a:xfrm>
        </p:spPr>
      </p:pic>
      <p:sp>
        <p:nvSpPr>
          <p:cNvPr id="50178" name="Platshållare för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sv-SE" sz="1300" dirty="0">
                <a:latin typeface="Arial" charset="0"/>
              </a:rPr>
              <a:t>Många samverkanspartners; Mötesplatsen, Kultursekreterare, Yogaledare, </a:t>
            </a:r>
            <a:r>
              <a:rPr lang="sv-SE" sz="1300" dirty="0" smtClean="0">
                <a:latin typeface="Arial" charset="0"/>
              </a:rPr>
              <a:t>Familjecentralen</a:t>
            </a:r>
            <a:r>
              <a:rPr lang="sv-SE" sz="1300" dirty="0">
                <a:latin typeface="Arial" charset="0"/>
              </a:rPr>
              <a:t>, </a:t>
            </a:r>
            <a:r>
              <a:rPr lang="sv-SE" sz="1300" dirty="0" smtClean="0">
                <a:latin typeface="Arial" charset="0"/>
              </a:rPr>
              <a:t>Biblioteket</a:t>
            </a:r>
            <a:r>
              <a:rPr lang="sv-SE" sz="1300" dirty="0">
                <a:latin typeface="Arial" charset="0"/>
              </a:rPr>
              <a:t>, Byttorps If, IK Ymer, WY Dansskola, </a:t>
            </a:r>
            <a:r>
              <a:rPr lang="sv-SE" sz="1300" dirty="0" smtClean="0">
                <a:latin typeface="Arial" charset="0"/>
              </a:rPr>
              <a:t>Fältassistenter</a:t>
            </a:r>
            <a:r>
              <a:rPr lang="sv-SE" sz="1300" dirty="0">
                <a:latin typeface="Arial" charset="0"/>
              </a:rPr>
              <a:t>, Rörelsesatsningen i skolan mm </a:t>
            </a:r>
            <a:endParaRPr lang="sv-SE" sz="1300" dirty="0" smtClean="0">
              <a:latin typeface="Arial" charset="0"/>
            </a:endParaRPr>
          </a:p>
          <a:p>
            <a:pPr marL="285750" indent="-285750">
              <a:buFont typeface="Arial" charset="0"/>
              <a:buChar char="•"/>
            </a:pPr>
            <a:endParaRPr lang="sv-SE" sz="1300" dirty="0">
              <a:latin typeface="Arial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sv-SE" sz="1300" dirty="0" smtClean="0">
                <a:latin typeface="Arial" charset="0"/>
              </a:rPr>
              <a:t>Olika bidrag – ekonomi, ledare, aktiviteter  </a:t>
            </a:r>
          </a:p>
          <a:p>
            <a:pPr marL="285750" indent="-285750">
              <a:buFont typeface="Arial" charset="0"/>
              <a:buChar char="•"/>
            </a:pPr>
            <a:endParaRPr lang="sv-SE" sz="1300" dirty="0" smtClean="0">
              <a:latin typeface="Arial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sv-SE" sz="1300" dirty="0" smtClean="0">
                <a:latin typeface="Arial" charset="0"/>
              </a:rPr>
              <a:t>En stor styrka att samla aktiviteter under ett tak. Gemensamma kommunikationsvägar, sänka trösklar, komma till barnen istället för att konkurrera om dem</a:t>
            </a:r>
          </a:p>
          <a:p>
            <a:pPr marL="285750" indent="-285750">
              <a:buFont typeface="Arial" charset="0"/>
              <a:buChar char="•"/>
            </a:pPr>
            <a:endParaRPr lang="sv-S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63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Synliga effekter </a:t>
            </a:r>
            <a:endParaRPr lang="sv-SE" dirty="0"/>
          </a:p>
        </p:txBody>
      </p:sp>
      <p:sp>
        <p:nvSpPr>
          <p:cNvPr id="50178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582231" y="1235287"/>
            <a:ext cx="4366697" cy="3566418"/>
          </a:xfrm>
        </p:spPr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sv-SE" dirty="0" smtClean="0">
                <a:latin typeface="Arial" charset="0"/>
              </a:rPr>
              <a:t>Fler barn som rör på sig regelbundet </a:t>
            </a:r>
          </a:p>
          <a:p>
            <a:pPr marL="285750" indent="-285750">
              <a:buFont typeface="Arial" charset="0"/>
              <a:buChar char="•"/>
            </a:pPr>
            <a:r>
              <a:rPr lang="sv-SE" dirty="0" smtClean="0">
                <a:latin typeface="Arial" charset="0"/>
              </a:rPr>
              <a:t>Trampar upp stigar till föreningslivet</a:t>
            </a:r>
          </a:p>
          <a:p>
            <a:pPr marL="285750" indent="-285750">
              <a:buFont typeface="Arial" charset="0"/>
              <a:buChar char="•"/>
            </a:pPr>
            <a:r>
              <a:rPr lang="sv-SE" dirty="0" smtClean="0">
                <a:latin typeface="Arial" charset="0"/>
              </a:rPr>
              <a:t>Mindre skadegörelse och färre incidenter på skolgården </a:t>
            </a:r>
          </a:p>
          <a:p>
            <a:pPr marL="285750" indent="-285750">
              <a:buFont typeface="Arial" charset="0"/>
              <a:buChar char="•"/>
            </a:pPr>
            <a:r>
              <a:rPr lang="sv-SE" dirty="0" smtClean="0">
                <a:latin typeface="Arial" charset="0"/>
              </a:rPr>
              <a:t>Unga ledare till föreningslivet </a:t>
            </a:r>
          </a:p>
          <a:p>
            <a:pPr marL="285750" indent="-285750">
              <a:buFont typeface="Arial" charset="0"/>
              <a:buChar char="•"/>
            </a:pPr>
            <a:r>
              <a:rPr lang="sv-SE" dirty="0" smtClean="0">
                <a:latin typeface="Arial" charset="0"/>
              </a:rPr>
              <a:t>Barn och unga påverkar sin fritid – aktiviteter startas efter deras önskemål </a:t>
            </a:r>
            <a:endParaRPr lang="sv-SE" dirty="0">
              <a:latin typeface="Arial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sv-SE" dirty="0" smtClean="0">
                <a:latin typeface="Arial" charset="0"/>
              </a:rPr>
              <a:t>Bättre kontakt med föräldrar</a:t>
            </a:r>
          </a:p>
          <a:p>
            <a:pPr marL="285750" indent="-285750">
              <a:buFont typeface="Arial" charset="0"/>
              <a:buChar char="•"/>
            </a:pPr>
            <a:endParaRPr lang="sv-SE" dirty="0" smtClean="0">
              <a:latin typeface="Arial" charset="0"/>
            </a:endParaRPr>
          </a:p>
          <a:p>
            <a:endParaRPr lang="sv-S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rås Stad - Lila">
  <a:themeElements>
    <a:clrScheme name="Borås Stad">
      <a:dk1>
        <a:sysClr val="windowText" lastClr="000000"/>
      </a:dk1>
      <a:lt1>
        <a:sysClr val="window" lastClr="FFFFFF"/>
      </a:lt1>
      <a:dk2>
        <a:srgbClr val="4D4F53"/>
      </a:dk2>
      <a:lt2>
        <a:srgbClr val="FFFFFF"/>
      </a:lt2>
      <a:accent1>
        <a:srgbClr val="00AFD8"/>
      </a:accent1>
      <a:accent2>
        <a:srgbClr val="F1BE48"/>
      </a:accent2>
      <a:accent3>
        <a:srgbClr val="93328E"/>
      </a:accent3>
      <a:accent4>
        <a:srgbClr val="84BD00"/>
      </a:accent4>
      <a:accent5>
        <a:srgbClr val="AD96DC"/>
      </a:accent5>
      <a:accent6>
        <a:srgbClr val="F04E98"/>
      </a:accent6>
      <a:hlink>
        <a:srgbClr val="005776"/>
      </a:hlink>
      <a:folHlink>
        <a:srgbClr val="00364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AFD8"/>
        </a:solidFill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Powerpointmall Plommonlila</Template>
  <TotalTime>27981</TotalTime>
  <Words>342</Words>
  <Application>Microsoft Office PowerPoint</Application>
  <PresentationFormat>Bildspel på skärmen (16:9)</PresentationFormat>
  <Paragraphs>43</Paragraphs>
  <Slides>5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ＭＳ Ｐゴシック</vt:lpstr>
      <vt:lpstr>Arial</vt:lpstr>
      <vt:lpstr>Calibri</vt:lpstr>
      <vt:lpstr>Borås Stad - Lila</vt:lpstr>
      <vt:lpstr>Arenaskola Sjöbo </vt:lpstr>
      <vt:lpstr>Bakgrund </vt:lpstr>
      <vt:lpstr>Nuläge</vt:lpstr>
      <vt:lpstr>Kraften i samverkan</vt:lpstr>
      <vt:lpstr>Synliga effekter </vt:lpstr>
    </vt:vector>
  </TitlesOfParts>
  <Company>Borås Stad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Arenaskola Sjöbo</dc:title>
  <dc:creator>Linnea Larsson</dc:creator>
  <cp:lastModifiedBy>Ingegerd Eriksson</cp:lastModifiedBy>
  <cp:revision>16</cp:revision>
  <dcterms:created xsi:type="dcterms:W3CDTF">2022-05-11T10:43:52Z</dcterms:created>
  <dcterms:modified xsi:type="dcterms:W3CDTF">2022-06-09T07:25:39Z</dcterms:modified>
</cp:coreProperties>
</file>