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8" r:id="rId2"/>
    <p:sldMasterId id="2147483729" r:id="rId3"/>
    <p:sldMasterId id="2147483742" r:id="rId4"/>
    <p:sldMasterId id="2147483756" r:id="rId5"/>
    <p:sldMasterId id="2147483769" r:id="rId6"/>
  </p:sldMasterIdLst>
  <p:notesMasterIdLst>
    <p:notesMasterId r:id="rId62"/>
  </p:notesMasterIdLst>
  <p:handoutMasterIdLst>
    <p:handoutMasterId r:id="rId63"/>
  </p:handoutMasterIdLst>
  <p:sldIdLst>
    <p:sldId id="343" r:id="rId7"/>
    <p:sldId id="306" r:id="rId8"/>
    <p:sldId id="347" r:id="rId9"/>
    <p:sldId id="348" r:id="rId10"/>
    <p:sldId id="349" r:id="rId11"/>
    <p:sldId id="350" r:id="rId12"/>
    <p:sldId id="351" r:id="rId13"/>
    <p:sldId id="352" r:id="rId14"/>
    <p:sldId id="353" r:id="rId15"/>
    <p:sldId id="355" r:id="rId16"/>
    <p:sldId id="375" r:id="rId17"/>
    <p:sldId id="376" r:id="rId18"/>
    <p:sldId id="329" r:id="rId19"/>
    <p:sldId id="308" r:id="rId20"/>
    <p:sldId id="373" r:id="rId21"/>
    <p:sldId id="340" r:id="rId22"/>
    <p:sldId id="362" r:id="rId23"/>
    <p:sldId id="363" r:id="rId24"/>
    <p:sldId id="364" r:id="rId25"/>
    <p:sldId id="366" r:id="rId26"/>
    <p:sldId id="330" r:id="rId27"/>
    <p:sldId id="336" r:id="rId28"/>
    <p:sldId id="326" r:id="rId29"/>
    <p:sldId id="346" r:id="rId30"/>
    <p:sldId id="280" r:id="rId31"/>
    <p:sldId id="331" r:id="rId32"/>
    <p:sldId id="339" r:id="rId33"/>
    <p:sldId id="317" r:id="rId34"/>
    <p:sldId id="310" r:id="rId35"/>
    <p:sldId id="345" r:id="rId36"/>
    <p:sldId id="318" r:id="rId37"/>
    <p:sldId id="315" r:id="rId38"/>
    <p:sldId id="369" r:id="rId39"/>
    <p:sldId id="368" r:id="rId40"/>
    <p:sldId id="371" r:id="rId41"/>
    <p:sldId id="370" r:id="rId42"/>
    <p:sldId id="372" r:id="rId43"/>
    <p:sldId id="323" r:id="rId44"/>
    <p:sldId id="386" r:id="rId45"/>
    <p:sldId id="387" r:id="rId46"/>
    <p:sldId id="388" r:id="rId47"/>
    <p:sldId id="389" r:id="rId48"/>
    <p:sldId id="390" r:id="rId49"/>
    <p:sldId id="391" r:id="rId50"/>
    <p:sldId id="392" r:id="rId51"/>
    <p:sldId id="393" r:id="rId52"/>
    <p:sldId id="394" r:id="rId53"/>
    <p:sldId id="332" r:id="rId54"/>
    <p:sldId id="357" r:id="rId55"/>
    <p:sldId id="358" r:id="rId56"/>
    <p:sldId id="359" r:id="rId57"/>
    <p:sldId id="360" r:id="rId58"/>
    <p:sldId id="361" r:id="rId59"/>
    <p:sldId id="334" r:id="rId60"/>
    <p:sldId id="281" r:id="rId6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04D"/>
    <a:srgbClr val="E5EBE3"/>
    <a:srgbClr val="80A37D"/>
    <a:srgbClr val="91959A"/>
    <a:srgbClr val="53575D"/>
    <a:srgbClr val="B03F78"/>
    <a:srgbClr val="882754"/>
    <a:srgbClr val="E1DAE2"/>
    <a:srgbClr val="EDDBE5"/>
    <a:srgbClr val="6642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7" autoAdjust="0"/>
    <p:restoredTop sz="68455" autoAdjust="0"/>
  </p:normalViewPr>
  <p:slideViewPr>
    <p:cSldViewPr snapToGrid="0" snapToObjects="1">
      <p:cViewPr varScale="1">
        <p:scale>
          <a:sx n="47" d="100"/>
          <a:sy n="47" d="100"/>
        </p:scale>
        <p:origin x="1216"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4" d="100"/>
          <a:sy n="114" d="100"/>
        </p:scale>
        <p:origin x="4632" y="1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kalkylblad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kalkylblad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kalkylblad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kalkylblad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kalkylblad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kalkylblad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kalkylblad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kalkylblad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 1</c:v>
                </c:pt>
              </c:strCache>
            </c:strRef>
          </c:tx>
          <c:dPt>
            <c:idx val="0"/>
            <c:bubble3D val="0"/>
            <c:spPr>
              <a:solidFill>
                <a:schemeClr val="accent1"/>
              </a:solidFill>
              <a:ln>
                <a:noFill/>
              </a:ln>
              <a:effectLst/>
            </c:spPr>
            <c:extLst>
              <c:ext xmlns:c16="http://schemas.microsoft.com/office/drawing/2014/chart" uri="{C3380CC4-5D6E-409C-BE32-E72D297353CC}">
                <c16:uniqueId val="{00000001-6A69-9A4C-AC9E-FC91E70DA1A6}"/>
              </c:ext>
            </c:extLst>
          </c:dPt>
          <c:dPt>
            <c:idx val="1"/>
            <c:bubble3D val="0"/>
            <c:spPr>
              <a:solidFill>
                <a:schemeClr val="accent2"/>
              </a:solidFill>
              <a:ln>
                <a:noFill/>
              </a:ln>
              <a:effectLst/>
            </c:spPr>
            <c:extLst>
              <c:ext xmlns:c16="http://schemas.microsoft.com/office/drawing/2014/chart" uri="{C3380CC4-5D6E-409C-BE32-E72D297353CC}">
                <c16:uniqueId val="{00000003-6A69-9A4C-AC9E-FC91E70DA1A6}"/>
              </c:ext>
            </c:extLst>
          </c:dPt>
          <c:dPt>
            <c:idx val="2"/>
            <c:bubble3D val="0"/>
            <c:spPr>
              <a:solidFill>
                <a:schemeClr val="accent3"/>
              </a:solidFill>
              <a:ln>
                <a:noFill/>
              </a:ln>
              <a:effectLst/>
            </c:spPr>
            <c:extLst>
              <c:ext xmlns:c16="http://schemas.microsoft.com/office/drawing/2014/chart" uri="{C3380CC4-5D6E-409C-BE32-E72D297353CC}">
                <c16:uniqueId val="{00000005-6A69-9A4C-AC9E-FC91E70DA1A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Bor på området</c:v>
                </c:pt>
                <c:pt idx="1">
                  <c:v>Arbetar på området</c:v>
                </c:pt>
                <c:pt idx="2">
                  <c:v>Arbetar och bor på området</c:v>
                </c:pt>
              </c:strCache>
            </c:strRef>
          </c:cat>
          <c:val>
            <c:numRef>
              <c:f>Sheet1!$B$2:$B$4</c:f>
              <c:numCache>
                <c:formatCode>###0%</c:formatCode>
                <c:ptCount val="3"/>
                <c:pt idx="0">
                  <c:v>0.86536030341340076</c:v>
                </c:pt>
                <c:pt idx="1">
                  <c:v>7.3324905183312264E-2</c:v>
                </c:pt>
                <c:pt idx="2">
                  <c:v>6.1314791403286974E-2</c:v>
                </c:pt>
              </c:numCache>
            </c:numRef>
          </c:val>
          <c:extLst>
            <c:ext xmlns:c16="http://schemas.microsoft.com/office/drawing/2014/chart" uri="{C3380CC4-5D6E-409C-BE32-E72D297353CC}">
              <c16:uniqueId val="{00000000-AD55-E047-98AC-3CE60A538A2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Sheet1!$B$2</c:f>
              <c:numCache>
                <c:formatCode>###0%</c:formatCode>
                <c:ptCount val="1"/>
                <c:pt idx="0">
                  <c:v>0.25624553890078516</c:v>
                </c:pt>
              </c:numCache>
            </c:numRef>
          </c:val>
          <c:extLst>
            <c:ext xmlns:c16="http://schemas.microsoft.com/office/drawing/2014/chart" uri="{C3380CC4-5D6E-409C-BE32-E72D297353CC}">
              <c16:uniqueId val="{00000000-C38F-EE42-91DB-B0D318C3B584}"/>
            </c:ext>
          </c:extLst>
        </c:ser>
        <c:ser>
          <c:idx val="1"/>
          <c:order val="1"/>
          <c:tx>
            <c:strRef>
              <c:f>Sheet1!$C$1</c:f>
              <c:strCache>
                <c:ptCount val="1"/>
                <c:pt idx="0">
                  <c:v>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Sheet1!$C$2</c:f>
              <c:numCache>
                <c:formatCode>###0%</c:formatCode>
                <c:ptCount val="1"/>
                <c:pt idx="0">
                  <c:v>0.15060670949321914</c:v>
                </c:pt>
              </c:numCache>
            </c:numRef>
          </c:val>
          <c:extLst>
            <c:ext xmlns:c16="http://schemas.microsoft.com/office/drawing/2014/chart" uri="{C3380CC4-5D6E-409C-BE32-E72D297353CC}">
              <c16:uniqueId val="{00000001-C38F-EE42-91DB-B0D318C3B584}"/>
            </c:ext>
          </c:extLst>
        </c:ser>
        <c:ser>
          <c:idx val="2"/>
          <c:order val="2"/>
          <c:tx>
            <c:strRef>
              <c:f>Sheet1!$D$1</c:f>
              <c:strCache>
                <c:ptCount val="1"/>
                <c:pt idx="0">
                  <c:v>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Sheet1!$D$2</c:f>
              <c:numCache>
                <c:formatCode>###0%</c:formatCode>
                <c:ptCount val="1"/>
                <c:pt idx="0">
                  <c:v>0.28979300499643112</c:v>
                </c:pt>
              </c:numCache>
            </c:numRef>
          </c:val>
          <c:extLst>
            <c:ext xmlns:c16="http://schemas.microsoft.com/office/drawing/2014/chart" uri="{C3380CC4-5D6E-409C-BE32-E72D297353CC}">
              <c16:uniqueId val="{00000002-C38F-EE42-91DB-B0D318C3B584}"/>
            </c:ext>
          </c:extLst>
        </c:ser>
        <c:ser>
          <c:idx val="3"/>
          <c:order val="3"/>
          <c:tx>
            <c:strRef>
              <c:f>Sheet1!$E$1</c:f>
              <c:strCache>
                <c:ptCount val="1"/>
                <c:pt idx="0">
                  <c:v>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Sheet1!$E$2</c:f>
              <c:numCache>
                <c:formatCode>###0%</c:formatCode>
                <c:ptCount val="1"/>
                <c:pt idx="0">
                  <c:v>0.1284796573875803</c:v>
                </c:pt>
              </c:numCache>
            </c:numRef>
          </c:val>
          <c:extLst>
            <c:ext xmlns:c16="http://schemas.microsoft.com/office/drawing/2014/chart" uri="{C3380CC4-5D6E-409C-BE32-E72D297353CC}">
              <c16:uniqueId val="{00000003-C38F-EE42-91DB-B0D318C3B584}"/>
            </c:ext>
          </c:extLst>
        </c:ser>
        <c:ser>
          <c:idx val="4"/>
          <c:order val="4"/>
          <c:tx>
            <c:strRef>
              <c:f>Sheet1!$F$1</c:f>
              <c:strCache>
                <c:ptCount val="1"/>
                <c:pt idx="0">
                  <c:v>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Sheet1!$F$2</c:f>
              <c:numCache>
                <c:formatCode>###0%</c:formatCode>
                <c:ptCount val="1"/>
                <c:pt idx="0">
                  <c:v>0.1748750892219843</c:v>
                </c:pt>
              </c:numCache>
            </c:numRef>
          </c:val>
          <c:extLst>
            <c:ext xmlns:c16="http://schemas.microsoft.com/office/drawing/2014/chart" uri="{C3380CC4-5D6E-409C-BE32-E72D297353CC}">
              <c16:uniqueId val="{00000004-C38F-EE42-91DB-B0D318C3B584}"/>
            </c:ext>
          </c:extLst>
        </c:ser>
        <c:dLbls>
          <c:dLblPos val="ctr"/>
          <c:showLegendKey val="0"/>
          <c:showVal val="1"/>
          <c:showCatName val="0"/>
          <c:showSerName val="0"/>
          <c:showPercent val="0"/>
          <c:showBubbleSize val="0"/>
        </c:dLbls>
        <c:gapWidth val="150"/>
        <c:overlap val="100"/>
        <c:axId val="371418496"/>
        <c:axId val="371382096"/>
      </c:barChart>
      <c:catAx>
        <c:axId val="371418496"/>
        <c:scaling>
          <c:orientation val="minMax"/>
        </c:scaling>
        <c:delete val="1"/>
        <c:axPos val="l"/>
        <c:numFmt formatCode="General" sourceLinked="1"/>
        <c:majorTickMark val="none"/>
        <c:minorTickMark val="none"/>
        <c:tickLblPos val="nextTo"/>
        <c:crossAx val="371382096"/>
        <c:crosses val="autoZero"/>
        <c:auto val="1"/>
        <c:lblAlgn val="ctr"/>
        <c:lblOffset val="100"/>
        <c:noMultiLvlLbl val="0"/>
      </c:catAx>
      <c:valAx>
        <c:axId val="371382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7141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Billdalsgatan</c:v>
                </c:pt>
                <c:pt idx="1">
                  <c:v>Norrby Tvärgata</c:v>
                </c:pt>
                <c:pt idx="2">
                  <c:v>Dalbogatan</c:v>
                </c:pt>
                <c:pt idx="3">
                  <c:v>Östgötagatan</c:v>
                </c:pt>
                <c:pt idx="4">
                  <c:v>Bohusgatan</c:v>
                </c:pt>
                <c:pt idx="5">
                  <c:v>Skånegatan</c:v>
                </c:pt>
                <c:pt idx="6">
                  <c:v>Norrby torg</c:v>
                </c:pt>
                <c:pt idx="7">
                  <c:v>Västra Nygatan</c:v>
                </c:pt>
                <c:pt idx="8">
                  <c:v>Blekingegatan</c:v>
                </c:pt>
                <c:pt idx="9">
                  <c:v>Västgötagatan</c:v>
                </c:pt>
                <c:pt idx="10">
                  <c:v>Värmlandsgatan</c:v>
                </c:pt>
                <c:pt idx="11">
                  <c:v>Västmannagatan</c:v>
                </c:pt>
              </c:strCache>
            </c:strRef>
          </c:cat>
          <c:val>
            <c:numRef>
              <c:f>Sheet1!$B$2:$B$13</c:f>
              <c:numCache>
                <c:formatCode>###0%</c:formatCode>
                <c:ptCount val="12"/>
                <c:pt idx="0">
                  <c:v>0.27694406548431105</c:v>
                </c:pt>
                <c:pt idx="1">
                  <c:v>0.21077762619372442</c:v>
                </c:pt>
                <c:pt idx="2">
                  <c:v>0.16643929058663029</c:v>
                </c:pt>
                <c:pt idx="3">
                  <c:v>0.10300136425648022</c:v>
                </c:pt>
                <c:pt idx="4">
                  <c:v>8.9358799454297422E-2</c:v>
                </c:pt>
                <c:pt idx="5">
                  <c:v>4.8431105047748974E-2</c:v>
                </c:pt>
                <c:pt idx="6">
                  <c:v>4.1609822646657572E-2</c:v>
                </c:pt>
                <c:pt idx="7">
                  <c:v>1.7053206002728513E-2</c:v>
                </c:pt>
                <c:pt idx="8">
                  <c:v>1.5006821282401092E-2</c:v>
                </c:pt>
                <c:pt idx="9">
                  <c:v>1.1596180081855388E-2</c:v>
                </c:pt>
                <c:pt idx="10">
                  <c:v>1.023192360163711E-2</c:v>
                </c:pt>
                <c:pt idx="11">
                  <c:v>9.5497953615279671E-3</c:v>
                </c:pt>
              </c:numCache>
            </c:numRef>
          </c:val>
          <c:extLst>
            <c:ext xmlns:c16="http://schemas.microsoft.com/office/drawing/2014/chart" uri="{C3380CC4-5D6E-409C-BE32-E72D297353CC}">
              <c16:uniqueId val="{00000000-97D1-AE49-8728-82FCF7F63A00}"/>
            </c:ext>
          </c:extLst>
        </c:ser>
        <c:dLbls>
          <c:showLegendKey val="0"/>
          <c:showVal val="0"/>
          <c:showCatName val="0"/>
          <c:showSerName val="0"/>
          <c:showPercent val="0"/>
          <c:showBubbleSize val="0"/>
        </c:dLbls>
        <c:gapWidth val="182"/>
        <c:axId val="392753616"/>
        <c:axId val="392755264"/>
      </c:barChart>
      <c:catAx>
        <c:axId val="392753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92755264"/>
        <c:crosses val="autoZero"/>
        <c:auto val="1"/>
        <c:lblAlgn val="ctr"/>
        <c:lblOffset val="100"/>
        <c:noMultiLvlLbl val="0"/>
      </c:catAx>
      <c:valAx>
        <c:axId val="39275526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92753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 1</c:v>
                </c:pt>
              </c:strCache>
            </c:strRef>
          </c:tx>
          <c:dPt>
            <c:idx val="0"/>
            <c:bubble3D val="0"/>
            <c:spPr>
              <a:solidFill>
                <a:schemeClr val="accent3"/>
              </a:solidFill>
              <a:ln>
                <a:noFill/>
              </a:ln>
              <a:effectLst/>
            </c:spPr>
            <c:extLst>
              <c:ext xmlns:c16="http://schemas.microsoft.com/office/drawing/2014/chart" uri="{C3380CC4-5D6E-409C-BE32-E72D297353CC}">
                <c16:uniqueId val="{00000001-D00E-0A4B-AF90-5DDB5FEEC23D}"/>
              </c:ext>
            </c:extLst>
          </c:dPt>
          <c:dPt>
            <c:idx val="1"/>
            <c:bubble3D val="0"/>
            <c:spPr>
              <a:solidFill>
                <a:schemeClr val="accent1"/>
              </a:solidFill>
              <a:ln>
                <a:noFill/>
              </a:ln>
              <a:effectLst/>
            </c:spPr>
            <c:extLst>
              <c:ext xmlns:c16="http://schemas.microsoft.com/office/drawing/2014/chart" uri="{C3380CC4-5D6E-409C-BE32-E72D297353CC}">
                <c16:uniqueId val="{00000000-D00E-0A4B-AF90-5DDB5FEEC23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Bostadsrätt</c:v>
                </c:pt>
                <c:pt idx="1">
                  <c:v>Hyresrätt</c:v>
                </c:pt>
              </c:strCache>
            </c:strRef>
          </c:cat>
          <c:val>
            <c:numRef>
              <c:f>Sheet1!$B$2:$B$3</c:f>
              <c:numCache>
                <c:formatCode>###0%</c:formatCode>
                <c:ptCount val="2"/>
                <c:pt idx="0">
                  <c:v>0.11527967257844475</c:v>
                </c:pt>
                <c:pt idx="1">
                  <c:v>0.88472032742155515</c:v>
                </c:pt>
              </c:numCache>
            </c:numRef>
          </c:val>
          <c:extLst>
            <c:ext xmlns:c16="http://schemas.microsoft.com/office/drawing/2014/chart" uri="{C3380CC4-5D6E-409C-BE32-E72D297353CC}">
              <c16:uniqueId val="{00000000-AD55-E047-98AC-3CE60A538A2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 1</c:v>
                </c:pt>
              </c:strCache>
            </c:strRef>
          </c:tx>
          <c:dPt>
            <c:idx val="0"/>
            <c:bubble3D val="0"/>
            <c:spPr>
              <a:solidFill>
                <a:schemeClr val="accent1"/>
              </a:solidFill>
              <a:ln>
                <a:noFill/>
              </a:ln>
              <a:effectLst/>
            </c:spPr>
            <c:extLst>
              <c:ext xmlns:c16="http://schemas.microsoft.com/office/drawing/2014/chart" uri="{C3380CC4-5D6E-409C-BE32-E72D297353CC}">
                <c16:uniqueId val="{00000001-75D6-FC4C-B703-60AC55E35229}"/>
              </c:ext>
            </c:extLst>
          </c:dPt>
          <c:dPt>
            <c:idx val="1"/>
            <c:bubble3D val="0"/>
            <c:spPr>
              <a:solidFill>
                <a:schemeClr val="accent3"/>
              </a:solidFill>
              <a:ln>
                <a:noFill/>
              </a:ln>
              <a:effectLst/>
            </c:spPr>
            <c:extLst>
              <c:ext xmlns:c16="http://schemas.microsoft.com/office/drawing/2014/chart" uri="{C3380CC4-5D6E-409C-BE32-E72D297353CC}">
                <c16:uniqueId val="{00000003-75D6-FC4C-B703-60AC55E352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Bostäder i Borås</c:v>
                </c:pt>
                <c:pt idx="1">
                  <c:v>Annat Bostadsbolag</c:v>
                </c:pt>
              </c:strCache>
            </c:strRef>
          </c:cat>
          <c:val>
            <c:numRef>
              <c:f>Sheet1!$B$2:$B$3</c:f>
              <c:numCache>
                <c:formatCode>###0%</c:formatCode>
                <c:ptCount val="2"/>
                <c:pt idx="0">
                  <c:v>0.94884038199181442</c:v>
                </c:pt>
                <c:pt idx="1">
                  <c:v>5.115961800818554E-2</c:v>
                </c:pt>
              </c:numCache>
            </c:numRef>
          </c:val>
          <c:extLst>
            <c:ext xmlns:c16="http://schemas.microsoft.com/office/drawing/2014/chart" uri="{C3380CC4-5D6E-409C-BE32-E72D297353CC}">
              <c16:uniqueId val="{00000004-75D6-FC4C-B703-60AC55E3522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Sheet1!$B$2</c:f>
              <c:numCache>
                <c:formatCode>###0%</c:formatCode>
                <c:ptCount val="1"/>
                <c:pt idx="0">
                  <c:v>0.19474393530997303</c:v>
                </c:pt>
              </c:numCache>
            </c:numRef>
          </c:val>
          <c:extLst>
            <c:ext xmlns:c16="http://schemas.microsoft.com/office/drawing/2014/chart" uri="{C3380CC4-5D6E-409C-BE32-E72D297353CC}">
              <c16:uniqueId val="{00000000-C38F-EE42-91DB-B0D318C3B584}"/>
            </c:ext>
          </c:extLst>
        </c:ser>
        <c:ser>
          <c:idx val="1"/>
          <c:order val="1"/>
          <c:tx>
            <c:strRef>
              <c:f>Sheet1!$C$1</c:f>
              <c:strCache>
                <c:ptCount val="1"/>
                <c:pt idx="0">
                  <c:v>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Sheet1!$C$2</c:f>
              <c:numCache>
                <c:formatCode>###0%</c:formatCode>
                <c:ptCount val="1"/>
                <c:pt idx="0">
                  <c:v>0.14555256064690028</c:v>
                </c:pt>
              </c:numCache>
            </c:numRef>
          </c:val>
          <c:extLst>
            <c:ext xmlns:c16="http://schemas.microsoft.com/office/drawing/2014/chart" uri="{C3380CC4-5D6E-409C-BE32-E72D297353CC}">
              <c16:uniqueId val="{00000001-C38F-EE42-91DB-B0D318C3B584}"/>
            </c:ext>
          </c:extLst>
        </c:ser>
        <c:ser>
          <c:idx val="2"/>
          <c:order val="2"/>
          <c:tx>
            <c:strRef>
              <c:f>Sheet1!$D$1</c:f>
              <c:strCache>
                <c:ptCount val="1"/>
                <c:pt idx="0">
                  <c:v>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Sheet1!$D$2</c:f>
              <c:numCache>
                <c:formatCode>###0%</c:formatCode>
                <c:ptCount val="1"/>
                <c:pt idx="0">
                  <c:v>0.31334231805929919</c:v>
                </c:pt>
              </c:numCache>
            </c:numRef>
          </c:val>
          <c:extLst>
            <c:ext xmlns:c16="http://schemas.microsoft.com/office/drawing/2014/chart" uri="{C3380CC4-5D6E-409C-BE32-E72D297353CC}">
              <c16:uniqueId val="{00000002-C38F-EE42-91DB-B0D318C3B584}"/>
            </c:ext>
          </c:extLst>
        </c:ser>
        <c:ser>
          <c:idx val="3"/>
          <c:order val="3"/>
          <c:tx>
            <c:strRef>
              <c:f>Sheet1!$E$1</c:f>
              <c:strCache>
                <c:ptCount val="1"/>
                <c:pt idx="0">
                  <c:v>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Sheet1!$E$2</c:f>
              <c:numCache>
                <c:formatCode>###0%</c:formatCode>
                <c:ptCount val="1"/>
                <c:pt idx="0">
                  <c:v>0.16239892183288412</c:v>
                </c:pt>
              </c:numCache>
            </c:numRef>
          </c:val>
          <c:extLst>
            <c:ext xmlns:c16="http://schemas.microsoft.com/office/drawing/2014/chart" uri="{C3380CC4-5D6E-409C-BE32-E72D297353CC}">
              <c16:uniqueId val="{00000003-C38F-EE42-91DB-B0D318C3B584}"/>
            </c:ext>
          </c:extLst>
        </c:ser>
        <c:ser>
          <c:idx val="4"/>
          <c:order val="4"/>
          <c:tx>
            <c:strRef>
              <c:f>Sheet1!$F$1</c:f>
              <c:strCache>
                <c:ptCount val="1"/>
                <c:pt idx="0">
                  <c:v>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Sheet1!$F$2</c:f>
              <c:numCache>
                <c:formatCode>###0%</c:formatCode>
                <c:ptCount val="1"/>
                <c:pt idx="0">
                  <c:v>0.18396226415094341</c:v>
                </c:pt>
              </c:numCache>
            </c:numRef>
          </c:val>
          <c:extLst>
            <c:ext xmlns:c16="http://schemas.microsoft.com/office/drawing/2014/chart" uri="{C3380CC4-5D6E-409C-BE32-E72D297353CC}">
              <c16:uniqueId val="{00000004-C38F-EE42-91DB-B0D318C3B584}"/>
            </c:ext>
          </c:extLst>
        </c:ser>
        <c:dLbls>
          <c:dLblPos val="ctr"/>
          <c:showLegendKey val="0"/>
          <c:showVal val="1"/>
          <c:showCatName val="0"/>
          <c:showSerName val="0"/>
          <c:showPercent val="0"/>
          <c:showBubbleSize val="0"/>
        </c:dLbls>
        <c:gapWidth val="150"/>
        <c:overlap val="100"/>
        <c:axId val="371418496"/>
        <c:axId val="371382096"/>
      </c:barChart>
      <c:catAx>
        <c:axId val="371418496"/>
        <c:scaling>
          <c:orientation val="minMax"/>
        </c:scaling>
        <c:delete val="1"/>
        <c:axPos val="l"/>
        <c:numFmt formatCode="General" sourceLinked="1"/>
        <c:majorTickMark val="none"/>
        <c:minorTickMark val="none"/>
        <c:tickLblPos val="nextTo"/>
        <c:crossAx val="371382096"/>
        <c:crosses val="autoZero"/>
        <c:auto val="1"/>
        <c:lblAlgn val="ctr"/>
        <c:lblOffset val="100"/>
        <c:noMultiLvlLbl val="0"/>
      </c:catAx>
      <c:valAx>
        <c:axId val="371382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7141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Sheet1!$B$2</c:f>
              <c:numCache>
                <c:formatCode>0%</c:formatCode>
                <c:ptCount val="1"/>
                <c:pt idx="0">
                  <c:v>0.24</c:v>
                </c:pt>
              </c:numCache>
            </c:numRef>
          </c:val>
          <c:extLst>
            <c:ext xmlns:c16="http://schemas.microsoft.com/office/drawing/2014/chart" uri="{C3380CC4-5D6E-409C-BE32-E72D297353CC}">
              <c16:uniqueId val="{00000000-C38F-EE42-91DB-B0D318C3B584}"/>
            </c:ext>
          </c:extLst>
        </c:ser>
        <c:ser>
          <c:idx val="1"/>
          <c:order val="1"/>
          <c:tx>
            <c:strRef>
              <c:f>Sheet1!$C$1</c:f>
              <c:strCache>
                <c:ptCount val="1"/>
                <c:pt idx="0">
                  <c:v>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Sheet1!$C$2</c:f>
              <c:numCache>
                <c:formatCode>0%</c:formatCode>
                <c:ptCount val="1"/>
                <c:pt idx="0">
                  <c:v>0.17</c:v>
                </c:pt>
              </c:numCache>
            </c:numRef>
          </c:val>
          <c:extLst>
            <c:ext xmlns:c16="http://schemas.microsoft.com/office/drawing/2014/chart" uri="{C3380CC4-5D6E-409C-BE32-E72D297353CC}">
              <c16:uniqueId val="{00000001-C38F-EE42-91DB-B0D318C3B584}"/>
            </c:ext>
          </c:extLst>
        </c:ser>
        <c:ser>
          <c:idx val="2"/>
          <c:order val="2"/>
          <c:tx>
            <c:strRef>
              <c:f>Sheet1!$D$1</c:f>
              <c:strCache>
                <c:ptCount val="1"/>
                <c:pt idx="0">
                  <c:v>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Sheet1!$D$2</c:f>
              <c:numCache>
                <c:formatCode>0%</c:formatCode>
                <c:ptCount val="1"/>
                <c:pt idx="0">
                  <c:v>0.26</c:v>
                </c:pt>
              </c:numCache>
            </c:numRef>
          </c:val>
          <c:extLst>
            <c:ext xmlns:c16="http://schemas.microsoft.com/office/drawing/2014/chart" uri="{C3380CC4-5D6E-409C-BE32-E72D297353CC}">
              <c16:uniqueId val="{00000002-C38F-EE42-91DB-B0D318C3B584}"/>
            </c:ext>
          </c:extLst>
        </c:ser>
        <c:ser>
          <c:idx val="3"/>
          <c:order val="3"/>
          <c:tx>
            <c:strRef>
              <c:f>Sheet1!$E$1</c:f>
              <c:strCache>
                <c:ptCount val="1"/>
                <c:pt idx="0">
                  <c:v>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Sheet1!$E$2</c:f>
              <c:numCache>
                <c:formatCode>0%</c:formatCode>
                <c:ptCount val="1"/>
                <c:pt idx="0">
                  <c:v>0.16</c:v>
                </c:pt>
              </c:numCache>
            </c:numRef>
          </c:val>
          <c:extLst>
            <c:ext xmlns:c16="http://schemas.microsoft.com/office/drawing/2014/chart" uri="{C3380CC4-5D6E-409C-BE32-E72D297353CC}">
              <c16:uniqueId val="{00000003-C38F-EE42-91DB-B0D318C3B584}"/>
            </c:ext>
          </c:extLst>
        </c:ser>
        <c:ser>
          <c:idx val="4"/>
          <c:order val="4"/>
          <c:tx>
            <c:strRef>
              <c:f>Sheet1!$F$1</c:f>
              <c:strCache>
                <c:ptCount val="1"/>
                <c:pt idx="0">
                  <c:v>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Sheet1!$F$2</c:f>
              <c:numCache>
                <c:formatCode>0%</c:formatCode>
                <c:ptCount val="1"/>
                <c:pt idx="0">
                  <c:v>0.17</c:v>
                </c:pt>
              </c:numCache>
            </c:numRef>
          </c:val>
          <c:extLst>
            <c:ext xmlns:c16="http://schemas.microsoft.com/office/drawing/2014/chart" uri="{C3380CC4-5D6E-409C-BE32-E72D297353CC}">
              <c16:uniqueId val="{00000004-C38F-EE42-91DB-B0D318C3B584}"/>
            </c:ext>
          </c:extLst>
        </c:ser>
        <c:dLbls>
          <c:dLblPos val="ctr"/>
          <c:showLegendKey val="0"/>
          <c:showVal val="1"/>
          <c:showCatName val="0"/>
          <c:showSerName val="0"/>
          <c:showPercent val="0"/>
          <c:showBubbleSize val="0"/>
        </c:dLbls>
        <c:gapWidth val="150"/>
        <c:overlap val="100"/>
        <c:axId val="371418496"/>
        <c:axId val="371382096"/>
      </c:barChart>
      <c:catAx>
        <c:axId val="371418496"/>
        <c:scaling>
          <c:orientation val="minMax"/>
        </c:scaling>
        <c:delete val="1"/>
        <c:axPos val="l"/>
        <c:numFmt formatCode="General" sourceLinked="1"/>
        <c:majorTickMark val="none"/>
        <c:minorTickMark val="none"/>
        <c:tickLblPos val="nextTo"/>
        <c:crossAx val="371382096"/>
        <c:crosses val="autoZero"/>
        <c:auto val="1"/>
        <c:lblAlgn val="ctr"/>
        <c:lblOffset val="100"/>
        <c:noMultiLvlLbl val="0"/>
      </c:catAx>
      <c:valAx>
        <c:axId val="371382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7141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Sheet1!$B$2</c:f>
              <c:numCache>
                <c:formatCode>###0%</c:formatCode>
                <c:ptCount val="1"/>
                <c:pt idx="0">
                  <c:v>0.19521912350597609</c:v>
                </c:pt>
              </c:numCache>
            </c:numRef>
          </c:val>
          <c:extLst>
            <c:ext xmlns:c16="http://schemas.microsoft.com/office/drawing/2014/chart" uri="{C3380CC4-5D6E-409C-BE32-E72D297353CC}">
              <c16:uniqueId val="{00000000-C38F-EE42-91DB-B0D318C3B584}"/>
            </c:ext>
          </c:extLst>
        </c:ser>
        <c:ser>
          <c:idx val="1"/>
          <c:order val="1"/>
          <c:tx>
            <c:strRef>
              <c:f>Sheet1!$C$1</c:f>
              <c:strCache>
                <c:ptCount val="1"/>
                <c:pt idx="0">
                  <c:v>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Sheet1!$C$2</c:f>
              <c:numCache>
                <c:formatCode>###0%</c:formatCode>
                <c:ptCount val="1"/>
                <c:pt idx="0">
                  <c:v>0.15670650730411687</c:v>
                </c:pt>
              </c:numCache>
            </c:numRef>
          </c:val>
          <c:extLst>
            <c:ext xmlns:c16="http://schemas.microsoft.com/office/drawing/2014/chart" uri="{C3380CC4-5D6E-409C-BE32-E72D297353CC}">
              <c16:uniqueId val="{00000001-C38F-EE42-91DB-B0D318C3B584}"/>
            </c:ext>
          </c:extLst>
        </c:ser>
        <c:ser>
          <c:idx val="2"/>
          <c:order val="2"/>
          <c:tx>
            <c:strRef>
              <c:f>Sheet1!$D$1</c:f>
              <c:strCache>
                <c:ptCount val="1"/>
                <c:pt idx="0">
                  <c:v>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Sheet1!$D$2</c:f>
              <c:numCache>
                <c:formatCode>###0%</c:formatCode>
                <c:ptCount val="1"/>
                <c:pt idx="0">
                  <c:v>0.23373173970783528</c:v>
                </c:pt>
              </c:numCache>
            </c:numRef>
          </c:val>
          <c:extLst>
            <c:ext xmlns:c16="http://schemas.microsoft.com/office/drawing/2014/chart" uri="{C3380CC4-5D6E-409C-BE32-E72D297353CC}">
              <c16:uniqueId val="{00000002-C38F-EE42-91DB-B0D318C3B584}"/>
            </c:ext>
          </c:extLst>
        </c:ser>
        <c:ser>
          <c:idx val="3"/>
          <c:order val="3"/>
          <c:tx>
            <c:strRef>
              <c:f>Sheet1!$E$1</c:f>
              <c:strCache>
                <c:ptCount val="1"/>
                <c:pt idx="0">
                  <c:v>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Sheet1!$E$2</c:f>
              <c:numCache>
                <c:formatCode>###0%</c:formatCode>
                <c:ptCount val="1"/>
                <c:pt idx="0">
                  <c:v>0.20119521912350596</c:v>
                </c:pt>
              </c:numCache>
            </c:numRef>
          </c:val>
          <c:extLst>
            <c:ext xmlns:c16="http://schemas.microsoft.com/office/drawing/2014/chart" uri="{C3380CC4-5D6E-409C-BE32-E72D297353CC}">
              <c16:uniqueId val="{00000003-C38F-EE42-91DB-B0D318C3B584}"/>
            </c:ext>
          </c:extLst>
        </c:ser>
        <c:ser>
          <c:idx val="4"/>
          <c:order val="4"/>
          <c:tx>
            <c:strRef>
              <c:f>Sheet1!$F$1</c:f>
              <c:strCache>
                <c:ptCount val="1"/>
                <c:pt idx="0">
                  <c:v>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Sheet1!$F$2</c:f>
              <c:numCache>
                <c:formatCode>###0%</c:formatCode>
                <c:ptCount val="1"/>
                <c:pt idx="0">
                  <c:v>0.21314741035856574</c:v>
                </c:pt>
              </c:numCache>
            </c:numRef>
          </c:val>
          <c:extLst>
            <c:ext xmlns:c16="http://schemas.microsoft.com/office/drawing/2014/chart" uri="{C3380CC4-5D6E-409C-BE32-E72D297353CC}">
              <c16:uniqueId val="{00000004-C38F-EE42-91DB-B0D318C3B584}"/>
            </c:ext>
          </c:extLst>
        </c:ser>
        <c:dLbls>
          <c:dLblPos val="ctr"/>
          <c:showLegendKey val="0"/>
          <c:showVal val="1"/>
          <c:showCatName val="0"/>
          <c:showSerName val="0"/>
          <c:showPercent val="0"/>
          <c:showBubbleSize val="0"/>
        </c:dLbls>
        <c:gapWidth val="150"/>
        <c:overlap val="100"/>
        <c:axId val="371418496"/>
        <c:axId val="371382096"/>
      </c:barChart>
      <c:catAx>
        <c:axId val="371418496"/>
        <c:scaling>
          <c:orientation val="minMax"/>
        </c:scaling>
        <c:delete val="1"/>
        <c:axPos val="l"/>
        <c:numFmt formatCode="General" sourceLinked="1"/>
        <c:majorTickMark val="none"/>
        <c:minorTickMark val="none"/>
        <c:tickLblPos val="nextTo"/>
        <c:crossAx val="371382096"/>
        <c:crosses val="autoZero"/>
        <c:auto val="1"/>
        <c:lblAlgn val="ctr"/>
        <c:lblOffset val="100"/>
        <c:noMultiLvlLbl val="0"/>
      </c:catAx>
      <c:valAx>
        <c:axId val="371382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7141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Sheet1!$B$2</c:f>
              <c:numCache>
                <c:formatCode>###0%</c:formatCode>
                <c:ptCount val="1"/>
                <c:pt idx="0">
                  <c:v>0.30738786279683378</c:v>
                </c:pt>
              </c:numCache>
            </c:numRef>
          </c:val>
          <c:extLst>
            <c:ext xmlns:c16="http://schemas.microsoft.com/office/drawing/2014/chart" uri="{C3380CC4-5D6E-409C-BE32-E72D297353CC}">
              <c16:uniqueId val="{00000000-C38F-EE42-91DB-B0D318C3B584}"/>
            </c:ext>
          </c:extLst>
        </c:ser>
        <c:ser>
          <c:idx val="1"/>
          <c:order val="1"/>
          <c:tx>
            <c:strRef>
              <c:f>Sheet1!$C$1</c:f>
              <c:strCache>
                <c:ptCount val="1"/>
                <c:pt idx="0">
                  <c:v>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Sheet1!$C$2</c:f>
              <c:numCache>
                <c:formatCode>###0%</c:formatCode>
                <c:ptCount val="1"/>
                <c:pt idx="0">
                  <c:v>0.17216358839050133</c:v>
                </c:pt>
              </c:numCache>
            </c:numRef>
          </c:val>
          <c:extLst>
            <c:ext xmlns:c16="http://schemas.microsoft.com/office/drawing/2014/chart" uri="{C3380CC4-5D6E-409C-BE32-E72D297353CC}">
              <c16:uniqueId val="{00000001-C38F-EE42-91DB-B0D318C3B584}"/>
            </c:ext>
          </c:extLst>
        </c:ser>
        <c:ser>
          <c:idx val="2"/>
          <c:order val="2"/>
          <c:tx>
            <c:strRef>
              <c:f>Sheet1!$D$1</c:f>
              <c:strCache>
                <c:ptCount val="1"/>
                <c:pt idx="0">
                  <c:v>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Sheet1!$D$2</c:f>
              <c:numCache>
                <c:formatCode>###0%</c:formatCode>
                <c:ptCount val="1"/>
                <c:pt idx="0">
                  <c:v>0.25527704485488129</c:v>
                </c:pt>
              </c:numCache>
            </c:numRef>
          </c:val>
          <c:extLst>
            <c:ext xmlns:c16="http://schemas.microsoft.com/office/drawing/2014/chart" uri="{C3380CC4-5D6E-409C-BE32-E72D297353CC}">
              <c16:uniqueId val="{00000002-C38F-EE42-91DB-B0D318C3B584}"/>
            </c:ext>
          </c:extLst>
        </c:ser>
        <c:ser>
          <c:idx val="3"/>
          <c:order val="3"/>
          <c:tx>
            <c:strRef>
              <c:f>Sheet1!$E$1</c:f>
              <c:strCache>
                <c:ptCount val="1"/>
                <c:pt idx="0">
                  <c:v>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Sheet1!$E$2</c:f>
              <c:numCache>
                <c:formatCode>###0%</c:formatCode>
                <c:ptCount val="1"/>
                <c:pt idx="0">
                  <c:v>0.11939313984168866</c:v>
                </c:pt>
              </c:numCache>
            </c:numRef>
          </c:val>
          <c:extLst>
            <c:ext xmlns:c16="http://schemas.microsoft.com/office/drawing/2014/chart" uri="{C3380CC4-5D6E-409C-BE32-E72D297353CC}">
              <c16:uniqueId val="{00000003-C38F-EE42-91DB-B0D318C3B584}"/>
            </c:ext>
          </c:extLst>
        </c:ser>
        <c:ser>
          <c:idx val="4"/>
          <c:order val="4"/>
          <c:tx>
            <c:strRef>
              <c:f>Sheet1!$F$1</c:f>
              <c:strCache>
                <c:ptCount val="1"/>
                <c:pt idx="0">
                  <c:v>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Sheet1!$F$2</c:f>
              <c:numCache>
                <c:formatCode>###0%</c:formatCode>
                <c:ptCount val="1"/>
                <c:pt idx="0">
                  <c:v>0.14577836411609499</c:v>
                </c:pt>
              </c:numCache>
            </c:numRef>
          </c:val>
          <c:extLst>
            <c:ext xmlns:c16="http://schemas.microsoft.com/office/drawing/2014/chart" uri="{C3380CC4-5D6E-409C-BE32-E72D297353CC}">
              <c16:uniqueId val="{00000004-C38F-EE42-91DB-B0D318C3B584}"/>
            </c:ext>
          </c:extLst>
        </c:ser>
        <c:dLbls>
          <c:dLblPos val="ctr"/>
          <c:showLegendKey val="0"/>
          <c:showVal val="1"/>
          <c:showCatName val="0"/>
          <c:showSerName val="0"/>
          <c:showPercent val="0"/>
          <c:showBubbleSize val="0"/>
        </c:dLbls>
        <c:gapWidth val="150"/>
        <c:overlap val="100"/>
        <c:axId val="371418496"/>
        <c:axId val="371382096"/>
      </c:barChart>
      <c:catAx>
        <c:axId val="371418496"/>
        <c:scaling>
          <c:orientation val="minMax"/>
        </c:scaling>
        <c:delete val="1"/>
        <c:axPos val="l"/>
        <c:numFmt formatCode="General" sourceLinked="1"/>
        <c:majorTickMark val="none"/>
        <c:minorTickMark val="none"/>
        <c:tickLblPos val="nextTo"/>
        <c:crossAx val="371382096"/>
        <c:crosses val="autoZero"/>
        <c:auto val="1"/>
        <c:lblAlgn val="ctr"/>
        <c:lblOffset val="100"/>
        <c:noMultiLvlLbl val="0"/>
      </c:catAx>
      <c:valAx>
        <c:axId val="371382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7141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Sheet1!$B$2</c:f>
              <c:numCache>
                <c:formatCode>###0%</c:formatCode>
                <c:ptCount val="1"/>
                <c:pt idx="0">
                  <c:v>0.27052489905787347</c:v>
                </c:pt>
              </c:numCache>
            </c:numRef>
          </c:val>
          <c:extLst>
            <c:ext xmlns:c16="http://schemas.microsoft.com/office/drawing/2014/chart" uri="{C3380CC4-5D6E-409C-BE32-E72D297353CC}">
              <c16:uniqueId val="{00000000-C38F-EE42-91DB-B0D318C3B584}"/>
            </c:ext>
          </c:extLst>
        </c:ser>
        <c:ser>
          <c:idx val="1"/>
          <c:order val="1"/>
          <c:tx>
            <c:strRef>
              <c:f>Sheet1!$C$1</c:f>
              <c:strCache>
                <c:ptCount val="1"/>
                <c:pt idx="0">
                  <c:v>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Sheet1!$C$2</c:f>
              <c:numCache>
                <c:formatCode>###0%</c:formatCode>
                <c:ptCount val="1"/>
                <c:pt idx="0">
                  <c:v>0.14939434724091522</c:v>
                </c:pt>
              </c:numCache>
            </c:numRef>
          </c:val>
          <c:extLst>
            <c:ext xmlns:c16="http://schemas.microsoft.com/office/drawing/2014/chart" uri="{C3380CC4-5D6E-409C-BE32-E72D297353CC}">
              <c16:uniqueId val="{00000001-C38F-EE42-91DB-B0D318C3B584}"/>
            </c:ext>
          </c:extLst>
        </c:ser>
        <c:ser>
          <c:idx val="2"/>
          <c:order val="2"/>
          <c:tx>
            <c:strRef>
              <c:f>Sheet1!$D$1</c:f>
              <c:strCache>
                <c:ptCount val="1"/>
                <c:pt idx="0">
                  <c:v>3</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Sheet1!$D$2</c:f>
              <c:numCache>
                <c:formatCode>###0%</c:formatCode>
                <c:ptCount val="1"/>
                <c:pt idx="0">
                  <c:v>0.24158815612382234</c:v>
                </c:pt>
              </c:numCache>
            </c:numRef>
          </c:val>
          <c:extLst>
            <c:ext xmlns:c16="http://schemas.microsoft.com/office/drawing/2014/chart" uri="{C3380CC4-5D6E-409C-BE32-E72D297353CC}">
              <c16:uniqueId val="{00000002-C38F-EE42-91DB-B0D318C3B584}"/>
            </c:ext>
          </c:extLst>
        </c:ser>
        <c:ser>
          <c:idx val="3"/>
          <c:order val="3"/>
          <c:tx>
            <c:strRef>
              <c:f>Sheet1!$E$1</c:f>
              <c:strCache>
                <c:ptCount val="1"/>
                <c:pt idx="0">
                  <c:v>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Sheet1!$E$2</c:f>
              <c:numCache>
                <c:formatCode>###0%</c:formatCode>
                <c:ptCount val="1"/>
                <c:pt idx="0">
                  <c:v>0.15275908479138628</c:v>
                </c:pt>
              </c:numCache>
            </c:numRef>
          </c:val>
          <c:extLst>
            <c:ext xmlns:c16="http://schemas.microsoft.com/office/drawing/2014/chart" uri="{C3380CC4-5D6E-409C-BE32-E72D297353CC}">
              <c16:uniqueId val="{00000003-C38F-EE42-91DB-B0D318C3B584}"/>
            </c:ext>
          </c:extLst>
        </c:ser>
        <c:ser>
          <c:idx val="4"/>
          <c:order val="4"/>
          <c:tx>
            <c:strRef>
              <c:f>Sheet1!$F$1</c:f>
              <c:strCache>
                <c:ptCount val="1"/>
                <c:pt idx="0">
                  <c:v>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Hur nöjd är du med utomhusmiljön?</c:v>
                </c:pt>
              </c:strCache>
            </c:strRef>
          </c:cat>
          <c:val>
            <c:numRef>
              <c:f>Sheet1!$F$2</c:f>
              <c:numCache>
                <c:formatCode>###0%</c:formatCode>
                <c:ptCount val="1"/>
                <c:pt idx="0">
                  <c:v>0.1857335127860027</c:v>
                </c:pt>
              </c:numCache>
            </c:numRef>
          </c:val>
          <c:extLst>
            <c:ext xmlns:c16="http://schemas.microsoft.com/office/drawing/2014/chart" uri="{C3380CC4-5D6E-409C-BE32-E72D297353CC}">
              <c16:uniqueId val="{00000004-C38F-EE42-91DB-B0D318C3B584}"/>
            </c:ext>
          </c:extLst>
        </c:ser>
        <c:dLbls>
          <c:dLblPos val="ctr"/>
          <c:showLegendKey val="0"/>
          <c:showVal val="1"/>
          <c:showCatName val="0"/>
          <c:showSerName val="0"/>
          <c:showPercent val="0"/>
          <c:showBubbleSize val="0"/>
        </c:dLbls>
        <c:gapWidth val="150"/>
        <c:overlap val="100"/>
        <c:axId val="371418496"/>
        <c:axId val="371382096"/>
      </c:barChart>
      <c:catAx>
        <c:axId val="371418496"/>
        <c:scaling>
          <c:orientation val="minMax"/>
        </c:scaling>
        <c:delete val="1"/>
        <c:axPos val="l"/>
        <c:numFmt formatCode="General" sourceLinked="1"/>
        <c:majorTickMark val="none"/>
        <c:minorTickMark val="none"/>
        <c:tickLblPos val="nextTo"/>
        <c:crossAx val="371382096"/>
        <c:crosses val="autoZero"/>
        <c:auto val="1"/>
        <c:lblAlgn val="ctr"/>
        <c:lblOffset val="100"/>
        <c:noMultiLvlLbl val="0"/>
      </c:catAx>
      <c:valAx>
        <c:axId val="371382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371418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16A42856-0072-E246-BFBF-51AAA4DC937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FF6F124A-8589-504F-92A7-411FFC9D8BE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F544BDD-13C5-A146-98A7-1D7BC3AAFD77}" type="datetime1">
              <a:rPr lang="sv-SE" smtClean="0"/>
              <a:t>2022-06-09</a:t>
            </a:fld>
            <a:endParaRPr lang="sv-SE"/>
          </a:p>
        </p:txBody>
      </p:sp>
      <p:sp>
        <p:nvSpPr>
          <p:cNvPr id="4" name="Platshållare för sidfot 3">
            <a:extLst>
              <a:ext uri="{FF2B5EF4-FFF2-40B4-BE49-F238E27FC236}">
                <a16:creationId xmlns:a16="http://schemas.microsoft.com/office/drawing/2014/main" id="{D64AF4F9-7CA6-924C-9D2B-016437ECAE6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5F0100F-719E-6049-8F55-FC28110CEC0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2E15DA3-FAF2-7C4F-BDD8-C2DC917980C3}" type="slidenum">
              <a:rPr lang="sv-SE" smtClean="0"/>
              <a:t>‹#›</a:t>
            </a:fld>
            <a:endParaRPr lang="sv-SE"/>
          </a:p>
        </p:txBody>
      </p:sp>
    </p:spTree>
    <p:extLst>
      <p:ext uri="{BB962C8B-B14F-4D97-AF65-F5344CB8AC3E}">
        <p14:creationId xmlns:p14="http://schemas.microsoft.com/office/powerpoint/2010/main" val="67582766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AF3A424-B8C4-1640-83D2-8369C35A3107}" type="datetime1">
              <a:rPr lang="sv-SE" smtClean="0"/>
              <a:t>2022-06-09</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5216E59-DD55-5040-90CE-1CC6F70C6706}" type="slidenum">
              <a:rPr lang="sv-SE" smtClean="0"/>
              <a:t>‹#›</a:t>
            </a:fld>
            <a:endParaRPr lang="sv-SE"/>
          </a:p>
        </p:txBody>
      </p:sp>
    </p:spTree>
    <p:extLst>
      <p:ext uri="{BB962C8B-B14F-4D97-AF65-F5344CB8AC3E}">
        <p14:creationId xmlns:p14="http://schemas.microsoft.com/office/powerpoint/2010/main" val="2845577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70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solidFill>
                  <a:srgbClr val="FF0000"/>
                </a:solidFill>
              </a:rPr>
              <a:t>Jonas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solidFill>
                  <a:srgbClr val="FF0000"/>
                </a:solidFill>
              </a:rPr>
              <a:t>För att stärka områdesutvecklingen bidrar SHB med samordning i form av framtagandet av gemensam områdesutvecklingsplan- transformationskarta. Områdesutvecklingsplanen utvecklas tillsammans med civilsamhälle och boende, ni kommer längre fram i dragningen få höra mer om hur arbetet går till.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solidFill>
                  <a:srgbClr val="FF0000"/>
                </a:solidFill>
              </a:rPr>
              <a:t>Denna aktivitet är nära förknippad med ”uppstart medskapande forum”- vi startar arbetsgrupper där kommun, civilsamhälle och boende arbetar tillsammans med förverkligande av områdesutvecklingsplanen.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solidFill>
                  <a:srgbClr val="FF0000"/>
                </a:solidFill>
              </a:rPr>
              <a:t>Vi förstärker också genom att ta fram ett gemensamt kunskapsunderlag om området. Här samlar vi våra olika förvaltningar och verksamheters kunskap om området, resurser som finns området i form av lokala initiativ, idéburen sektor och föreningsliv, men också skillnader i livsvillkor mellan Norrby och Borås i stort. Detta kunskapsunderlag får vi en förhandstitt på snart.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solidFill>
                  <a:srgbClr val="FF0000"/>
                </a:solidFill>
              </a:rPr>
              <a:t>Hur vi organiserar arbetet ska vi systematisera i en områdesutvecklingsmodell som också är på 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solidFill>
                  <a:srgbClr val="FF0000"/>
                </a:solidFill>
              </a:rPr>
              <a:t>Pågående områdesutvecklingsarbete förstärks också genom ett pågående språkutvecklingsarbete under ledning av </a:t>
            </a:r>
            <a:r>
              <a:rPr lang="sv-SE" baseline="0" dirty="0" err="1" smtClean="0">
                <a:solidFill>
                  <a:srgbClr val="FF0000"/>
                </a:solidFill>
              </a:rPr>
              <a:t>förskoleförvaltningen</a:t>
            </a:r>
            <a:r>
              <a:rPr lang="sv-SE" baseline="0" dirty="0" smtClean="0">
                <a:solidFill>
                  <a:srgbClr val="FF0000"/>
                </a:solidFill>
              </a:rPr>
              <a:t>, utökad samhällsinformation och uppsökande verksamhet och insatser i den fysiska miljön.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solidFill>
                <a:srgbClr val="FF0000"/>
              </a:solidFill>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48A3D-ED47-457F-9CB6-2AB3F156C0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92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Mikael</a:t>
            </a:r>
            <a:r>
              <a:rPr lang="sv-SE" baseline="0" dirty="0" smtClean="0"/>
              <a:t> 2min: Precis så. Kopplat till den inre och yttre miljön och att involvera boende i arbetet med framtagande av områdesutvecklingsplanen har vi gjort följande….prata utifrån text på bilden. </a:t>
            </a:r>
          </a:p>
          <a:p>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712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Detta blev resultatet. </a:t>
            </a:r>
          </a:p>
          <a:p>
            <a:endParaRPr lang="sv-SE" baseline="0" dirty="0" smtClean="0"/>
          </a:p>
          <a:p>
            <a:r>
              <a:rPr lang="sv-SE" baseline="0" dirty="0" smtClean="0"/>
              <a:t>Mer om vad som kommit fram i enkäten och hur resultatet vidare får vi höra om senare i presentationen.</a:t>
            </a:r>
          </a:p>
          <a:p>
            <a:endParaRPr lang="sv-SE" baseline="0" dirty="0" smtClean="0"/>
          </a:p>
          <a:p>
            <a:r>
              <a:rPr lang="sv-SE" baseline="0" dirty="0" smtClean="0"/>
              <a:t>Nu får vi höra mer om statusen på Norrby- skillnader i livsvillkor och pågående utvecklingsarbete på området. Jag lämnar först till Maja och Kristina som ska prata om skillnader i livsvillkor.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577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10 minuter</a:t>
            </a:r>
          </a:p>
          <a:p>
            <a:r>
              <a:rPr lang="sv-SE" dirty="0" smtClean="0"/>
              <a:t>Kristina och Maja</a:t>
            </a:r>
            <a:endParaRPr lang="sv-SE" dirty="0"/>
          </a:p>
        </p:txBody>
      </p:sp>
      <p:sp>
        <p:nvSpPr>
          <p:cNvPr id="4" name="Platshållare för datum 3"/>
          <p:cNvSpPr>
            <a:spLocks noGrp="1"/>
          </p:cNvSpPr>
          <p:nvPr>
            <p:ph type="dt" idx="1"/>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13</a:t>
            </a:fld>
            <a:endParaRPr lang="sv-SE"/>
          </a:p>
        </p:txBody>
      </p:sp>
    </p:spTree>
    <p:extLst>
      <p:ext uri="{BB962C8B-B14F-4D97-AF65-F5344CB8AC3E}">
        <p14:creationId xmlns:p14="http://schemas.microsoft.com/office/powerpoint/2010/main" val="1699846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Maja och Kristina</a:t>
            </a:r>
          </a:p>
          <a:p>
            <a:endParaRPr lang="sv-SE" dirty="0" smtClean="0"/>
          </a:p>
          <a:p>
            <a:r>
              <a:rPr lang="sv-SE" dirty="0" smtClean="0"/>
              <a:t>Övergripande VFB</a:t>
            </a:r>
          </a:p>
          <a:p>
            <a:r>
              <a:rPr lang="sv-SE" dirty="0" smtClean="0"/>
              <a:t>Skillnader i hälsa och livsvillkor. Fokus på skillnaderna </a:t>
            </a:r>
            <a:r>
              <a:rPr lang="sv-SE" dirty="0" err="1" smtClean="0"/>
              <a:t>DeSo</a:t>
            </a:r>
            <a:r>
              <a:rPr lang="sv-SE" dirty="0" smtClean="0"/>
              <a:t>. </a:t>
            </a:r>
          </a:p>
          <a:p>
            <a:r>
              <a:rPr lang="sv-SE" dirty="0" smtClean="0"/>
              <a:t>Särskilt Billdalsgatan – beskriv. Flest befolkning, mest barn och minst yta.</a:t>
            </a:r>
          </a:p>
          <a:p>
            <a:r>
              <a:rPr lang="sv-SE" dirty="0" smtClean="0"/>
              <a:t>Karta</a:t>
            </a:r>
          </a:p>
          <a:p>
            <a:r>
              <a:rPr lang="sv-SE" dirty="0" smtClean="0"/>
              <a:t>Utmaningarna från VFB, </a:t>
            </a:r>
          </a:p>
          <a:p>
            <a:r>
              <a:rPr lang="sv-SE" dirty="0" smtClean="0"/>
              <a:t>Några statistikexempel</a:t>
            </a:r>
          </a:p>
          <a:p>
            <a:endParaRPr lang="sv-SE" dirty="0" smtClean="0"/>
          </a:p>
          <a:p>
            <a:r>
              <a:rPr lang="sv-SE" dirty="0" smtClean="0"/>
              <a:t>Kristina</a:t>
            </a:r>
          </a:p>
          <a:p>
            <a:r>
              <a:rPr lang="sv-SE" dirty="0" smtClean="0"/>
              <a:t>I Borås stads välfärdsbokslut beskrivs</a:t>
            </a:r>
            <a:r>
              <a:rPr lang="sv-SE" baseline="0" dirty="0" smtClean="0"/>
              <a:t> nuläget och trender över tid gällande Boråsarnas livsvillkor och förutsättningar för en god hälsa.</a:t>
            </a:r>
          </a:p>
          <a:p>
            <a:r>
              <a:rPr lang="sv-SE" baseline="0" dirty="0" smtClean="0"/>
              <a:t>I Välfärdsbokslutet kan vi nu ta fram statistik för 77 geografiska områden, så kallade </a:t>
            </a:r>
            <a:r>
              <a:rPr lang="sv-SE" baseline="0" dirty="0" err="1" smtClean="0"/>
              <a:t>DeSo</a:t>
            </a:r>
            <a:r>
              <a:rPr lang="sv-SE" baseline="0" dirty="0" smtClean="0"/>
              <a:t>-områden. Detta är en stor skillnad då vi tidigare endast kunnat presentera siffror på våra före detta kommundelar.</a:t>
            </a:r>
          </a:p>
          <a:p>
            <a:r>
              <a:rPr lang="sv-SE" baseline="0" dirty="0" smtClean="0"/>
              <a:t>Statistiken samlas under sex stycken rubriker och innehåller samtliga åldrar. Välfärdsbokslutet är också det dokumentet </a:t>
            </a:r>
            <a:r>
              <a:rPr lang="sv-SE" baseline="0" smtClean="0"/>
              <a:t>som statistiskt </a:t>
            </a:r>
            <a:r>
              <a:rPr lang="sv-SE" baseline="0" dirty="0" smtClean="0"/>
              <a:t>kommer att följa upp arbetet med Socialt </a:t>
            </a:r>
            <a:r>
              <a:rPr lang="sv-SE" baseline="0" smtClean="0"/>
              <a:t>hållbart Borås. </a:t>
            </a:r>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14</a:t>
            </a:fld>
            <a:endParaRPr lang="sv-SE"/>
          </a:p>
        </p:txBody>
      </p:sp>
    </p:spTree>
    <p:extLst>
      <p:ext uri="{BB962C8B-B14F-4D97-AF65-F5344CB8AC3E}">
        <p14:creationId xmlns:p14="http://schemas.microsoft.com/office/powerpoint/2010/main" val="2615489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Kristina</a:t>
            </a:r>
          </a:p>
          <a:p>
            <a:endParaRPr lang="sv-SE" dirty="0" smtClean="0"/>
          </a:p>
          <a:p>
            <a:r>
              <a:rPr lang="sv-SE" dirty="0" smtClean="0"/>
              <a:t>Utifrån</a:t>
            </a:r>
            <a:r>
              <a:rPr lang="sv-SE" baseline="0" dirty="0" smtClean="0"/>
              <a:t> den statistik som finns i Välfärdsbokslutet är följande tre utmaningar identifierade. Beskriv varje utmaning.</a:t>
            </a:r>
          </a:p>
          <a:p>
            <a:endParaRPr lang="sv-SE" baseline="0" dirty="0" smtClean="0"/>
          </a:p>
          <a:p>
            <a:r>
              <a:rPr lang="sv-SE" baseline="0" dirty="0" smtClean="0"/>
              <a:t>Dessa utmaningar kompletterar arbetet med Socialt hållbart Borås och kan ge ännu bättre förutsättningar för att arbetet når de grupper som mest behöver det, de geografiska områden som har större utmaningar och att vi arbetar med till exempel medskapande processer som vi har gjort och gör på Norrby. </a:t>
            </a:r>
          </a:p>
          <a:p>
            <a:endParaRPr lang="sv-SE" baseline="0" dirty="0" smtClean="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15</a:t>
            </a:fld>
            <a:endParaRPr lang="sv-SE"/>
          </a:p>
        </p:txBody>
      </p:sp>
    </p:spTree>
    <p:extLst>
      <p:ext uri="{BB962C8B-B14F-4D97-AF65-F5344CB8AC3E}">
        <p14:creationId xmlns:p14="http://schemas.microsoft.com/office/powerpoint/2010/main" val="3752088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Maja</a:t>
            </a:r>
          </a:p>
          <a:p>
            <a:endParaRPr lang="sv-SE" dirty="0" smtClean="0"/>
          </a:p>
          <a:p>
            <a:r>
              <a:rPr lang="sv-SE" dirty="0" smtClean="0"/>
              <a:t>På Norrby har vi två </a:t>
            </a:r>
            <a:r>
              <a:rPr lang="sv-SE" dirty="0" err="1" smtClean="0"/>
              <a:t>DeSo</a:t>
            </a:r>
            <a:r>
              <a:rPr lang="sv-SE" dirty="0" smtClean="0"/>
              <a:t>, ett som heter Värmlandsgatan och ett som heter Billdalsgatan</a:t>
            </a:r>
          </a:p>
          <a:p>
            <a:r>
              <a:rPr lang="sv-SE" dirty="0" smtClean="0"/>
              <a:t>Värmlandsgatan är till ytan större</a:t>
            </a:r>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16</a:t>
            </a:fld>
            <a:endParaRPr lang="sv-SE"/>
          </a:p>
        </p:txBody>
      </p:sp>
    </p:spTree>
    <p:extLst>
      <p:ext uri="{BB962C8B-B14F-4D97-AF65-F5344CB8AC3E}">
        <p14:creationId xmlns:p14="http://schemas.microsoft.com/office/powerpoint/2010/main" val="1053288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Vem bor på</a:t>
            </a:r>
            <a:r>
              <a:rPr lang="sv-SE" sz="1200" kern="1200" baseline="0" dirty="0" smtClean="0">
                <a:solidFill>
                  <a:schemeClr val="tx1"/>
                </a:solidFill>
                <a:effectLst/>
                <a:latin typeface="+mn-lt"/>
                <a:ea typeface="+mn-ea"/>
                <a:cs typeface="+mn-cs"/>
              </a:rPr>
              <a:t> </a:t>
            </a:r>
            <a:r>
              <a:rPr lang="sv-SE" sz="1200" kern="1200" baseline="0" dirty="0" err="1" smtClean="0">
                <a:solidFill>
                  <a:schemeClr val="tx1"/>
                </a:solidFill>
                <a:effectLst/>
                <a:latin typeface="+mn-lt"/>
                <a:ea typeface="+mn-ea"/>
                <a:cs typeface="+mn-cs"/>
              </a:rPr>
              <a:t>norrby</a:t>
            </a:r>
            <a:r>
              <a:rPr lang="sv-SE" sz="1200" kern="1200" baseline="0" dirty="0" smtClean="0">
                <a:solidFill>
                  <a:schemeClr val="tx1"/>
                </a:solidFill>
                <a:effectLst/>
                <a:latin typeface="+mn-lt"/>
                <a:ea typeface="+mn-ea"/>
                <a:cs typeface="+mn-cs"/>
              </a:rPr>
              <a:t> + skillnader </a:t>
            </a:r>
            <a:r>
              <a:rPr lang="sv-SE" sz="1200" kern="1200" baseline="0" dirty="0" err="1" smtClean="0">
                <a:solidFill>
                  <a:schemeClr val="tx1"/>
                </a:solidFill>
                <a:effectLst/>
                <a:latin typeface="+mn-lt"/>
                <a:ea typeface="+mn-ea"/>
                <a:cs typeface="+mn-cs"/>
              </a:rPr>
              <a:t>desoområden</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Sedan 2008 har befolkningen ökat med 874 personer på Norrby.</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gruppen barn 0-18 år ökar. Framför allt är det i området Billdalsgatan som </a:t>
            </a:r>
            <a:r>
              <a:rPr lang="sv-SE" sz="1200" b="1" kern="1200" dirty="0" smtClean="0">
                <a:solidFill>
                  <a:schemeClr val="tx1"/>
                </a:solidFill>
                <a:effectLst/>
                <a:latin typeface="+mn-lt"/>
                <a:ea typeface="+mn-ea"/>
                <a:cs typeface="+mn-cs"/>
              </a:rPr>
              <a:t>andelen barn och unga</a:t>
            </a:r>
            <a:r>
              <a:rPr lang="sv-SE" sz="1200" kern="1200" dirty="0" smtClean="0">
                <a:solidFill>
                  <a:schemeClr val="tx1"/>
                </a:solidFill>
                <a:effectLst/>
                <a:latin typeface="+mn-lt"/>
                <a:ea typeface="+mn-ea"/>
                <a:cs typeface="+mn-cs"/>
              </a:rPr>
              <a:t> ökat kraftigt. 2018 utgjorde dessa 40 procent av befolkningen i området.  </a:t>
            </a:r>
          </a:p>
          <a:p>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17</a:t>
            </a:fld>
            <a:endParaRPr lang="sv-SE"/>
          </a:p>
        </p:txBody>
      </p:sp>
    </p:spTree>
    <p:extLst>
      <p:ext uri="{BB962C8B-B14F-4D97-AF65-F5344CB8AC3E}">
        <p14:creationId xmlns:p14="http://schemas.microsoft.com/office/powerpoint/2010/main" val="3554782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Skillnader</a:t>
            </a:r>
            <a:r>
              <a:rPr lang="sv-SE" baseline="0" dirty="0" smtClean="0"/>
              <a:t> på området- utbildningsnivå </a:t>
            </a:r>
          </a:p>
          <a:p>
            <a:r>
              <a:rPr lang="sv-SE" baseline="0" dirty="0" smtClean="0"/>
              <a:t>Utmaning: skillnad mellan grupper på området. </a:t>
            </a:r>
          </a:p>
          <a:p>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är vanligt att fler tjejer än killar når gymnasiebehörighet och så var det också i Borås, både i staden i sin helhet och på Norrby. Drygt hälften av killarna på Norrby blev behöriga jämfört med 82 procent i Borås i sin helhet. Skillnader i Borås, större skillnader i områden där utmaningarna</a:t>
            </a:r>
            <a:r>
              <a:rPr lang="sv-SE" sz="1200" kern="1200" baseline="0" dirty="0" smtClean="0">
                <a:solidFill>
                  <a:schemeClr val="tx1"/>
                </a:solidFill>
                <a:effectLst/>
                <a:latin typeface="+mn-lt"/>
                <a:ea typeface="+mn-ea"/>
                <a:cs typeface="+mn-cs"/>
              </a:rPr>
              <a:t> är större. </a:t>
            </a:r>
            <a:endParaRPr lang="sv-SE" sz="1200" kern="1200" dirty="0" smtClean="0">
              <a:solidFill>
                <a:schemeClr val="tx1"/>
              </a:solidFill>
              <a:effectLst/>
              <a:latin typeface="+mn-lt"/>
              <a:ea typeface="+mn-ea"/>
              <a:cs typeface="+mn-cs"/>
            </a:endParaRPr>
          </a:p>
          <a:p>
            <a:endParaRPr lang="sv-SE" baseline="0" dirty="0" smtClean="0"/>
          </a:p>
          <a:p>
            <a:endParaRPr lang="sv-SE" baseline="0" dirty="0" smtClean="0"/>
          </a:p>
          <a:p>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18</a:t>
            </a:fld>
            <a:endParaRPr lang="sv-SE"/>
          </a:p>
        </p:txBody>
      </p:sp>
    </p:spTree>
    <p:extLst>
      <p:ext uri="{BB962C8B-B14F-4D97-AF65-F5344CB8AC3E}">
        <p14:creationId xmlns:p14="http://schemas.microsoft.com/office/powerpoint/2010/main" val="202600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På Norrby var kvinnor i lägre utsträckning än män förvärvsarbetande. Så var det också i hela Borås, men skillnaden var betydligt mindre.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Störst var skillnaden mellan könen bland de boende kring Billdalsgatan där 40 procent av kvinnorna och 53 procent av männen hade ett förvärvsarbete.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19</a:t>
            </a:fld>
            <a:endParaRPr lang="sv-SE"/>
          </a:p>
        </p:txBody>
      </p:sp>
    </p:spTree>
    <p:extLst>
      <p:ext uri="{BB962C8B-B14F-4D97-AF65-F5344CB8AC3E}">
        <p14:creationId xmlns:p14="http://schemas.microsoft.com/office/powerpoint/2010/main" val="289652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20000"/>
              </a:lnSpc>
            </a:pPr>
            <a:r>
              <a:rPr lang="sv-SE" sz="1200" b="1" dirty="0" smtClean="0"/>
              <a:t>MÅLOMRÅDESANSVARIGA PRESENTERAR SIG..VI KOMMER UNDER DENNA LÄNGRE DRAGNING PRATA OM…. </a:t>
            </a:r>
          </a:p>
          <a:p>
            <a:pPr>
              <a:lnSpc>
                <a:spcPct val="120000"/>
              </a:lnSpc>
            </a:pPr>
            <a:endParaRPr lang="sv-SE" sz="1200" b="1" dirty="0" smtClean="0"/>
          </a:p>
          <a:p>
            <a:pPr>
              <a:lnSpc>
                <a:spcPct val="120000"/>
              </a:lnSpc>
            </a:pPr>
            <a:r>
              <a:rPr lang="sv-SE" sz="1200" b="1" dirty="0" smtClean="0"/>
              <a:t>1. Inledning- bakgrund Socialt hållbart Borås (målområdesansvariga) (10 min)</a:t>
            </a:r>
            <a:endParaRPr lang="sv-SE" sz="1200" dirty="0" smtClean="0"/>
          </a:p>
          <a:p>
            <a:pPr>
              <a:lnSpc>
                <a:spcPct val="120000"/>
              </a:lnSpc>
            </a:pPr>
            <a:r>
              <a:rPr lang="sv-SE" sz="1200" dirty="0" smtClean="0"/>
              <a:t>-Intensifierar arbetet- tydliga mål, samordning och organisering </a:t>
            </a:r>
          </a:p>
          <a:p>
            <a:pPr>
              <a:lnSpc>
                <a:spcPct val="120000"/>
              </a:lnSpc>
            </a:pPr>
            <a:r>
              <a:rPr lang="sv-SE" sz="1200" dirty="0" smtClean="0"/>
              <a:t>-Mer om organisering- målområden- varför dessa tre målområden- två nivåer- varför två är viktigt</a:t>
            </a:r>
          </a:p>
          <a:p>
            <a:pPr>
              <a:lnSpc>
                <a:spcPct val="120000"/>
              </a:lnSpc>
            </a:pPr>
            <a:r>
              <a:rPr lang="sv-SE" sz="1200" dirty="0" smtClean="0"/>
              <a:t>-Handlingsplan områdesutveckling  </a:t>
            </a:r>
          </a:p>
          <a:p>
            <a:pPr>
              <a:lnSpc>
                <a:spcPct val="120000"/>
              </a:lnSpc>
            </a:pPr>
            <a:r>
              <a:rPr lang="sv-SE" sz="1200" i="1" dirty="0" smtClean="0"/>
              <a:t>Tina, Mikael, Jonas, Mia </a:t>
            </a:r>
            <a:endParaRPr lang="sv-SE" sz="1200" dirty="0" smtClean="0"/>
          </a:p>
          <a:p>
            <a:pPr>
              <a:lnSpc>
                <a:spcPct val="120000"/>
              </a:lnSpc>
            </a:pPr>
            <a:r>
              <a:rPr lang="sv-SE" sz="1200" dirty="0" smtClean="0"/>
              <a:t> </a:t>
            </a:r>
          </a:p>
          <a:p>
            <a:pPr>
              <a:lnSpc>
                <a:spcPct val="120000"/>
              </a:lnSpc>
            </a:pPr>
            <a:r>
              <a:rPr lang="sv-SE" sz="1200" b="1" dirty="0" smtClean="0"/>
              <a:t>2.status social hållbarhet- statistik VFB (10 min)</a:t>
            </a:r>
            <a:endParaRPr lang="sv-SE" sz="1200" dirty="0" smtClean="0"/>
          </a:p>
          <a:p>
            <a:pPr>
              <a:lnSpc>
                <a:spcPct val="120000"/>
              </a:lnSpc>
            </a:pPr>
            <a:r>
              <a:rPr lang="sv-SE" sz="1200" dirty="0" smtClean="0"/>
              <a:t>-Statistik </a:t>
            </a:r>
            <a:r>
              <a:rPr lang="sv-SE" sz="1200" dirty="0" err="1" smtClean="0"/>
              <a:t>desoområde</a:t>
            </a:r>
            <a:r>
              <a:rPr lang="sv-SE" sz="1200" dirty="0" smtClean="0"/>
              <a:t>- områdesnivå- vilka möjligheter det ger</a:t>
            </a:r>
          </a:p>
          <a:p>
            <a:pPr>
              <a:lnSpc>
                <a:spcPct val="120000"/>
              </a:lnSpc>
            </a:pPr>
            <a:r>
              <a:rPr lang="sv-SE" sz="1200" dirty="0" smtClean="0"/>
              <a:t>-Visa skillnader i livsvillkor i Borås </a:t>
            </a:r>
          </a:p>
          <a:p>
            <a:pPr>
              <a:lnSpc>
                <a:spcPct val="120000"/>
              </a:lnSpc>
            </a:pPr>
            <a:r>
              <a:rPr lang="sv-SE" sz="1200" dirty="0" smtClean="0"/>
              <a:t>-Utmaningarna i VFB</a:t>
            </a:r>
          </a:p>
          <a:p>
            <a:pPr>
              <a:lnSpc>
                <a:spcPct val="120000"/>
              </a:lnSpc>
            </a:pPr>
            <a:r>
              <a:rPr lang="sv-SE" sz="1200" i="1" dirty="0" smtClean="0"/>
              <a:t>-Kristina, Maja</a:t>
            </a:r>
            <a:endParaRPr lang="sv-SE" sz="1200" dirty="0" smtClean="0"/>
          </a:p>
          <a:p>
            <a:pPr>
              <a:lnSpc>
                <a:spcPct val="120000"/>
              </a:lnSpc>
            </a:pPr>
            <a:r>
              <a:rPr lang="sv-SE" sz="1200" dirty="0" smtClean="0"/>
              <a:t> </a:t>
            </a:r>
          </a:p>
          <a:p>
            <a:pPr>
              <a:lnSpc>
                <a:spcPct val="120000"/>
              </a:lnSpc>
            </a:pPr>
            <a:r>
              <a:rPr lang="sv-SE" sz="1200" b="1" dirty="0" smtClean="0"/>
              <a:t>3. om Norrby (10 min) </a:t>
            </a:r>
            <a:endParaRPr lang="sv-SE" sz="1200" dirty="0" smtClean="0"/>
          </a:p>
          <a:p>
            <a:pPr>
              <a:lnSpc>
                <a:spcPct val="120000"/>
              </a:lnSpc>
            </a:pPr>
            <a:r>
              <a:rPr lang="sv-SE" sz="1200" dirty="0" smtClean="0"/>
              <a:t>-Resurser </a:t>
            </a:r>
          </a:p>
          <a:p>
            <a:pPr>
              <a:lnSpc>
                <a:spcPct val="120000"/>
              </a:lnSpc>
            </a:pPr>
            <a:r>
              <a:rPr lang="sv-SE" sz="1200" dirty="0" smtClean="0"/>
              <a:t>-Arenor </a:t>
            </a:r>
          </a:p>
          <a:p>
            <a:pPr>
              <a:lnSpc>
                <a:spcPct val="120000"/>
              </a:lnSpc>
            </a:pPr>
            <a:r>
              <a:rPr lang="sv-SE" sz="1200" dirty="0" smtClean="0"/>
              <a:t>-Pågående arbete</a:t>
            </a:r>
          </a:p>
          <a:p>
            <a:pPr>
              <a:lnSpc>
                <a:spcPct val="120000"/>
              </a:lnSpc>
            </a:pPr>
            <a:r>
              <a:rPr lang="sv-SE" sz="1200" i="1" dirty="0" smtClean="0"/>
              <a:t>¨-Ida </a:t>
            </a:r>
            <a:endParaRPr lang="sv-SE" sz="1200" dirty="0" smtClean="0"/>
          </a:p>
          <a:p>
            <a:pPr>
              <a:lnSpc>
                <a:spcPct val="120000"/>
              </a:lnSpc>
            </a:pPr>
            <a:r>
              <a:rPr lang="sv-SE" sz="1200" dirty="0" smtClean="0"/>
              <a:t> </a:t>
            </a:r>
          </a:p>
          <a:p>
            <a:pPr>
              <a:lnSpc>
                <a:spcPct val="120000"/>
              </a:lnSpc>
            </a:pPr>
            <a:r>
              <a:rPr lang="sv-SE" sz="1200" dirty="0" smtClean="0"/>
              <a:t>15 min PAUS</a:t>
            </a:r>
          </a:p>
          <a:p>
            <a:pPr>
              <a:lnSpc>
                <a:spcPct val="120000"/>
              </a:lnSpc>
            </a:pPr>
            <a:r>
              <a:rPr lang="sv-SE" sz="1200" dirty="0" smtClean="0"/>
              <a:t> </a:t>
            </a:r>
          </a:p>
          <a:p>
            <a:pPr>
              <a:lnSpc>
                <a:spcPct val="120000"/>
              </a:lnSpc>
            </a:pPr>
            <a:r>
              <a:rPr lang="sv-SE" sz="1200" b="1" dirty="0" smtClean="0"/>
              <a:t>4. Medskapande som metod (20 min)</a:t>
            </a:r>
            <a:endParaRPr lang="sv-SE" sz="1200" dirty="0" smtClean="0"/>
          </a:p>
          <a:p>
            <a:pPr>
              <a:lnSpc>
                <a:spcPct val="120000"/>
              </a:lnSpc>
            </a:pPr>
            <a:r>
              <a:rPr lang="sv-SE" sz="1200" dirty="0" smtClean="0"/>
              <a:t>-Processteg</a:t>
            </a:r>
          </a:p>
          <a:p>
            <a:pPr>
              <a:lnSpc>
                <a:spcPct val="120000"/>
              </a:lnSpc>
            </a:pPr>
            <a:r>
              <a:rPr lang="sv-SE" sz="1200" dirty="0" smtClean="0"/>
              <a:t>-Principer </a:t>
            </a:r>
          </a:p>
          <a:p>
            <a:pPr>
              <a:lnSpc>
                <a:spcPct val="120000"/>
              </a:lnSpc>
            </a:pPr>
            <a:r>
              <a:rPr lang="sv-SE" sz="1200" i="1" dirty="0" smtClean="0"/>
              <a:t>Ida, </a:t>
            </a:r>
            <a:r>
              <a:rPr lang="sv-SE" sz="1200" i="1" dirty="0" err="1" smtClean="0"/>
              <a:t>Mahiir</a:t>
            </a:r>
            <a:r>
              <a:rPr lang="sv-SE" sz="1200" i="1" dirty="0" smtClean="0"/>
              <a:t>, </a:t>
            </a:r>
            <a:r>
              <a:rPr lang="sv-SE" sz="1200" i="1" dirty="0" err="1" smtClean="0"/>
              <a:t>Jarik</a:t>
            </a:r>
            <a:r>
              <a:rPr lang="sv-SE" sz="1200" i="1" dirty="0" smtClean="0"/>
              <a:t> </a:t>
            </a:r>
            <a:endParaRPr lang="sv-SE" sz="1200" dirty="0" smtClean="0"/>
          </a:p>
          <a:p>
            <a:pPr>
              <a:lnSpc>
                <a:spcPct val="120000"/>
              </a:lnSpc>
            </a:pPr>
            <a:r>
              <a:rPr lang="sv-SE" sz="1200" b="1" dirty="0" smtClean="0"/>
              <a:t> </a:t>
            </a:r>
            <a:endParaRPr lang="sv-SE" sz="1200" dirty="0" smtClean="0"/>
          </a:p>
          <a:p>
            <a:pPr>
              <a:lnSpc>
                <a:spcPct val="120000"/>
              </a:lnSpc>
            </a:pPr>
            <a:r>
              <a:rPr lang="sv-SE" sz="1200" b="1" dirty="0" smtClean="0"/>
              <a:t>5. Framkommit i medskapande och enkät (15 min)  </a:t>
            </a:r>
            <a:endParaRPr lang="sv-SE" sz="1200" dirty="0" smtClean="0"/>
          </a:p>
          <a:p>
            <a:pPr>
              <a:lnSpc>
                <a:spcPct val="120000"/>
              </a:lnSpc>
            </a:pPr>
            <a:r>
              <a:rPr lang="sv-SE" sz="1200" dirty="0" smtClean="0"/>
              <a:t>-Utifrån temaområden </a:t>
            </a:r>
          </a:p>
          <a:p>
            <a:pPr>
              <a:lnSpc>
                <a:spcPct val="120000"/>
              </a:lnSpc>
            </a:pPr>
            <a:r>
              <a:rPr lang="sv-SE" sz="1200" dirty="0" smtClean="0"/>
              <a:t>-Koppla till utmaningen delaktighet och inflytande VFB </a:t>
            </a:r>
          </a:p>
          <a:p>
            <a:pPr>
              <a:lnSpc>
                <a:spcPct val="120000"/>
              </a:lnSpc>
            </a:pPr>
            <a:r>
              <a:rPr lang="sv-SE" sz="1200" i="1" dirty="0" smtClean="0"/>
              <a:t>Ida, </a:t>
            </a:r>
            <a:r>
              <a:rPr lang="sv-SE" sz="1200" i="1" dirty="0" err="1" smtClean="0"/>
              <a:t>Mahiir</a:t>
            </a:r>
            <a:r>
              <a:rPr lang="sv-SE" sz="1200" i="1" dirty="0" smtClean="0"/>
              <a:t>, </a:t>
            </a:r>
            <a:r>
              <a:rPr lang="sv-SE" sz="1200" i="1" dirty="0" err="1" smtClean="0"/>
              <a:t>Jarik</a:t>
            </a:r>
            <a:r>
              <a:rPr lang="sv-SE" sz="1200" i="1" dirty="0" smtClean="0"/>
              <a:t>, Talar (</a:t>
            </a:r>
            <a:r>
              <a:rPr lang="sv-SE" sz="1200" i="1" dirty="0" err="1" smtClean="0"/>
              <a:t>ev</a:t>
            </a:r>
            <a:r>
              <a:rPr lang="sv-SE" sz="1200" i="1" baseline="0" dirty="0" smtClean="0"/>
              <a:t> maja)</a:t>
            </a:r>
            <a:endParaRPr lang="sv-SE" sz="1200" dirty="0" smtClean="0"/>
          </a:p>
          <a:p>
            <a:pPr>
              <a:lnSpc>
                <a:spcPct val="120000"/>
              </a:lnSpc>
            </a:pPr>
            <a:r>
              <a:rPr lang="sv-SE" sz="1200" b="1" dirty="0" smtClean="0"/>
              <a:t> </a:t>
            </a:r>
            <a:endParaRPr lang="sv-SE" sz="1200" dirty="0" smtClean="0"/>
          </a:p>
          <a:p>
            <a:pPr>
              <a:lnSpc>
                <a:spcPct val="120000"/>
              </a:lnSpc>
            </a:pPr>
            <a:r>
              <a:rPr lang="sv-SE" sz="1200" b="1" dirty="0" smtClean="0"/>
              <a:t>6. Nästa steg (10 min)</a:t>
            </a:r>
            <a:endParaRPr lang="sv-SE" sz="1200" dirty="0" smtClean="0"/>
          </a:p>
          <a:p>
            <a:pPr>
              <a:lnSpc>
                <a:spcPct val="120000"/>
              </a:lnSpc>
            </a:pPr>
            <a:r>
              <a:rPr lang="sv-SE" sz="1200" dirty="0" smtClean="0"/>
              <a:t>-Arbetsgrupper </a:t>
            </a:r>
          </a:p>
          <a:p>
            <a:pPr>
              <a:lnSpc>
                <a:spcPct val="120000"/>
              </a:lnSpc>
            </a:pPr>
            <a:r>
              <a:rPr lang="sv-SE" sz="1200" dirty="0" smtClean="0"/>
              <a:t>-Fortsätta medskapa….</a:t>
            </a:r>
          </a:p>
          <a:p>
            <a:pPr>
              <a:lnSpc>
                <a:spcPct val="120000"/>
              </a:lnSpc>
            </a:pPr>
            <a:r>
              <a:rPr lang="sv-SE" sz="1200" i="1" dirty="0" smtClean="0"/>
              <a:t>Maja och Talar </a:t>
            </a:r>
            <a:endParaRPr lang="sv-SE" sz="1200" dirty="0" smtClean="0"/>
          </a:p>
          <a:p>
            <a:pPr>
              <a:lnSpc>
                <a:spcPct val="120000"/>
              </a:lnSpc>
            </a:pPr>
            <a:r>
              <a:rPr lang="sv-SE" sz="1200" i="1" dirty="0" smtClean="0"/>
              <a:t> </a:t>
            </a:r>
            <a:endParaRPr lang="sv-SE" sz="1200" dirty="0" smtClean="0"/>
          </a:p>
          <a:p>
            <a:pPr>
              <a:lnSpc>
                <a:spcPct val="120000"/>
              </a:lnSpc>
            </a:pPr>
            <a:r>
              <a:rPr lang="sv-SE" sz="1200" b="1" dirty="0" smtClean="0"/>
              <a:t>7. Avslutande ord</a:t>
            </a:r>
            <a:endParaRPr lang="sv-SE" sz="1200" dirty="0" smtClean="0"/>
          </a:p>
          <a:p>
            <a:r>
              <a:rPr lang="sv-SE" i="1" dirty="0" smtClean="0"/>
              <a:t>Målområdesansvariga pratar, alla på scen och kan ta emot frågor. </a:t>
            </a:r>
            <a:endParaRPr lang="sv-SE" dirty="0" smtClean="0"/>
          </a:p>
          <a:p>
            <a:r>
              <a:rPr lang="sv-SE" b="1" dirty="0" smtClean="0"/>
              <a:t> </a:t>
            </a:r>
            <a:endParaRPr lang="sv-SE" dirty="0" smtClean="0"/>
          </a:p>
          <a:p>
            <a:r>
              <a:rPr lang="sv-SE" dirty="0" smtClean="0"/>
              <a:t>FRÅGOR? </a:t>
            </a:r>
          </a:p>
          <a:p>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2</a:t>
            </a:fld>
            <a:endParaRPr lang="sv-SE"/>
          </a:p>
        </p:txBody>
      </p:sp>
    </p:spTree>
    <p:extLst>
      <p:ext uri="{BB962C8B-B14F-4D97-AF65-F5344CB8AC3E}">
        <p14:creationId xmlns:p14="http://schemas.microsoft.com/office/powerpoint/2010/main" val="1579183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Nästan hälften av invånarna i Borås bor i ett småhus, 13 % bor i bostadsrätt och 34% i en hyresrätt. På Norrby ser förutsättningarna helt annorlunda ut. På området är hyresrätt den mest förekommande upplåtelseformen, 2018 bodde 82 % i en hyresrätt. </a:t>
            </a:r>
          </a:p>
          <a:p>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20</a:t>
            </a:fld>
            <a:endParaRPr lang="sv-SE"/>
          </a:p>
        </p:txBody>
      </p:sp>
    </p:spTree>
    <p:extLst>
      <p:ext uri="{BB962C8B-B14F-4D97-AF65-F5344CB8AC3E}">
        <p14:creationId xmlns:p14="http://schemas.microsoft.com/office/powerpoint/2010/main" val="2233391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10 minuter</a:t>
            </a:r>
          </a:p>
          <a:p>
            <a:r>
              <a:rPr lang="sv-SE" dirty="0" smtClean="0"/>
              <a:t>Ida</a:t>
            </a:r>
          </a:p>
          <a:p>
            <a:endParaRPr lang="sv-SE" dirty="0"/>
          </a:p>
        </p:txBody>
      </p:sp>
      <p:sp>
        <p:nvSpPr>
          <p:cNvPr id="4" name="Platshållare för datum 3"/>
          <p:cNvSpPr>
            <a:spLocks noGrp="1"/>
          </p:cNvSpPr>
          <p:nvPr>
            <p:ph type="dt" idx="1"/>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21</a:t>
            </a:fld>
            <a:endParaRPr lang="sv-SE"/>
          </a:p>
        </p:txBody>
      </p:sp>
    </p:spTree>
    <p:extLst>
      <p:ext uri="{BB962C8B-B14F-4D97-AF65-F5344CB8AC3E}">
        <p14:creationId xmlns:p14="http://schemas.microsoft.com/office/powerpoint/2010/main" val="3399026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Ida</a:t>
            </a:r>
          </a:p>
          <a:p>
            <a:r>
              <a:rPr lang="sv-SE" dirty="0" smtClean="0"/>
              <a:t>På Norrby finns många kommunala verksamheter. Det finns flera förskolor</a:t>
            </a:r>
            <a:r>
              <a:rPr lang="sv-SE" baseline="0" dirty="0" smtClean="0"/>
              <a:t> där de allra flesta av barnen i förskoleåldern går. </a:t>
            </a:r>
          </a:p>
          <a:p>
            <a:r>
              <a:rPr lang="sv-SE" baseline="0" dirty="0" err="1" smtClean="0"/>
              <a:t>Särlaskolan</a:t>
            </a:r>
            <a:r>
              <a:rPr lang="sv-SE" baseline="0" dirty="0" smtClean="0"/>
              <a:t> ligger närmast men inte alla barn i skolåldern går där utan de finns på flertalet skolor, särskilt Byttorpskolan och Hestra </a:t>
            </a:r>
            <a:r>
              <a:rPr lang="sv-SE" baseline="0" dirty="0" err="1" smtClean="0"/>
              <a:t>Midgårdsskolan</a:t>
            </a:r>
            <a:r>
              <a:rPr lang="sv-SE" baseline="0" dirty="0" smtClean="0"/>
              <a:t>. </a:t>
            </a:r>
          </a:p>
          <a:p>
            <a:r>
              <a:rPr lang="sv-SE" baseline="0" dirty="0" smtClean="0"/>
              <a:t>En annan kommunal verksamhet som har sin bas på Norrby är ju stadsdelsvärdarna och mobile info center som på olika sätt arbetar trygghetsskapande.</a:t>
            </a:r>
          </a:p>
          <a:p>
            <a:r>
              <a:rPr lang="sv-SE" baseline="0" dirty="0" smtClean="0"/>
              <a:t>Två kommunala verksamheter som båda är välbesökta är Familjecentralen som vänder sig till föräldrar till barn 0- till dess de börjar förskoleklass och Norrbyhuset.</a:t>
            </a:r>
          </a:p>
          <a:p>
            <a:endParaRPr lang="sv-SE" baseline="0" dirty="0" smtClean="0"/>
          </a:p>
          <a:p>
            <a:r>
              <a:rPr lang="sv-SE" baseline="0" dirty="0" smtClean="0"/>
              <a:t>Det finns både större och mindre föreningar. Både idrottsföreningar och föreningar som till exempelvis erbjuder språkstöd, läxläsning med mera </a:t>
            </a:r>
            <a:endParaRPr lang="sv-SE" dirty="0" smtClean="0"/>
          </a:p>
          <a:p>
            <a:endParaRPr lang="sv-SE" dirty="0" smtClean="0"/>
          </a:p>
          <a:p>
            <a:r>
              <a:rPr lang="sv-SE" dirty="0" smtClean="0"/>
              <a:t>På stadsdelen finns upparbetade forum och nätverk. Jag tänker på Nätverk Barn och unga och Områdesnätverk. För olika aktörer och verksamheter att mötas och utbyta idéer och erfarenheter. </a:t>
            </a:r>
          </a:p>
          <a:p>
            <a:endParaRPr lang="sv-SE" dirty="0" smtClean="0"/>
          </a:p>
          <a:p>
            <a:r>
              <a:rPr lang="sv-SE" dirty="0" smtClean="0"/>
              <a:t>Varje år i augusti anordnas</a:t>
            </a:r>
            <a:r>
              <a:rPr lang="sv-SE" baseline="0" dirty="0" smtClean="0"/>
              <a:t> Norrbydagen som alltid är välbesökt. Norrbydagen anordnas av och för alla som bor på Norrby</a:t>
            </a:r>
            <a:endParaRPr lang="sv-SE" dirty="0" smtClean="0"/>
          </a:p>
          <a:p>
            <a:endParaRPr lang="sv-SE" dirty="0" smtClean="0"/>
          </a:p>
          <a:p>
            <a:r>
              <a:rPr lang="sv-SE" dirty="0" smtClean="0"/>
              <a:t>Inte minst finns det många engagerade invånare som vill vara med i utvecklingen</a:t>
            </a:r>
            <a:r>
              <a:rPr lang="sv-SE" baseline="0" dirty="0" smtClean="0"/>
              <a:t> av sitt bostadsområde</a:t>
            </a:r>
            <a:endParaRPr lang="sv-SE" dirty="0" smtClean="0"/>
          </a:p>
          <a:p>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22</a:t>
            </a:fld>
            <a:endParaRPr lang="sv-SE"/>
          </a:p>
        </p:txBody>
      </p:sp>
    </p:spTree>
    <p:extLst>
      <p:ext uri="{BB962C8B-B14F-4D97-AF65-F5344CB8AC3E}">
        <p14:creationId xmlns:p14="http://schemas.microsoft.com/office/powerpoint/2010/main" val="1595611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Ida</a:t>
            </a:r>
          </a:p>
          <a:p>
            <a:r>
              <a:rPr lang="sv-SE" dirty="0" smtClean="0"/>
              <a:t>Valdeltagande</a:t>
            </a:r>
            <a:r>
              <a:rPr lang="sv-SE" baseline="0" dirty="0" smtClean="0"/>
              <a:t> är ju lägre på Norrby än Borås i stort. Valkansliet och FOF arbetar gemensamt i ett projekt för ökat valdeltagande. Det kommer att erbjudas utbildning, tas fram olika informationsmaterial på olika språk och det kommer att bli en kampanj som kommer synas i hela staden. På Norrbyhuset kommer förtidsröstning att erbjudas. </a:t>
            </a:r>
          </a:p>
          <a:p>
            <a:endParaRPr lang="sv-SE" baseline="0" dirty="0" smtClean="0"/>
          </a:p>
          <a:p>
            <a:r>
              <a:rPr lang="sv-SE" baseline="0" dirty="0" smtClean="0"/>
              <a:t>Invånarna på Norrby ser verkligen fram emot att deras fotbollsplan, park och lekplats ska få ett rejält ansiktslyft. Som ni säkert vet kommer Kronängsparken vara en del av Viskans Park och är ett gemensamt projekt som anläggs av Tekniska och Fritids och folkhälsoförvaltningen. </a:t>
            </a:r>
          </a:p>
          <a:p>
            <a:endParaRPr lang="sv-SE" baseline="0" dirty="0" smtClean="0"/>
          </a:p>
          <a:p>
            <a:r>
              <a:rPr lang="sv-SE" baseline="0" dirty="0" smtClean="0"/>
              <a:t>Under sommarlovet kommer ungdomar tillsammans med </a:t>
            </a:r>
            <a:r>
              <a:rPr lang="sv-SE" baseline="0" dirty="0" err="1" smtClean="0"/>
              <a:t>proffessionell</a:t>
            </a:r>
            <a:r>
              <a:rPr lang="sv-SE" baseline="0" dirty="0" smtClean="0"/>
              <a:t> konstnär och med stöd från Kulturförvaltningen att göra en muralmålning på Norrbyhuset.</a:t>
            </a:r>
          </a:p>
          <a:p>
            <a:endParaRPr lang="sv-SE" baseline="0" dirty="0" smtClean="0"/>
          </a:p>
          <a:p>
            <a:r>
              <a:rPr lang="sv-SE" baseline="0" dirty="0" smtClean="0"/>
              <a:t>Sex tillfällen under våren har öppna förskolan på </a:t>
            </a:r>
            <a:r>
              <a:rPr lang="sv-SE" baseline="0" dirty="0" err="1" smtClean="0"/>
              <a:t>famailjecentralen</a:t>
            </a:r>
            <a:r>
              <a:rPr lang="sv-SE" baseline="0" dirty="0" smtClean="0"/>
              <a:t> testat pappaöppet efter önskemål från just pappor. </a:t>
            </a:r>
            <a:r>
              <a:rPr lang="sv-SE" baseline="0" dirty="0" err="1" smtClean="0"/>
              <a:t>Hurvida</a:t>
            </a:r>
            <a:r>
              <a:rPr lang="sv-SE" baseline="0" dirty="0" smtClean="0"/>
              <a:t> det kan fortsätta är osäkert. </a:t>
            </a:r>
          </a:p>
          <a:p>
            <a:endParaRPr lang="sv-SE" baseline="0" dirty="0" smtClean="0"/>
          </a:p>
          <a:p>
            <a:r>
              <a:rPr lang="sv-SE" baseline="0" dirty="0" smtClean="0"/>
              <a:t>Som ni säkert vet är det också stort fokus på språkutveckling på Norrby. Många olika aktiviteter och insatser är igång</a:t>
            </a:r>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23</a:t>
            </a:fld>
            <a:endParaRPr lang="sv-SE"/>
          </a:p>
        </p:txBody>
      </p:sp>
    </p:spTree>
    <p:extLst>
      <p:ext uri="{BB962C8B-B14F-4D97-AF65-F5344CB8AC3E}">
        <p14:creationId xmlns:p14="http://schemas.microsoft.com/office/powerpoint/2010/main" val="1657153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Ida</a:t>
            </a:r>
          </a:p>
          <a:p>
            <a:endParaRPr lang="sv-SE" baseline="0" dirty="0" smtClean="0"/>
          </a:p>
          <a:p>
            <a:r>
              <a:rPr lang="sv-SE" baseline="0" dirty="0" smtClean="0"/>
              <a:t>Biblioteken på familjecentralen och Norrbyhuset har en förstärkning av bibliotekarier. </a:t>
            </a:r>
          </a:p>
          <a:p>
            <a:r>
              <a:rPr lang="sv-SE" baseline="0" dirty="0" smtClean="0"/>
              <a:t>Bland annat </a:t>
            </a:r>
          </a:p>
          <a:p>
            <a:r>
              <a:rPr lang="sv-SE" baseline="0" dirty="0" smtClean="0"/>
              <a:t>Bibliotekarier, Louise bokstart vid hembesök</a:t>
            </a:r>
          </a:p>
          <a:p>
            <a:r>
              <a:rPr lang="sv-SE" baseline="0" dirty="0" smtClean="0"/>
              <a:t>Linnea: tillsammans med Vasso koppla ihop vårdnadshavare med </a:t>
            </a:r>
            <a:r>
              <a:rPr lang="sv-SE" baseline="0" dirty="0" err="1" smtClean="0"/>
              <a:t>bibliotekariet</a:t>
            </a:r>
            <a:r>
              <a:rPr lang="sv-SE" baseline="0" dirty="0" smtClean="0"/>
              <a:t>. Hon är anställd i projektet. </a:t>
            </a:r>
          </a:p>
          <a:p>
            <a:endParaRPr lang="sv-SE" baseline="0" dirty="0" smtClean="0"/>
          </a:p>
          <a:p>
            <a:r>
              <a:rPr lang="sv-SE" baseline="0" dirty="0" err="1" smtClean="0"/>
              <a:t>KreaNova</a:t>
            </a:r>
            <a:r>
              <a:rPr lang="sv-SE" baseline="0" dirty="0" smtClean="0"/>
              <a:t> &amp; Norrbyskolan </a:t>
            </a:r>
          </a:p>
          <a:p>
            <a:endParaRPr lang="sv-SE" baseline="0" dirty="0" smtClean="0"/>
          </a:p>
          <a:p>
            <a:r>
              <a:rPr lang="sv-SE" baseline="0" dirty="0" smtClean="0"/>
              <a:t>Insatser till pedagoger </a:t>
            </a:r>
          </a:p>
          <a:p>
            <a:endParaRPr lang="sv-SE" baseline="0" dirty="0" smtClean="0"/>
          </a:p>
          <a:p>
            <a:r>
              <a:rPr lang="sv-SE" baseline="0" dirty="0" smtClean="0"/>
              <a:t>Öppna förskolan: </a:t>
            </a:r>
            <a:r>
              <a:rPr lang="sv-SE" baseline="0" dirty="0" err="1" smtClean="0"/>
              <a:t>bildstöd</a:t>
            </a:r>
            <a:r>
              <a:rPr lang="sv-SE" baseline="0" dirty="0" smtClean="0"/>
              <a:t> och SFI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46073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25</a:t>
            </a:fld>
            <a:endParaRPr lang="sv-SE"/>
          </a:p>
        </p:txBody>
      </p:sp>
    </p:spTree>
    <p:extLst>
      <p:ext uri="{BB962C8B-B14F-4D97-AF65-F5344CB8AC3E}">
        <p14:creationId xmlns:p14="http://schemas.microsoft.com/office/powerpoint/2010/main" val="3291105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26</a:t>
            </a:fld>
            <a:endParaRPr lang="sv-SE"/>
          </a:p>
        </p:txBody>
      </p:sp>
    </p:spTree>
    <p:extLst>
      <p:ext uri="{BB962C8B-B14F-4D97-AF65-F5344CB8AC3E}">
        <p14:creationId xmlns:p14="http://schemas.microsoft.com/office/powerpoint/2010/main" val="500887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Ida. </a:t>
            </a:r>
          </a:p>
          <a:p>
            <a:r>
              <a:rPr lang="sv-SE" sz="1200" kern="1200" dirty="0" smtClean="0">
                <a:solidFill>
                  <a:schemeClr val="tx1"/>
                </a:solidFill>
                <a:effectLst/>
                <a:latin typeface="+mn-lt"/>
                <a:ea typeface="+mn-ea"/>
                <a:cs typeface="+mn-cs"/>
              </a:rPr>
              <a:t>Som många av er vet har Fritids- och folkhälsoförvaltningen ett samarbetsuppdrag för ”Lokalt inflytande, demokratifrågor och mötesplatser” och vi såg ett behov av att utveckla förvaltningens och därmed även stadens uppdrag i dessa frågor. </a:t>
            </a:r>
          </a:p>
          <a:p>
            <a:r>
              <a:rPr lang="sv-SE" sz="1200" kern="1200" dirty="0" smtClean="0">
                <a:solidFill>
                  <a:schemeClr val="tx1"/>
                </a:solidFill>
                <a:effectLst/>
                <a:latin typeface="+mn-lt"/>
                <a:ea typeface="+mn-ea"/>
                <a:cs typeface="+mn-cs"/>
              </a:rPr>
              <a:t>Under 2020 genomfördes en utbildning i Omvärldskunskap på förvaltningen. Utbildningen berörde bland annat hur man bör arbeta med medborgarinflytande i komplexa frågor.  </a:t>
            </a:r>
          </a:p>
          <a:p>
            <a:r>
              <a:rPr lang="sv-SE" sz="1200" kern="1200" dirty="0" smtClean="0">
                <a:solidFill>
                  <a:schemeClr val="tx1"/>
                </a:solidFill>
                <a:effectLst/>
                <a:latin typeface="+mn-lt"/>
                <a:ea typeface="+mn-ea"/>
                <a:cs typeface="+mn-cs"/>
              </a:rPr>
              <a:t>Arbetet med att bryta segregation och förbättra integration utgör så kallade komplexa samhällsfrågor därför föddes idén att omsätta utbildningens teori till metodutveckling i medskapande med Norrby som utgångspunkt. </a:t>
            </a:r>
            <a:br>
              <a:rPr lang="sv-SE" sz="1200" kern="1200" dirty="0" smtClean="0">
                <a:solidFill>
                  <a:schemeClr val="tx1"/>
                </a:solidFill>
                <a:effectLst/>
                <a:latin typeface="+mn-lt"/>
                <a:ea typeface="+mn-ea"/>
                <a:cs typeface="+mn-cs"/>
              </a:rPr>
            </a:b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Erfarenhet visar att de komplexa problemens karaktär gör att de bara kan formuleras tillsammans med dem som berörs. Det gemensamma arbetet med problemformulering gäller också identifiering av åtgärder liksom åtgärdernas genomförande.</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De komplexa samhällsfrågorna gör att samhället inte längre på samma sätt som tidigare kan byggas </a:t>
            </a:r>
            <a:r>
              <a:rPr lang="sv-SE" sz="1200" i="1" kern="1200" dirty="0" smtClean="0">
                <a:solidFill>
                  <a:schemeClr val="tx1"/>
                </a:solidFill>
                <a:effectLst/>
                <a:latin typeface="+mn-lt"/>
                <a:ea typeface="+mn-ea"/>
                <a:cs typeface="+mn-cs"/>
              </a:rPr>
              <a:t>för</a:t>
            </a:r>
            <a:r>
              <a:rPr lang="sv-SE" sz="1200" kern="1200" dirty="0" smtClean="0">
                <a:solidFill>
                  <a:schemeClr val="tx1"/>
                </a:solidFill>
                <a:effectLst/>
                <a:latin typeface="+mn-lt"/>
                <a:ea typeface="+mn-ea"/>
                <a:cs typeface="+mn-cs"/>
              </a:rPr>
              <a:t> människor utan alltmer måste byggas tillsammans </a:t>
            </a:r>
            <a:r>
              <a:rPr lang="sv-SE" sz="1200" i="1" kern="1200" dirty="0" smtClean="0">
                <a:solidFill>
                  <a:schemeClr val="tx1"/>
                </a:solidFill>
                <a:effectLst/>
                <a:latin typeface="+mn-lt"/>
                <a:ea typeface="+mn-ea"/>
                <a:cs typeface="+mn-cs"/>
              </a:rPr>
              <a:t>med</a:t>
            </a:r>
            <a:r>
              <a:rPr lang="sv-SE" sz="1200" kern="1200" dirty="0" smtClean="0">
                <a:solidFill>
                  <a:schemeClr val="tx1"/>
                </a:solidFill>
                <a:effectLst/>
                <a:latin typeface="+mn-lt"/>
                <a:ea typeface="+mn-ea"/>
                <a:cs typeface="+mn-cs"/>
              </a:rPr>
              <a:t> människor</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Ytterligare en utgångspunkt som är viktig att ha med sig är att FOF under flera år även har arbetet med Överenskommelsen mellan staden och de idéburnas organisationer.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lvl="0"/>
            <a:endParaRPr lang="sv-SE" sz="1200" b="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232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Ida</a:t>
            </a:r>
            <a:r>
              <a:rPr lang="sv-SE" baseline="0" dirty="0" smtClean="0"/>
              <a:t> </a:t>
            </a:r>
            <a:endParaRPr lang="sv-SE" dirty="0" smtClean="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28</a:t>
            </a:fld>
            <a:endParaRPr lang="sv-SE"/>
          </a:p>
        </p:txBody>
      </p:sp>
    </p:spTree>
    <p:extLst>
      <p:ext uri="{BB962C8B-B14F-4D97-AF65-F5344CB8AC3E}">
        <p14:creationId xmlns:p14="http://schemas.microsoft.com/office/powerpoint/2010/main" val="1075764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Maahir</a:t>
            </a:r>
          </a:p>
          <a:p>
            <a:endParaRPr lang="sv-SE" dirty="0" smtClean="0"/>
          </a:p>
          <a:p>
            <a:r>
              <a:rPr lang="sv-SE" dirty="0" smtClean="0"/>
              <a:t>Bygga tillit</a:t>
            </a:r>
          </a:p>
          <a:p>
            <a:r>
              <a:rPr lang="sv-SE" dirty="0" smtClean="0"/>
              <a:t>Horisontell tillit: tillit mellan grupper och människor.</a:t>
            </a:r>
            <a:r>
              <a:rPr lang="sv-SE" baseline="0" dirty="0" smtClean="0"/>
              <a:t> Stärka den kollektiva förmågan.</a:t>
            </a:r>
          </a:p>
          <a:p>
            <a:r>
              <a:rPr lang="sv-SE" baseline="0" dirty="0" smtClean="0"/>
              <a:t>Vertikala tillit: tillit mellan människor eller grupper och offentlig förvaltning</a:t>
            </a:r>
          </a:p>
          <a:p>
            <a:endParaRPr lang="sv-SE" baseline="0" dirty="0" smtClean="0"/>
          </a:p>
          <a:p>
            <a:r>
              <a:rPr lang="sv-SE" baseline="0" dirty="0" smtClean="0"/>
              <a:t>Stärka människor att göra sin röst hörd:</a:t>
            </a:r>
          </a:p>
          <a:p>
            <a:r>
              <a:rPr lang="sv-SE" baseline="0" dirty="0" smtClean="0"/>
              <a:t>Arbetet har syftat till att stärka individers möjligheter att göra sin röst hörd, delta i samhället och ta ansvar</a:t>
            </a:r>
          </a:p>
          <a:p>
            <a:r>
              <a:rPr lang="sv-SE" baseline="0" dirty="0" smtClean="0"/>
              <a:t>Arbetet syftar också till att bygga den kollektiva förmågan, vilket är både en förutsättning och resultat av tillit.</a:t>
            </a:r>
          </a:p>
          <a:p>
            <a:endParaRPr lang="sv-SE" baseline="0" dirty="0" smtClean="0"/>
          </a:p>
          <a:p>
            <a:r>
              <a:rPr lang="sv-SE" baseline="0" dirty="0" smtClean="0"/>
              <a:t>Förbättra levnadsförhållandet:</a:t>
            </a:r>
          </a:p>
          <a:p>
            <a:r>
              <a:rPr lang="sv-SE" baseline="0" dirty="0" smtClean="0"/>
              <a:t>Vi vet att inflytande och delaktighet att en förutsättning för social hållbarhet, </a:t>
            </a:r>
            <a:endParaRPr lang="sv-SE" dirty="0" smtClean="0"/>
          </a:p>
          <a:p>
            <a:r>
              <a:rPr lang="sv-SE" dirty="0" smtClean="0"/>
              <a:t/>
            </a:r>
            <a:br>
              <a:rPr lang="sv-SE" dirty="0" smtClean="0"/>
            </a:br>
            <a:endParaRPr lang="sv-SE" dirty="0" smtClean="0"/>
          </a:p>
          <a:p>
            <a:endParaRPr lang="sv-SE" dirty="0" smtClean="0"/>
          </a:p>
          <a:p>
            <a:endParaRPr lang="sv-SE" dirty="0" smtClean="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29</a:t>
            </a:fld>
            <a:endParaRPr lang="sv-SE"/>
          </a:p>
        </p:txBody>
      </p:sp>
    </p:spTree>
    <p:extLst>
      <p:ext uri="{BB962C8B-B14F-4D97-AF65-F5344CB8AC3E}">
        <p14:creationId xmlns:p14="http://schemas.microsoft.com/office/powerpoint/2010/main" val="247208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ea typeface="+mn-ea"/>
                <a:cs typeface="+mn-cs"/>
              </a:rPr>
              <a:t>Tina 1 min: </a:t>
            </a:r>
            <a:r>
              <a:rPr lang="sv-SE" sz="1200" b="0" i="0" u="none" strike="noStrike" kern="1200" baseline="0" dirty="0" smtClean="0">
                <a:solidFill>
                  <a:schemeClr val="tx1"/>
                </a:solidFill>
                <a:ea typeface="+mn-ea"/>
                <a:cs typeface="+mn-cs"/>
              </a:rPr>
              <a:t>Vi </a:t>
            </a:r>
            <a:r>
              <a:rPr lang="sv-SE" sz="1200" b="0" i="0" u="none" strike="noStrike" kern="1200" baseline="0" dirty="0">
                <a:solidFill>
                  <a:schemeClr val="tx1"/>
                </a:solidFill>
                <a:ea typeface="+mn-ea"/>
                <a:cs typeface="+mn-cs"/>
              </a:rPr>
              <a:t>har bestämt oss. Vi ska göra Borås mer jämlikt – och till en bättre plats för alla. </a:t>
            </a:r>
            <a:r>
              <a:rPr lang="sv-SE" sz="1200" b="0" i="0" u="none" strike="noStrike" kern="1200" baseline="0" dirty="0" smtClean="0">
                <a:solidFill>
                  <a:schemeClr val="tx1"/>
                </a:solidFill>
                <a:ea typeface="+mn-ea"/>
                <a:cs typeface="+mn-cs"/>
              </a:rPr>
              <a:t>Vi </a:t>
            </a:r>
            <a:r>
              <a:rPr lang="sv-SE" sz="1200" b="0" i="0" u="none" strike="noStrike" kern="1200" baseline="0" dirty="0">
                <a:solidFill>
                  <a:schemeClr val="tx1"/>
                </a:solidFill>
                <a:ea typeface="+mn-ea"/>
                <a:cs typeface="+mn-cs"/>
              </a:rPr>
              <a:t>vill göra det bästa för våra invånare. Det är vårt kärnuppdrag. </a:t>
            </a:r>
          </a:p>
          <a:p>
            <a:endParaRPr lang="sv-SE" sz="1200" b="1" i="0" u="none" strike="noStrike" kern="1200" baseline="0" dirty="0">
              <a:solidFill>
                <a:schemeClr val="tx1"/>
              </a:solidFill>
              <a:ea typeface="+mn-ea"/>
              <a:cs typeface="+mn-cs"/>
            </a:endParaRPr>
          </a:p>
          <a:p>
            <a:r>
              <a:rPr lang="sv-SE" sz="1200" b="0" i="0" u="none" strike="noStrike" kern="1200" baseline="0" dirty="0">
                <a:solidFill>
                  <a:schemeClr val="tx1"/>
                </a:solidFill>
                <a:ea typeface="+mn-ea"/>
                <a:cs typeface="+mn-cs"/>
              </a:rPr>
              <a:t>Nu intensifierar vi arbetet med det vi kallar för </a:t>
            </a:r>
            <a:r>
              <a:rPr lang="sv-SE" sz="1200" b="1" i="0" u="none" strike="noStrike" kern="1200" baseline="0" dirty="0">
                <a:solidFill>
                  <a:schemeClr val="tx1"/>
                </a:solidFill>
                <a:ea typeface="+mn-ea"/>
                <a:cs typeface="+mn-cs"/>
              </a:rPr>
              <a:t>Socialt hållbart Borås</a:t>
            </a:r>
            <a:r>
              <a:rPr lang="sv-SE" sz="1200" b="0" i="0" u="none" strike="noStrike" kern="1200" baseline="0" dirty="0">
                <a:solidFill>
                  <a:schemeClr val="tx1"/>
                </a:solidFill>
                <a:ea typeface="+mn-ea"/>
                <a:cs typeface="+mn-cs"/>
              </a:rPr>
              <a:t>, en satsning med målet att minska skillnader i livsvillkor för våra invånare. </a:t>
            </a:r>
            <a:r>
              <a:rPr lang="sv-SE" sz="1200" b="0" i="0" u="none" strike="noStrike" kern="1200" baseline="0" dirty="0" smtClean="0">
                <a:solidFill>
                  <a:schemeClr val="tx1"/>
                </a:solidFill>
                <a:ea typeface="+mn-ea"/>
                <a:cs typeface="+mn-cs"/>
              </a:rPr>
              <a:t>Det </a:t>
            </a:r>
            <a:r>
              <a:rPr lang="sv-SE" sz="1200" b="0" i="0" u="none" strike="noStrike" kern="1200" baseline="0" dirty="0">
                <a:solidFill>
                  <a:schemeClr val="tx1"/>
                </a:solidFill>
                <a:ea typeface="+mn-ea"/>
                <a:cs typeface="+mn-cs"/>
              </a:rPr>
              <a:t>gör vi tillsammans, och vi arbetar samordnat, målfokuserat, uthålligt och långsiktigt. Det är så vi vill driva samhällsutvecklingen framåt. </a:t>
            </a:r>
          </a:p>
          <a:p>
            <a:endParaRPr lang="sv-SE" sz="1200" b="0" i="0" u="none" strike="noStrike" kern="1200" baseline="0" dirty="0">
              <a:solidFill>
                <a:schemeClr val="tx1"/>
              </a:solidFill>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8309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Maahir </a:t>
            </a:r>
          </a:p>
          <a:p>
            <a:r>
              <a:rPr lang="sv-SE" dirty="0" smtClean="0"/>
              <a:t>Berätta gärna några exempel på </a:t>
            </a:r>
            <a:r>
              <a:rPr lang="sv-SE" i="1" dirty="0" smtClean="0"/>
              <a:t>Hur</a:t>
            </a:r>
            <a:r>
              <a:rPr lang="sv-SE" dirty="0" smtClean="0"/>
              <a:t> vi gjort det:</a:t>
            </a:r>
          </a:p>
          <a:p>
            <a:endParaRPr lang="sv-SE" dirty="0" smtClean="0"/>
          </a:p>
          <a:p>
            <a:r>
              <a:rPr lang="sv-SE" u="sng" dirty="0" smtClean="0"/>
              <a:t>På lika villkor: </a:t>
            </a:r>
          </a:p>
          <a:p>
            <a:r>
              <a:rPr lang="sv-SE" dirty="0" smtClean="0"/>
              <a:t>gemensam studiecirkel. </a:t>
            </a:r>
          </a:p>
          <a:p>
            <a:r>
              <a:rPr lang="sv-SE" dirty="0" smtClean="0"/>
              <a:t>Avlönade</a:t>
            </a:r>
            <a:r>
              <a:rPr lang="sv-SE" baseline="0" dirty="0" smtClean="0"/>
              <a:t> processledare</a:t>
            </a:r>
          </a:p>
          <a:p>
            <a:r>
              <a:rPr lang="sv-SE" baseline="0" dirty="0" smtClean="0"/>
              <a:t>Avlönade samtalsledare</a:t>
            </a:r>
          </a:p>
          <a:p>
            <a:endParaRPr lang="sv-SE" baseline="0" dirty="0" smtClean="0"/>
          </a:p>
          <a:p>
            <a:r>
              <a:rPr lang="sv-SE" u="sng" baseline="0" dirty="0" smtClean="0"/>
              <a:t>Frågan i mitten: </a:t>
            </a:r>
          </a:p>
          <a:p>
            <a:r>
              <a:rPr lang="sv-SE" baseline="0" dirty="0" smtClean="0"/>
              <a:t>Identifiera utmaningarna och förslag till åtgärder tillsammans. </a:t>
            </a:r>
          </a:p>
          <a:p>
            <a:r>
              <a:rPr lang="sv-SE" baseline="0" dirty="0" smtClean="0"/>
              <a:t>Det har varit fokus genom hela metoden. </a:t>
            </a:r>
          </a:p>
          <a:p>
            <a:endParaRPr lang="sv-SE" baseline="0" dirty="0" smtClean="0"/>
          </a:p>
          <a:p>
            <a:r>
              <a:rPr lang="sv-SE" u="sng" baseline="0" dirty="0" smtClean="0"/>
              <a:t>Gemensamt ansvar:</a:t>
            </a:r>
            <a:endParaRPr lang="sv-S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Allas röster och resurser har varit viktiga i arbetet. Vi har använt oss av olika föreningslokaler. samtalsledare från olika aktörer. </a:t>
            </a:r>
          </a:p>
          <a:p>
            <a:r>
              <a:rPr lang="sv-SE" baseline="0" dirty="0" smtClean="0"/>
              <a:t>Arbetet har inte utgått från en exakt tänkt metod utan vi har skapat under tiden, lagt rälsen medan vi kört. </a:t>
            </a:r>
          </a:p>
          <a:p>
            <a:r>
              <a:rPr lang="sv-SE" baseline="0" dirty="0" smtClean="0"/>
              <a:t>Möten och arbete mellan </a:t>
            </a:r>
          </a:p>
          <a:p>
            <a:r>
              <a:rPr lang="sv-SE" baseline="0" dirty="0" smtClean="0"/>
              <a:t>Bjudit in fler till arbetet. Återkopplat. Pratat om arbetet. </a:t>
            </a:r>
          </a:p>
          <a:p>
            <a:endParaRPr lang="sv-SE" baseline="0" dirty="0" smtClean="0"/>
          </a:p>
          <a:p>
            <a:endParaRPr lang="sv-SE" dirty="0" smtClean="0"/>
          </a:p>
          <a:p>
            <a:endParaRPr lang="sv-SE" dirty="0" smtClean="0"/>
          </a:p>
          <a:p>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30</a:t>
            </a:fld>
            <a:endParaRPr lang="sv-SE"/>
          </a:p>
        </p:txBody>
      </p:sp>
    </p:spTree>
    <p:extLst>
      <p:ext uri="{BB962C8B-B14F-4D97-AF65-F5344CB8AC3E}">
        <p14:creationId xmlns:p14="http://schemas.microsoft.com/office/powerpoint/2010/main" val="115334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Jarik</a:t>
            </a:r>
            <a:r>
              <a:rPr lang="sv-SE" dirty="0" smtClean="0"/>
              <a:t> </a:t>
            </a:r>
          </a:p>
          <a:p>
            <a:endParaRPr lang="sv-SE" dirty="0" smtClean="0"/>
          </a:p>
          <a:p>
            <a:r>
              <a:rPr lang="sv-SE" dirty="0" smtClean="0"/>
              <a:t>Syftet med att samtala, reflektera</a:t>
            </a:r>
          </a:p>
          <a:p>
            <a:endParaRPr lang="sv-SE" dirty="0" smtClean="0"/>
          </a:p>
          <a:p>
            <a:r>
              <a:rPr lang="sv-SE" dirty="0" smtClean="0"/>
              <a:t>Många av er deltog i fas 3 och som ni vet var det många med i samtalen. I teorin ville</a:t>
            </a:r>
            <a:r>
              <a:rPr lang="sv-SE" baseline="0" dirty="0" smtClean="0"/>
              <a:t> vi komma längre i de samtalen och komma fram till vad som ska göras och av vem. Det gjorde vi kanske i riktigt men det är också ett tecken på att detta arbete fortsättningsvis behövs, vi behöver få till kontinuerliga samtal. </a:t>
            </a:r>
            <a:endParaRPr lang="sv-SE" dirty="0" smtClean="0"/>
          </a:p>
          <a:p>
            <a:endParaRPr lang="sv-SE" dirty="0" smtClean="0"/>
          </a:p>
          <a:p>
            <a:r>
              <a:rPr lang="sv-SE" dirty="0" smtClean="0"/>
              <a:t>Ca 150 Intervjuer</a:t>
            </a:r>
          </a:p>
          <a:p>
            <a:r>
              <a:rPr lang="sv-SE" dirty="0" smtClean="0"/>
              <a:t>100 personer i samtal fas 1 </a:t>
            </a:r>
          </a:p>
          <a:p>
            <a:r>
              <a:rPr lang="sv-SE" dirty="0" smtClean="0"/>
              <a:t>70 personer i samtal fas 2</a:t>
            </a:r>
          </a:p>
          <a:p>
            <a:r>
              <a:rPr lang="sv-SE" dirty="0" smtClean="0"/>
              <a:t>110</a:t>
            </a:r>
            <a:r>
              <a:rPr lang="sv-SE" baseline="0" dirty="0" smtClean="0"/>
              <a:t> personer i samtal fas 3 (politiker, tjänstepersoner, föreningar, boende) </a:t>
            </a:r>
            <a:endParaRPr lang="sv-SE" dirty="0" smtClean="0"/>
          </a:p>
          <a:p>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31</a:t>
            </a:fld>
            <a:endParaRPr lang="sv-SE"/>
          </a:p>
        </p:txBody>
      </p:sp>
    </p:spTree>
    <p:extLst>
      <p:ext uri="{BB962C8B-B14F-4D97-AF65-F5344CB8AC3E}">
        <p14:creationId xmlns:p14="http://schemas.microsoft.com/office/powerpoint/2010/main" val="4171876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Jarik</a:t>
            </a:r>
            <a:r>
              <a:rPr lang="sv-SE" dirty="0" smtClean="0"/>
              <a:t> </a:t>
            </a:r>
          </a:p>
          <a:p>
            <a:r>
              <a:rPr lang="sv-SE" dirty="0" smtClean="0"/>
              <a:t>Från intervjuerna 8 teman, efter fas 1 gått vidare med fem teman</a:t>
            </a:r>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32</a:t>
            </a:fld>
            <a:endParaRPr lang="sv-SE"/>
          </a:p>
        </p:txBody>
      </p:sp>
    </p:spTree>
    <p:extLst>
      <p:ext uri="{BB962C8B-B14F-4D97-AF65-F5344CB8AC3E}">
        <p14:creationId xmlns:p14="http://schemas.microsoft.com/office/powerpoint/2010/main" val="63005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endParaRPr lang="sv-SE" dirty="0" smtClean="0"/>
          </a:p>
          <a:p>
            <a:r>
              <a:rPr lang="sv-SE" dirty="0" smtClean="0"/>
              <a:t>Gemensamma fritidsaktiviteter med ungdomar från andra områden</a:t>
            </a:r>
          </a:p>
          <a:p>
            <a:r>
              <a:rPr lang="sv-SE" dirty="0" smtClean="0"/>
              <a:t>Fritidsgård med utökad åldersgräns </a:t>
            </a:r>
          </a:p>
          <a:p>
            <a:r>
              <a:rPr lang="sv-SE" dirty="0" smtClean="0"/>
              <a:t>Arrangemang med stöd från Kulturförvaltningen</a:t>
            </a:r>
          </a:p>
          <a:p>
            <a:r>
              <a:rPr lang="sv-SE" dirty="0" smtClean="0"/>
              <a:t>Familjeresor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608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Jarik</a:t>
            </a:r>
            <a:endParaRPr lang="sv-SE" dirty="0" smtClean="0"/>
          </a:p>
          <a:p>
            <a:endParaRPr lang="sv-SE" dirty="0" smtClean="0"/>
          </a:p>
          <a:p>
            <a:r>
              <a:rPr lang="sv-SE" dirty="0" err="1" smtClean="0"/>
              <a:t>Planeringsstadie</a:t>
            </a:r>
            <a:r>
              <a:rPr lang="sv-SE" dirty="0" smtClean="0"/>
              <a:t> för en jobb och utbildningsmässa</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674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r>
              <a:rPr lang="sv-SE" dirty="0" smtClean="0"/>
              <a:t>Fler offentliga verksamheter på Området</a:t>
            </a:r>
          </a:p>
          <a:p>
            <a:r>
              <a:rPr lang="sv-SE" dirty="0" smtClean="0"/>
              <a:t>Trygghetsvandringar </a:t>
            </a:r>
          </a:p>
          <a:p>
            <a:r>
              <a:rPr lang="sv-SE" dirty="0" smtClean="0"/>
              <a:t>Gemensamma städdagar </a:t>
            </a:r>
          </a:p>
          <a:p>
            <a:r>
              <a:rPr lang="sv-SE" dirty="0" smtClean="0"/>
              <a:t>Fler odlingslotter </a:t>
            </a:r>
          </a:p>
          <a:p>
            <a:r>
              <a:rPr lang="sv-SE" dirty="0" smtClean="0"/>
              <a:t>Flerspråkiga skyltar</a:t>
            </a:r>
          </a:p>
          <a:p>
            <a:r>
              <a:rPr lang="sv-SE" dirty="0" smtClean="0"/>
              <a:t>Farthinder</a:t>
            </a:r>
          </a:p>
          <a:p>
            <a:r>
              <a:rPr lang="sv-SE" dirty="0" smtClean="0"/>
              <a:t>positivt på att Bostäder nu finns på området.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39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Jarik</a:t>
            </a:r>
            <a:endParaRPr lang="sv-SE" dirty="0" smtClean="0"/>
          </a:p>
          <a:p>
            <a:endParaRPr lang="sv-SE" dirty="0" smtClean="0"/>
          </a:p>
          <a:p>
            <a:r>
              <a:rPr lang="sv-SE" dirty="0" smtClean="0"/>
              <a:t>Tar sönder entrédörrar i syfte att komma ner i källare mm </a:t>
            </a:r>
          </a:p>
          <a:p>
            <a:endParaRPr lang="sv-SE" dirty="0" smtClean="0"/>
          </a:p>
          <a:p>
            <a:r>
              <a:rPr lang="sv-SE" dirty="0" smtClean="0"/>
              <a:t>Trapphusråd för gemensamt ansvar för skötsel </a:t>
            </a:r>
          </a:p>
          <a:p>
            <a:r>
              <a:rPr lang="sv-SE" dirty="0" smtClean="0"/>
              <a:t>Regelbundna möten med Bostäder i Borås och stadsdelsvärdarna</a:t>
            </a:r>
          </a:p>
          <a:p>
            <a:r>
              <a:rPr lang="sv-SE" dirty="0" smtClean="0"/>
              <a:t>Bokningssystem i tvättstugorna</a:t>
            </a:r>
          </a:p>
          <a:p>
            <a:r>
              <a:rPr lang="sv-SE" dirty="0" smtClean="0"/>
              <a:t>Utrymme för att ge bort tex begagnade möbler</a:t>
            </a:r>
          </a:p>
          <a:p>
            <a:r>
              <a:rPr lang="sv-SE" dirty="0" smtClean="0"/>
              <a:t>Information på olika språk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1204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Ida</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rPr>
              <a:t>I samtalen har det kommit fram att kommunikationen brister eller är svår av olika anledningar.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rPr>
              <a:t>Bland annat att föräldrar förväntar sig muntlig kontakt med förskola-skola men det hinns inte med utan verksamheterna använder till stor del olika digitala hjälpmedel.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rPr>
              <a:t>Deltagarna har också delat med sig av erfarenheter av missförstånd i uppdrag och befogenheter. Också att man har olika förväntningar på varann lyfts som problem.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rPr>
              <a:t>Språket är ett hinder för många. I samtalen har det framkommit att det inte alltid räcker med att få information översätt eller tolkad om man dessutom inte har förmågan att ta till sig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rPr>
              <a:t>Många lyfter också sin upplevelsen av att gå på eller ha sina barn på förskola och skola på ett området som inte är prioriterat.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rPr>
              <a:t>Detta skulle också kunna ses som en kommunikationsmiss då </a:t>
            </a:r>
            <a:r>
              <a:rPr kumimoji="0" lang="sv-SE" sz="1200" b="0" i="0" u="sng" strike="noStrike" kern="1200" cap="none" spc="0" normalizeH="0" baseline="0" noProof="0" dirty="0" smtClean="0">
                <a:ln>
                  <a:noFill/>
                </a:ln>
                <a:solidFill>
                  <a:prstClr val="black"/>
                </a:solidFill>
                <a:effectLst/>
                <a:uLnTx/>
                <a:uFillTx/>
                <a:latin typeface="Arial" panose="020B0604020202020204"/>
                <a:ea typeface="+mn-ea"/>
                <a:cs typeface="+mn-cs"/>
              </a:rPr>
              <a:t>upplevelsen</a:t>
            </a:r>
            <a:r>
              <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rPr>
              <a:t> för många är att resurserna är sämre jämfört med verksamheter i andra områden. Upplevelsen gäller både slitage i byggnaden, utbudet på gårdar, antalet behöriga pedagoger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rPr>
              <a:t>Förbättringsförslag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rPr>
              <a:t>Brobyggarfunktioner och </a:t>
            </a:r>
            <a:r>
              <a:rPr lang="sv-SE" dirty="0" smtClean="0"/>
              <a:t>”</a:t>
            </a:r>
            <a:r>
              <a:rPr lang="sv-SE" dirty="0" err="1" smtClean="0"/>
              <a:t>Samtalare</a:t>
            </a:r>
            <a:r>
              <a:rPr lang="sv-SE" dirty="0" smtClean="0"/>
              <a:t>” på skolan</a:t>
            </a:r>
          </a:p>
          <a:p>
            <a:r>
              <a:rPr lang="sv-SE" dirty="0" smtClean="0"/>
              <a:t>Flerspråkig information</a:t>
            </a:r>
          </a:p>
          <a:p>
            <a:r>
              <a:rPr lang="sv-SE" dirty="0" smtClean="0"/>
              <a:t>Föräldraråd och föräldraföreningar</a:t>
            </a:r>
          </a:p>
          <a:p>
            <a:r>
              <a:rPr lang="sv-SE" dirty="0" smtClean="0"/>
              <a:t>Mer studiestöd och läxhjälp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040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Ida</a:t>
            </a:r>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38</a:t>
            </a:fld>
            <a:endParaRPr lang="sv-SE"/>
          </a:p>
        </p:txBody>
      </p:sp>
    </p:spTree>
    <p:extLst>
      <p:ext uri="{BB962C8B-B14F-4D97-AF65-F5344CB8AC3E}">
        <p14:creationId xmlns:p14="http://schemas.microsoft.com/office/powerpoint/2010/main" val="1356451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Talar. För att förstärka arbetet med att involvera ännu fler boende och för att sprida information om arbetet anställdes 24 för att arbeta som intervjuare. Frågor byggde på teman i medskapande process, svaren också. 1584 svar.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734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ea typeface="+mn-ea"/>
                <a:cs typeface="+mn-cs"/>
              </a:rPr>
              <a:t>Mia 1min; </a:t>
            </a:r>
            <a:r>
              <a:rPr lang="sv-SE" sz="1200" b="0" i="0" u="none" strike="noStrike" kern="1200" baseline="0" dirty="0" smtClean="0">
                <a:solidFill>
                  <a:schemeClr val="tx1"/>
                </a:solidFill>
                <a:ea typeface="+mn-ea"/>
                <a:cs typeface="+mn-cs"/>
              </a:rPr>
              <a:t>För OM </a:t>
            </a:r>
            <a:r>
              <a:rPr lang="sv-SE" sz="1200" b="0" i="0" u="none" strike="noStrike" kern="1200" baseline="0" dirty="0">
                <a:solidFill>
                  <a:schemeClr val="tx1"/>
                </a:solidFill>
                <a:ea typeface="+mn-ea"/>
                <a:cs typeface="+mn-cs"/>
              </a:rPr>
              <a:t>KLYFTORNA BLIR för stora påverkar det alla invånare. </a:t>
            </a:r>
          </a:p>
          <a:p>
            <a:endParaRPr lang="sv-SE" sz="1200" b="0" i="0" u="none" strike="noStrike" kern="1200" baseline="0" dirty="0">
              <a:solidFill>
                <a:schemeClr val="tx1"/>
              </a:solidFill>
              <a:ea typeface="+mn-ea"/>
              <a:cs typeface="+mn-cs"/>
            </a:endParaRPr>
          </a:p>
          <a:p>
            <a:r>
              <a:rPr lang="sv-SE" sz="1200" b="0" i="0" u="none" strike="noStrike" kern="1200" baseline="0" dirty="0">
                <a:solidFill>
                  <a:schemeClr val="tx1"/>
                </a:solidFill>
                <a:ea typeface="+mn-ea"/>
                <a:cs typeface="+mn-cs"/>
              </a:rPr>
              <a:t>Det kan leda till ökad social oro, sämre sammanhållning och mer otrygghet. Sådant som vi ibland pratar om som en tilltagande segregation och ett utanförskap. </a:t>
            </a:r>
            <a:r>
              <a:rPr lang="sv-SE" sz="1200" b="0" i="0" u="none" strike="noStrike" kern="1200" baseline="0" dirty="0" smtClean="0">
                <a:solidFill>
                  <a:schemeClr val="tx1"/>
                </a:solidFill>
                <a:ea typeface="+mn-ea"/>
                <a:cs typeface="+mn-cs"/>
              </a:rPr>
              <a:t>Att </a:t>
            </a:r>
            <a:r>
              <a:rPr lang="sv-SE" sz="1200" b="0" i="0" u="none" strike="noStrike" kern="1200" baseline="0" dirty="0">
                <a:solidFill>
                  <a:schemeClr val="tx1"/>
                </a:solidFill>
                <a:ea typeface="+mn-ea"/>
                <a:cs typeface="+mn-cs"/>
              </a:rPr>
              <a:t>motverka detta har blivit en av våra allra största samhällsutmaningar.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073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Maja.</a:t>
            </a:r>
          </a:p>
          <a:p>
            <a:r>
              <a:rPr lang="sv-SE" dirty="0" smtClean="0"/>
              <a:t>Majoriteten</a:t>
            </a:r>
            <a:r>
              <a:rPr lang="sv-SE" baseline="0" dirty="0" smtClean="0"/>
              <a:t> av de som svarat på enkäten bor på området, de allra flesta bor på Billdalsgatan. </a:t>
            </a:r>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3A424-B8C4-1640-83D2-8369C35A3107}"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2022-06-09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E59-DD55-5040-90CE-1CC6F70C670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090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Maja </a:t>
            </a:r>
          </a:p>
          <a:p>
            <a:r>
              <a:rPr lang="sv-SE" dirty="0" smtClean="0"/>
              <a:t>De flesta</a:t>
            </a:r>
            <a:r>
              <a:rPr lang="sv-SE" baseline="0" dirty="0" smtClean="0"/>
              <a:t> som har svarat bor i någon av bostäder i </a:t>
            </a:r>
            <a:r>
              <a:rPr lang="sv-SE" baseline="0" dirty="0" err="1" smtClean="0"/>
              <a:t>borås</a:t>
            </a:r>
            <a:r>
              <a:rPr lang="sv-SE" baseline="0" dirty="0" smtClean="0"/>
              <a:t> hyresrätter, vilket också motsvarar den vanligaste boendeformen på området.</a:t>
            </a:r>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3A424-B8C4-1640-83D2-8369C35A3107}"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2022-06-09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E59-DD55-5040-90CE-1CC6F70C670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5116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Maja. Om vi tittar på fritidsutbudet</a:t>
            </a:r>
            <a:r>
              <a:rPr lang="sv-SE" sz="1200" baseline="0" dirty="0" smtClean="0"/>
              <a:t> kan vi se att man generellt är ganska nöjd med fritidsutbudet, unga är mer nöjda än äldre. Det är både de som är 15 år eller yngre och mellan 16-25 år som är mer nöjda än andra åldersgruppen. </a:t>
            </a: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3A424-B8C4-1640-83D2-8369C35A3107}"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2022-06-09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E59-DD55-5040-90CE-1CC6F70C670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415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Talar. En tredjedel är nöjda med utomhusmiljön i området medan drygt fyra av tio är missnöjda med utomhusmiljön. Män är något mer nöjda med såväl sin bostad som utomhusmiljön i området än kvinnor. När det gäller andra frågor i enkäten är könsskillnaderna mindre. </a:t>
            </a:r>
          </a:p>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3A424-B8C4-1640-83D2-8369C35A3107}"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2022-06-09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E59-DD55-5040-90CE-1CC6F70C670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649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Talar.</a:t>
            </a:r>
            <a:r>
              <a:rPr lang="sv-SE" sz="1200" baseline="0" dirty="0" smtClean="0"/>
              <a:t> Boende är </a:t>
            </a:r>
            <a:r>
              <a:rPr lang="sv-SE" sz="1200" dirty="0" smtClean="0"/>
              <a:t>något mer nöjda med den egna bostaden om man jämför andra teman i enkäten,</a:t>
            </a:r>
            <a:r>
              <a:rPr lang="sv-SE" sz="1200" baseline="0" dirty="0" smtClean="0"/>
              <a:t> </a:t>
            </a:r>
            <a:r>
              <a:rPr lang="sv-SE" sz="1200" dirty="0" smtClean="0"/>
              <a:t>här är 41 procent nöjda.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Män</a:t>
            </a:r>
            <a:r>
              <a:rPr lang="sv-SE" sz="1200" baseline="0" dirty="0" smtClean="0"/>
              <a:t> är precis som med utomhusmiljön något mer nöjda med sin bostad än kvinnor. </a:t>
            </a:r>
            <a:r>
              <a:rPr lang="sv-SE" sz="1200" dirty="0" smtClean="0"/>
              <a:t>När det gäller andra frågor i enkäten är könsskillnaderna mindre. </a:t>
            </a:r>
          </a:p>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3A424-B8C4-1640-83D2-8369C35A3107}"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2022-06-09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E59-DD55-5040-90CE-1CC6F70C670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494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Maja. Om man jämför med övriga områden i enkäten</a:t>
            </a:r>
            <a:r>
              <a:rPr lang="sv-SE" sz="1200" baseline="0" dirty="0" smtClean="0"/>
              <a:t> är boende</a:t>
            </a:r>
            <a:r>
              <a:rPr lang="sv-SE" sz="1200" dirty="0" smtClean="0"/>
              <a:t> mindre nöjda med hur det är att växa upp på Norrby (här är 27 procent nöjda).</a:t>
            </a:r>
          </a:p>
          <a:p>
            <a:r>
              <a:rPr lang="sv-SE" sz="1200" dirty="0" smtClean="0"/>
              <a:t>Unga är överlag mer nöjda än äldre. </a:t>
            </a:r>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3A424-B8C4-1640-83D2-8369C35A3107}"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2022-06-09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bild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16E59-DD55-5040-90CE-1CC6F70C670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0501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Talar. Det är fler som är missnöjda än</a:t>
            </a:r>
            <a:r>
              <a:rPr lang="sv-SE" baseline="0" dirty="0" smtClean="0"/>
              <a:t> nöjda med vilken information man får om vad som händer på området. Man tar helst till sig information om vad som händer via sms, telefon eller mejl.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983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Maja. Det är fler som är missnöjda än nöjda i möjligheten att påverka </a:t>
            </a:r>
            <a:r>
              <a:rPr lang="sv-SE" baseline="0" dirty="0" smtClean="0"/>
              <a:t>sin närmiljö, på </a:t>
            </a:r>
            <a:r>
              <a:rPr lang="sv-SE" baseline="0" dirty="0" err="1" smtClean="0"/>
              <a:t>norrby</a:t>
            </a:r>
            <a:r>
              <a:rPr lang="sv-SE" baseline="0" dirty="0" smtClean="0"/>
              <a:t>. </a:t>
            </a:r>
          </a:p>
          <a:p>
            <a:r>
              <a:rPr lang="sv-SE" baseline="0" dirty="0" smtClean="0"/>
              <a:t>På frågan där man har svaret hur man vill delta, har flest svarat att de helst deltar på träffar för att uttrycka sina åsikter. </a:t>
            </a:r>
            <a:endParaRPr lang="sv-SE" dirty="0" smtClean="0"/>
          </a:p>
          <a:p>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653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Maja. Hur tar vi resultatet</a:t>
            </a:r>
            <a:r>
              <a:rPr lang="sv-SE" baseline="0" dirty="0" smtClean="0"/>
              <a:t> från enkäten och det medskapande arbetet vidare då?</a:t>
            </a:r>
            <a:endParaRPr lang="sv-SE" dirty="0"/>
          </a:p>
        </p:txBody>
      </p:sp>
      <p:sp>
        <p:nvSpPr>
          <p:cNvPr id="4" name="Platshållare för datum 3"/>
          <p:cNvSpPr>
            <a:spLocks noGrp="1"/>
          </p:cNvSpPr>
          <p:nvPr>
            <p:ph type="dt" idx="1"/>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5"/>
          </p:nvPr>
        </p:nvSpPr>
        <p:spPr/>
        <p:txBody>
          <a:bodyPr/>
          <a:lstStyle/>
          <a:p>
            <a:fld id="{25216E59-DD55-5040-90CE-1CC6F70C6706}" type="slidenum">
              <a:rPr lang="sv-SE" smtClean="0"/>
              <a:t>48</a:t>
            </a:fld>
            <a:endParaRPr lang="sv-SE"/>
          </a:p>
        </p:txBody>
      </p:sp>
    </p:spTree>
    <p:extLst>
      <p:ext uri="{BB962C8B-B14F-4D97-AF65-F5344CB8AC3E}">
        <p14:creationId xmlns:p14="http://schemas.microsoft.com/office/powerpoint/2010/main" val="38592448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3 min. Talar. </a:t>
            </a:r>
          </a:p>
          <a:p>
            <a:r>
              <a:rPr lang="sv-SE" baseline="0" dirty="0" smtClean="0"/>
              <a:t>Resultatet från dialogerna i den medskapande processen och enkätresultatet kommer ligga till grund för utvecklandet av en områdesutvecklingsplan, en av aktiviteterna i SHB-handlingsplanen som tidigare presenterades. </a:t>
            </a:r>
          </a:p>
          <a:p>
            <a:endParaRPr lang="sv-SE" baseline="0" dirty="0" smtClean="0"/>
          </a:p>
          <a:p>
            <a:r>
              <a:rPr lang="sv-SE" baseline="0" dirty="0" smtClean="0"/>
              <a:t>Intervjuarna och involverade i medskapande är involverade i att ta fram områdesutvecklingsplanen, innehåller vad som bör göras på kort och lång sikt för att förflytta området. </a:t>
            </a:r>
          </a:p>
          <a:p>
            <a:endParaRPr lang="sv-SE" baseline="0" dirty="0" smtClean="0"/>
          </a:p>
          <a:p>
            <a:r>
              <a:rPr lang="sv-SE" baseline="0" dirty="0" smtClean="0"/>
              <a:t>Blir ett underlag för arbetsgrupper, där både kommun, civilsamhälle är representerade, att arbeta vidare utifrån. Till arbetsgrupperna kopplar vi på verksamhetsmedel, blir civilsamhället budget i arbetet. För att möjliggöra deltagande på lika villkor.</a:t>
            </a:r>
          </a:p>
          <a:p>
            <a:endParaRPr lang="sv-SE" baseline="0" dirty="0" smtClean="0"/>
          </a:p>
          <a:p>
            <a:r>
              <a:rPr lang="sv-SE" baseline="0" dirty="0" smtClean="0"/>
              <a:t>Medskapande är alltså metoden för att ta arbetet framåt</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8438D2-B6B1-4A06-B7B0-5CDA5DB6E76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16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ea typeface="+mn-ea"/>
                <a:cs typeface="+mn-cs"/>
              </a:rPr>
              <a:t>Jonas 1 min: </a:t>
            </a:r>
            <a:r>
              <a:rPr lang="sv-SE" sz="1200" b="0" i="0" u="none" strike="noStrike" kern="1200" baseline="0" dirty="0" smtClean="0">
                <a:solidFill>
                  <a:schemeClr val="tx1"/>
                </a:solidFill>
                <a:ea typeface="+mn-ea"/>
                <a:cs typeface="+mn-cs"/>
              </a:rPr>
              <a:t>Omvänt</a:t>
            </a:r>
            <a:r>
              <a:rPr lang="sv-SE" sz="1200" b="0" i="0" u="none" strike="noStrike" kern="1200" baseline="0" dirty="0">
                <a:solidFill>
                  <a:schemeClr val="tx1"/>
                </a:solidFill>
                <a:ea typeface="+mn-ea"/>
                <a:cs typeface="+mn-cs"/>
              </a:rPr>
              <a:t>… Vi vet att när skillnader i livsvillkor och hälsa minskar blir människor friskare, mer delaktiga i samhället och känner större tillit till varandra. </a:t>
            </a:r>
          </a:p>
          <a:p>
            <a:endParaRPr lang="sv-SE" sz="1200" b="0" i="0" u="none" strike="noStrike" kern="1200" baseline="0" dirty="0">
              <a:solidFill>
                <a:schemeClr val="tx1"/>
              </a:solidFill>
              <a:ea typeface="+mn-ea"/>
              <a:cs typeface="+mn-cs"/>
            </a:endParaRPr>
          </a:p>
          <a:p>
            <a:r>
              <a:rPr lang="sv-SE" sz="1200" b="0" i="0" u="none" strike="noStrike" kern="1200" baseline="0" dirty="0">
                <a:solidFill>
                  <a:schemeClr val="tx1"/>
                </a:solidFill>
                <a:ea typeface="+mn-ea"/>
                <a:cs typeface="+mn-cs"/>
              </a:rPr>
              <a:t>Tryggheten ökar och den sociala oron minskar. Det innebär att vi alla vinner på att Borås blir mer socialt hållbart. </a:t>
            </a:r>
          </a:p>
          <a:p>
            <a:endParaRPr lang="sv-SE" sz="1200" b="0" i="0" u="none" strike="noStrike" kern="1200" baseline="0" dirty="0">
              <a:solidFill>
                <a:schemeClr val="tx1"/>
              </a:solidFill>
              <a:ea typeface="+mn-ea"/>
              <a:cs typeface="+mn-cs"/>
            </a:endParaRPr>
          </a:p>
          <a:p>
            <a:r>
              <a:rPr lang="sv-SE" sz="1200" b="0" i="0" u="none" strike="noStrike" kern="1200" baseline="0" dirty="0">
                <a:solidFill>
                  <a:schemeClr val="tx1"/>
                </a:solidFill>
                <a:ea typeface="+mn-ea"/>
                <a:cs typeface="+mn-cs"/>
              </a:rPr>
              <a:t>Likvärdiga livsvillkor ger fler människor större möjligheter att bestämma över sitt eget liv och sin egen framtid.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5959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a:t>
            </a:r>
            <a:r>
              <a:rPr lang="sv-SE" baseline="0" dirty="0" smtClean="0"/>
              <a:t> min. </a:t>
            </a:r>
            <a:r>
              <a:rPr lang="sv-SE" dirty="0" smtClean="0"/>
              <a:t>Maja. </a:t>
            </a:r>
          </a:p>
          <a:p>
            <a:r>
              <a:rPr lang="sv-SE" dirty="0" smtClean="0"/>
              <a:t>För att kommunicera områdesutvecklingsplanen och de drömmar som boende har om sitt område kommer en fotoutställning</a:t>
            </a:r>
            <a:r>
              <a:rPr lang="sv-SE" baseline="0" dirty="0" smtClean="0"/>
              <a:t> finnas på Norrby i samband med Norrbydagen. </a:t>
            </a:r>
          </a:p>
          <a:p>
            <a:endParaRPr lang="sv-SE" baseline="0" dirty="0" smtClean="0"/>
          </a:p>
          <a:p>
            <a:r>
              <a:rPr lang="sv-SE" sz="1200" dirty="0" smtClean="0"/>
              <a:t>Utställningen syftar till att i text och bild lyfta fram åtta Norrbybor som i personliga porträtt berättar om sina drömmar för sitt område och för sig själva.</a:t>
            </a:r>
          </a:p>
          <a:p>
            <a:r>
              <a:rPr lang="sv-SE" sz="1200" dirty="0" smtClean="0"/>
              <a:t>Kampanjen visualisera delar av det som framkommer i den enkätundersökning som genomförts på Norrby under april.</a:t>
            </a:r>
          </a:p>
          <a:p>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50</a:t>
            </a:fld>
            <a:endParaRPr lang="sv-SE"/>
          </a:p>
        </p:txBody>
      </p:sp>
    </p:spTree>
    <p:extLst>
      <p:ext uri="{BB962C8B-B14F-4D97-AF65-F5344CB8AC3E}">
        <p14:creationId xmlns:p14="http://schemas.microsoft.com/office/powerpoint/2010/main" val="13962262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1</a:t>
            </a:r>
            <a:r>
              <a:rPr lang="sv-SE" baseline="0" dirty="0" smtClean="0"/>
              <a:t> min. </a:t>
            </a:r>
            <a:r>
              <a:rPr lang="sv-SE" dirty="0" err="1" smtClean="0"/>
              <a:t>MajaMed</a:t>
            </a:r>
            <a:r>
              <a:rPr lang="sv-SE" dirty="0" smtClean="0"/>
              <a:t> flera personliga berättelser ger vi en bred och mer rättvisande bild av de boende på Norrby. Berättelserna signalerar på ett personligt sätt drömmar om framtiden och om framtidens Norrby. </a:t>
            </a:r>
          </a:p>
          <a:p>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51</a:t>
            </a:fld>
            <a:endParaRPr lang="sv-SE"/>
          </a:p>
        </p:txBody>
      </p:sp>
    </p:spTree>
    <p:extLst>
      <p:ext uri="{BB962C8B-B14F-4D97-AF65-F5344CB8AC3E}">
        <p14:creationId xmlns:p14="http://schemas.microsoft.com/office/powerpoint/2010/main" val="117444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 min.</a:t>
            </a:r>
            <a:r>
              <a:rPr lang="sv-SE" baseline="0" dirty="0" smtClean="0"/>
              <a:t> </a:t>
            </a:r>
            <a:r>
              <a:rPr lang="sv-SE" dirty="0" smtClean="0"/>
              <a:t>Maja</a:t>
            </a:r>
          </a:p>
          <a:p>
            <a:r>
              <a:rPr lang="sv-SE" dirty="0" smtClean="0"/>
              <a:t>Kommer också finnas som fotobok på bibliotek.</a:t>
            </a:r>
            <a:r>
              <a:rPr lang="sv-SE" baseline="0" dirty="0" smtClean="0"/>
              <a:t> </a:t>
            </a:r>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52</a:t>
            </a:fld>
            <a:endParaRPr lang="sv-SE"/>
          </a:p>
        </p:txBody>
      </p:sp>
    </p:spTree>
    <p:extLst>
      <p:ext uri="{BB962C8B-B14F-4D97-AF65-F5344CB8AC3E}">
        <p14:creationId xmlns:p14="http://schemas.microsoft.com/office/powerpoint/2010/main" val="9008069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Avslutande ord. Mia,</a:t>
            </a:r>
            <a:r>
              <a:rPr lang="sv-SE" baseline="0" dirty="0" smtClean="0"/>
              <a:t> Tina, Jonas och Mikael kommer också upp på scen. </a:t>
            </a:r>
          </a:p>
          <a:p>
            <a:endParaRPr lang="sv-SE" baseline="0" dirty="0" smtClean="0"/>
          </a:p>
          <a:p>
            <a:r>
              <a:rPr lang="sv-SE" baseline="0" dirty="0" smtClean="0"/>
              <a:t>Jonas: För att sammanfatta kan vi konstatera att livsvillkoren på Norrby är sämre, men att det pågår ett kraftsamlingsarbete för ett socialt hållbart Borås och Norrby där kommun och civilsamhälle driver utvecklingen tillsammans. Den gemensamma utmaningen- området- är i mitten och vi olika aktörer samlas runt området för att bidra.</a:t>
            </a:r>
            <a:endParaRPr lang="sv-SE" dirty="0" smtClean="0"/>
          </a:p>
          <a:p>
            <a:endParaRPr lang="sv-SE" dirty="0" smtClean="0"/>
          </a:p>
          <a:p>
            <a:r>
              <a:rPr lang="sv-SE" dirty="0" smtClean="0"/>
              <a:t>Ingen kan förändra på egen hand, vi som är här idag har en viktig roll</a:t>
            </a:r>
            <a:r>
              <a:rPr lang="sv-SE" baseline="0" dirty="0" smtClean="0"/>
              <a:t> och det är viktigt att vi har samsyn i arbetet framåt.</a:t>
            </a:r>
            <a:endParaRPr lang="sv-SE" dirty="0" smtClean="0"/>
          </a:p>
          <a:p>
            <a:endParaRPr lang="sv-SE" dirty="0" smtClean="0"/>
          </a:p>
          <a:p>
            <a:r>
              <a:rPr lang="sv-SE" dirty="0" smtClean="0"/>
              <a:t>Det</a:t>
            </a:r>
            <a:r>
              <a:rPr lang="sv-SE" baseline="0" dirty="0" smtClean="0"/>
              <a:t> är ti</a:t>
            </a:r>
            <a:r>
              <a:rPr lang="sv-SE" dirty="0" smtClean="0"/>
              <a:t>llsammans</a:t>
            </a:r>
            <a:r>
              <a:rPr lang="sv-SE" baseline="0" dirty="0" smtClean="0"/>
              <a:t> vi skapar ett socialt hållbart Borås.</a:t>
            </a:r>
          </a:p>
          <a:p>
            <a:endParaRPr lang="sv-SE" baseline="0" dirty="0" smtClean="0"/>
          </a:p>
          <a:p>
            <a:r>
              <a:rPr lang="sv-SE" baseline="0" dirty="0" smtClean="0"/>
              <a:t>Tack för oss. </a:t>
            </a:r>
          </a:p>
          <a:p>
            <a:endParaRPr lang="sv-SE" baseline="0" dirty="0" smtClean="0"/>
          </a:p>
          <a:p>
            <a:r>
              <a:rPr lang="sv-SE" baseline="0" dirty="0" smtClean="0"/>
              <a:t>Frågor?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768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10 minuter Alla är på scen</a:t>
            </a:r>
            <a:endParaRPr lang="sv-SE" dirty="0"/>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54</a:t>
            </a:fld>
            <a:endParaRPr lang="sv-SE"/>
          </a:p>
        </p:txBody>
      </p:sp>
    </p:spTree>
    <p:extLst>
      <p:ext uri="{BB962C8B-B14F-4D97-AF65-F5344CB8AC3E}">
        <p14:creationId xmlns:p14="http://schemas.microsoft.com/office/powerpoint/2010/main" val="1115663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fld id="{9AF3A424-B8C4-1640-83D2-8369C35A3107}" type="datetime1">
              <a:rPr lang="sv-SE" smtClean="0"/>
              <a:t>2022-06-09</a:t>
            </a:fld>
            <a:endParaRPr lang="sv-SE"/>
          </a:p>
        </p:txBody>
      </p:sp>
      <p:sp>
        <p:nvSpPr>
          <p:cNvPr id="5" name="Platshållare för bildnummer 4"/>
          <p:cNvSpPr>
            <a:spLocks noGrp="1"/>
          </p:cNvSpPr>
          <p:nvPr>
            <p:ph type="sldNum" sz="quarter" idx="11"/>
          </p:nvPr>
        </p:nvSpPr>
        <p:spPr/>
        <p:txBody>
          <a:bodyPr/>
          <a:lstStyle/>
          <a:p>
            <a:fld id="{25216E59-DD55-5040-90CE-1CC6F70C6706}" type="slidenum">
              <a:rPr lang="sv-SE" smtClean="0"/>
              <a:t>55</a:t>
            </a:fld>
            <a:endParaRPr lang="sv-SE"/>
          </a:p>
        </p:txBody>
      </p:sp>
    </p:spTree>
    <p:extLst>
      <p:ext uri="{BB962C8B-B14F-4D97-AF65-F5344CB8AC3E}">
        <p14:creationId xmlns:p14="http://schemas.microsoft.com/office/powerpoint/2010/main" val="222907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Mikael 1min: I arbetet</a:t>
            </a:r>
            <a:r>
              <a:rPr lang="sv-SE" baseline="0" dirty="0" smtClean="0"/>
              <a:t> med socialt hållbart Borås har vi e</a:t>
            </a:r>
            <a:r>
              <a:rPr lang="sv-SE" dirty="0" smtClean="0"/>
              <a:t>tt övergripande mål;</a:t>
            </a:r>
            <a:r>
              <a:rPr lang="sv-SE" baseline="0" dirty="0" smtClean="0"/>
              <a:t> jämlika livsvillkor och bättre  hälsa för våra invånare.</a:t>
            </a:r>
            <a:endParaRPr lang="sv-SE" dirty="0" smtClean="0"/>
          </a:p>
          <a:p>
            <a:r>
              <a:rPr lang="sv-SE" dirty="0" smtClean="0"/>
              <a:t>Tre tydliga målområden;</a:t>
            </a:r>
            <a:r>
              <a:rPr lang="sv-SE" baseline="0" dirty="0" smtClean="0"/>
              <a:t> god start i livet, förutsättningar för arbete och boende och närmiljö.</a:t>
            </a:r>
            <a:endParaRPr lang="sv-SE" dirty="0" smtClean="0"/>
          </a:p>
          <a:p>
            <a:r>
              <a:rPr lang="sv-SE" dirty="0" smtClean="0"/>
              <a:t>Två nivåer,</a:t>
            </a:r>
            <a:r>
              <a:rPr lang="sv-SE" baseline="0" dirty="0" smtClean="0"/>
              <a:t> hela kommunen övergripande och områdesutveckling.</a:t>
            </a:r>
            <a:endParaRPr lang="sv-SE" dirty="0" smtClean="0"/>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65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mn-ea"/>
                <a:cs typeface="+mn-cs"/>
              </a:rPr>
              <a:t>Tina 2 min: På kommunövergripande nivå: Här ses exempelvis segregation som något som angår, drabbar och pågår i hela Borås, inte bara i särskilda områden.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smtClean="0">
                <a:solidFill>
                  <a:schemeClr val="tx1"/>
                </a:solidFill>
                <a:latin typeface="+mn-lt"/>
                <a:ea typeface="+mn-ea"/>
                <a:cs typeface="+mn-cs"/>
              </a:rPr>
              <a:t>NÄR VI PRATAR OM </a:t>
            </a:r>
            <a:r>
              <a:rPr lang="sv-SE" sz="1200" b="0" i="0" u="none" strike="noStrike" kern="1200" baseline="0" dirty="0" smtClean="0">
                <a:solidFill>
                  <a:schemeClr val="tx1"/>
                </a:solidFill>
                <a:latin typeface="+mn-lt"/>
                <a:ea typeface="+mn-ea"/>
                <a:cs typeface="+mn-cs"/>
              </a:rPr>
              <a:t>områdesutveckling riktar vi fokus mot ett specifikt område där vi ser att segregationen leder till problem för den enskilde, hela området och Borås i stort. Det handlar inte enbart om att utveckla den yttre miljön så som fastigheter och gator. Vi tänker även på livet i och mellan husen, människors drömmar, ambitioner och erfarenheter. Målet är att förbättra och kompensera för de konsekvenser som ojämlika livsvillkor innebär.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91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Mia 1min min: Vi jobbar med ett område för att sedan kunna ta oss ann fler för att Borås ska vara en bra stad att bo och leva i för alla. Vi börjar med Norrby. Vi gör helt enkelt olika för att Borås ska bli jämlikt.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013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Mia 1min: På Norrby finns det redan ett pågående lokalt arbete. Idag är det redan många inom näringslivet, föreningslivet och civilsamhället som bidrar med idéer, engagemang och resurser för att utveckla området. Men vi vet också att de boende på Norrby är nyckelaktörer, de är kärnan i arbetet och kommer därför att involveras i ett tidigt skede. För handen på hjärtat, de som bor i ett område känner platsen allra bäst. </a:t>
            </a:r>
            <a:endParaRPr lang="sv-SE" baseline="0"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86200-754F-4774-9F88-8CD6AD584A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40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Platshållare för text 2">
            <a:extLst>
              <a:ext uri="{FF2B5EF4-FFF2-40B4-BE49-F238E27FC236}">
                <a16:creationId xmlns:a16="http://schemas.microsoft.com/office/drawing/2014/main" id="{CEED82CC-8C60-3240-958F-DDA05DBF690F}"/>
              </a:ext>
            </a:extLst>
          </p:cNvPr>
          <p:cNvSpPr>
            <a:spLocks noGrp="1"/>
          </p:cNvSpPr>
          <p:nvPr>
            <p:ph type="body" sz="quarter" idx="10"/>
          </p:nvPr>
        </p:nvSpPr>
        <p:spPr>
          <a:xfrm>
            <a:off x="872523" y="1177105"/>
            <a:ext cx="9055247" cy="1808162"/>
          </a:xfrm>
        </p:spPr>
        <p:txBody>
          <a:bodyPr/>
          <a:lstStyle>
            <a:lvl1pPr marL="0" indent="0">
              <a:buNone/>
              <a:defRPr sz="5400" b="1"/>
            </a:lvl1pPr>
            <a:lvl2pPr marL="457200" indent="0">
              <a:buNone/>
              <a:defRPr/>
            </a:lvl2pPr>
            <a:lvl3pPr marL="914400" indent="0">
              <a:buNone/>
              <a:defRPr/>
            </a:lvl3pPr>
            <a:lvl4pPr marL="1371600" indent="0">
              <a:buNone/>
              <a:defRPr/>
            </a:lvl4pPr>
            <a:lvl5pPr marL="1828800" indent="0">
              <a:buNone/>
              <a:defRPr/>
            </a:lvl5pPr>
          </a:lstStyle>
          <a:p>
            <a:pPr lvl="0"/>
            <a:r>
              <a:rPr lang="sv-SE" smtClean="0"/>
              <a:t>Redigera format för bakgrundstext</a:t>
            </a:r>
          </a:p>
        </p:txBody>
      </p:sp>
      <p:sp>
        <p:nvSpPr>
          <p:cNvPr id="11" name="Platshållare för text 8">
            <a:extLst>
              <a:ext uri="{FF2B5EF4-FFF2-40B4-BE49-F238E27FC236}">
                <a16:creationId xmlns:a16="http://schemas.microsoft.com/office/drawing/2014/main" id="{00EA962F-9B6F-2049-91D6-1AD61FD0A07B}"/>
              </a:ext>
            </a:extLst>
          </p:cNvPr>
          <p:cNvSpPr>
            <a:spLocks noGrp="1"/>
          </p:cNvSpPr>
          <p:nvPr>
            <p:ph type="body" sz="quarter" idx="11"/>
          </p:nvPr>
        </p:nvSpPr>
        <p:spPr>
          <a:xfrm>
            <a:off x="872524" y="3068365"/>
            <a:ext cx="8712200" cy="1439863"/>
          </a:xfrm>
        </p:spPr>
        <p:txBody>
          <a:bodyPr>
            <a:normAutofit/>
          </a:bodyPr>
          <a:lstStyle>
            <a:lvl1pPr marL="0" indent="0">
              <a:buNone/>
              <a:defRPr sz="4000" b="0"/>
            </a:lvl1pPr>
          </a:lstStyle>
          <a:p>
            <a:pPr lvl="0"/>
            <a:r>
              <a:rPr lang="sv-SE" smtClean="0"/>
              <a:t>Redigera format för bakgrundstext</a:t>
            </a:r>
          </a:p>
        </p:txBody>
      </p:sp>
      <p:sp>
        <p:nvSpPr>
          <p:cNvPr id="17" name="Platshållare för text 14">
            <a:extLst>
              <a:ext uri="{FF2B5EF4-FFF2-40B4-BE49-F238E27FC236}">
                <a16:creationId xmlns:a16="http://schemas.microsoft.com/office/drawing/2014/main" id="{8FE4B620-1A66-D349-9A97-5268B9774360}"/>
              </a:ext>
            </a:extLst>
          </p:cNvPr>
          <p:cNvSpPr>
            <a:spLocks noGrp="1"/>
          </p:cNvSpPr>
          <p:nvPr>
            <p:ph type="body" sz="quarter" idx="12" hasCustomPrompt="1"/>
          </p:nvPr>
        </p:nvSpPr>
        <p:spPr>
          <a:xfrm>
            <a:off x="872524" y="5122642"/>
            <a:ext cx="4676337" cy="568325"/>
          </a:xfrm>
        </p:spPr>
        <p:txBody>
          <a:bodyPr>
            <a:normAutofit/>
          </a:bodyPr>
          <a:lstStyle>
            <a:lvl1pPr marL="0" indent="0">
              <a:buNone/>
              <a:defRPr sz="1600"/>
            </a:lvl1pPr>
          </a:lstStyle>
          <a:p>
            <a:pPr lvl="0"/>
            <a:r>
              <a:rPr lang="sv-SE" dirty="0"/>
              <a:t>Klicka här för att lägga till namn</a:t>
            </a:r>
          </a:p>
        </p:txBody>
      </p:sp>
      <p:sp>
        <p:nvSpPr>
          <p:cNvPr id="18" name="Date Placeholder 3">
            <a:extLst>
              <a:ext uri="{FF2B5EF4-FFF2-40B4-BE49-F238E27FC236}">
                <a16:creationId xmlns:a16="http://schemas.microsoft.com/office/drawing/2014/main" id="{59C9614F-CFC4-6441-BE88-BFA958120BF0}"/>
              </a:ext>
            </a:extLst>
          </p:cNvPr>
          <p:cNvSpPr>
            <a:spLocks noGrp="1"/>
          </p:cNvSpPr>
          <p:nvPr>
            <p:ph type="dt" sz="half" idx="13"/>
          </p:nvPr>
        </p:nvSpPr>
        <p:spPr>
          <a:xfrm>
            <a:off x="872524" y="5690967"/>
            <a:ext cx="2743200" cy="365125"/>
          </a:xfrm>
          <a:prstGeom prst="rect">
            <a:avLst/>
          </a:prstGeom>
        </p:spPr>
        <p:txBody>
          <a:bodyPr anchor="t"/>
          <a:lstStyle>
            <a:lvl1pPr>
              <a:defRPr sz="1400">
                <a:solidFill>
                  <a:schemeClr val="bg1"/>
                </a:solidFill>
              </a:defRPr>
            </a:lvl1pPr>
          </a:lstStyle>
          <a:p>
            <a:fld id="{0F848EBE-8DCE-4B3B-8834-87DBDAFDC3BC}" type="datetime1">
              <a:rPr lang="sv-SE" smtClean="0"/>
              <a:t>2022-06-09</a:t>
            </a:fld>
            <a:endParaRPr lang="en-US" dirty="0"/>
          </a:p>
        </p:txBody>
      </p:sp>
    </p:spTree>
    <p:extLst>
      <p:ext uri="{BB962C8B-B14F-4D97-AF65-F5344CB8AC3E}">
        <p14:creationId xmlns:p14="http://schemas.microsoft.com/office/powerpoint/2010/main" val="67315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kgrund me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536950" y="1900326"/>
            <a:ext cx="9673805" cy="1325563"/>
          </a:xfrm>
          <a:prstGeom prst="rect">
            <a:avLst/>
          </a:prstGeom>
        </p:spPr>
        <p:txBody>
          <a:bodyPr anchor="t">
            <a:noAutofit/>
          </a:bodyPr>
          <a:lstStyle>
            <a:lvl1pPr algn="ctr">
              <a:defRPr sz="5400"/>
            </a:lvl1pPr>
          </a:lstStyle>
          <a:p>
            <a:r>
              <a:rPr lang="sv-SE" smtClean="0"/>
              <a:t>Klicka här för att ändra format</a:t>
            </a:r>
            <a:endParaRPr lang="sv-SE" dirty="0"/>
          </a:p>
        </p:txBody>
      </p:sp>
      <p:sp>
        <p:nvSpPr>
          <p:cNvPr id="4" name="Platshållare för text 3">
            <a:extLst>
              <a:ext uri="{FF2B5EF4-FFF2-40B4-BE49-F238E27FC236}">
                <a16:creationId xmlns:a16="http://schemas.microsoft.com/office/drawing/2014/main" id="{12C67C05-F033-6240-A993-E51E59D0354A}"/>
              </a:ext>
            </a:extLst>
          </p:cNvPr>
          <p:cNvSpPr>
            <a:spLocks noGrp="1"/>
          </p:cNvSpPr>
          <p:nvPr>
            <p:ph type="body" sz="quarter" idx="10"/>
          </p:nvPr>
        </p:nvSpPr>
        <p:spPr>
          <a:xfrm>
            <a:off x="1131259" y="3559315"/>
            <a:ext cx="8485186" cy="1325564"/>
          </a:xfrm>
        </p:spPr>
        <p:txBody>
          <a:bodyPr>
            <a:normAutofit/>
          </a:bodyPr>
          <a:lstStyle>
            <a:lvl1pPr marL="0" indent="0" algn="ctr">
              <a:buNone/>
              <a:defRPr sz="3600"/>
            </a:lvl1pPr>
          </a:lstStyle>
          <a:p>
            <a:pPr lvl="0"/>
            <a:r>
              <a:rPr lang="sv-SE" smtClean="0"/>
              <a:t>Redigera format för bakgrundstext</a:t>
            </a:r>
          </a:p>
        </p:txBody>
      </p:sp>
    </p:spTree>
    <p:extLst>
      <p:ext uri="{BB962C8B-B14F-4D97-AF65-F5344CB8AC3E}">
        <p14:creationId xmlns:p14="http://schemas.microsoft.com/office/powerpoint/2010/main" val="356228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kgrund med rubrik">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2C67C05-F033-6240-A993-E51E59D0354A}"/>
              </a:ext>
            </a:extLst>
          </p:cNvPr>
          <p:cNvSpPr>
            <a:spLocks noGrp="1"/>
          </p:cNvSpPr>
          <p:nvPr>
            <p:ph type="body" sz="quarter" idx="10"/>
          </p:nvPr>
        </p:nvSpPr>
        <p:spPr>
          <a:xfrm>
            <a:off x="1262684" y="876924"/>
            <a:ext cx="8485186" cy="5040400"/>
          </a:xfrm>
        </p:spPr>
        <p:txBody>
          <a:bodyPr>
            <a:normAutofit/>
          </a:bodyPr>
          <a:lstStyle>
            <a:lvl1pPr marL="0" indent="0" algn="ctr">
              <a:buNone/>
              <a:defRPr sz="6000" b="1">
                <a:solidFill>
                  <a:schemeClr val="bg1"/>
                </a:solidFill>
              </a:defRPr>
            </a:lvl1pPr>
          </a:lstStyle>
          <a:p>
            <a:pPr lvl="0"/>
            <a:r>
              <a:rPr lang="sv-SE" smtClean="0"/>
              <a:t>Redigera format för bakgrundstext</a:t>
            </a:r>
          </a:p>
        </p:txBody>
      </p:sp>
    </p:spTree>
    <p:extLst>
      <p:ext uri="{BB962C8B-B14F-4D97-AF65-F5344CB8AC3E}">
        <p14:creationId xmlns:p14="http://schemas.microsoft.com/office/powerpoint/2010/main" val="1670125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kgrund med logga och grafiskt el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18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BCE9C37-31A3-46ED-A58D-68DB1EA4A576}"/>
              </a:ext>
            </a:extLst>
          </p:cNvPr>
          <p:cNvSpPr>
            <a:spLocks noGrp="1"/>
          </p:cNvSpPr>
          <p:nvPr>
            <p:ph type="pic" sz="quarter" idx="15" hasCustomPrompt="1"/>
          </p:nvPr>
        </p:nvSpPr>
        <p:spPr>
          <a:xfrm>
            <a:off x="0" y="0"/>
            <a:ext cx="12192000" cy="6858000"/>
          </a:xfrm>
          <a:noFill/>
        </p:spPr>
        <p:txBody>
          <a:bodyPr anchor="ctr" anchorCtr="0"/>
          <a:lstStyle>
            <a:lvl1pPr marL="0" indent="0" algn="ctr">
              <a:buNone/>
              <a:defRPr/>
            </a:lvl1pPr>
          </a:lstStyle>
          <a:p>
            <a:r>
              <a:rPr lang="sv-SE" dirty="0"/>
              <a:t>Klicka för att montera in en bild</a:t>
            </a:r>
          </a:p>
        </p:txBody>
      </p:sp>
    </p:spTree>
    <p:extLst>
      <p:ext uri="{BB962C8B-B14F-4D97-AF65-F5344CB8AC3E}">
        <p14:creationId xmlns:p14="http://schemas.microsoft.com/office/powerpoint/2010/main" val="3892120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Platshållare för text 2">
            <a:extLst>
              <a:ext uri="{FF2B5EF4-FFF2-40B4-BE49-F238E27FC236}">
                <a16:creationId xmlns:a16="http://schemas.microsoft.com/office/drawing/2014/main" id="{CEED82CC-8C60-3240-958F-DDA05DBF690F}"/>
              </a:ext>
            </a:extLst>
          </p:cNvPr>
          <p:cNvSpPr>
            <a:spLocks noGrp="1"/>
          </p:cNvSpPr>
          <p:nvPr>
            <p:ph type="body" sz="quarter" idx="10"/>
          </p:nvPr>
        </p:nvSpPr>
        <p:spPr>
          <a:xfrm>
            <a:off x="872523" y="1177105"/>
            <a:ext cx="9055247" cy="1808162"/>
          </a:xfrm>
        </p:spPr>
        <p:txBody>
          <a:bodyPr/>
          <a:lstStyle>
            <a:lvl1pPr marL="0" indent="0">
              <a:buNone/>
              <a:defRPr sz="5400" b="1"/>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a:p>
            <a:pPr lvl="1"/>
            <a:r>
              <a:rPr lang="sv-SE" dirty="0"/>
              <a:t>      </a:t>
            </a:r>
          </a:p>
        </p:txBody>
      </p:sp>
      <p:sp>
        <p:nvSpPr>
          <p:cNvPr id="11" name="Platshållare för text 8">
            <a:extLst>
              <a:ext uri="{FF2B5EF4-FFF2-40B4-BE49-F238E27FC236}">
                <a16:creationId xmlns:a16="http://schemas.microsoft.com/office/drawing/2014/main" id="{00EA962F-9B6F-2049-91D6-1AD61FD0A07B}"/>
              </a:ext>
            </a:extLst>
          </p:cNvPr>
          <p:cNvSpPr>
            <a:spLocks noGrp="1"/>
          </p:cNvSpPr>
          <p:nvPr>
            <p:ph type="body" sz="quarter" idx="11"/>
          </p:nvPr>
        </p:nvSpPr>
        <p:spPr>
          <a:xfrm>
            <a:off x="872524" y="3068365"/>
            <a:ext cx="8712200" cy="1439863"/>
          </a:xfrm>
        </p:spPr>
        <p:txBody>
          <a:bodyPr>
            <a:normAutofit/>
          </a:bodyPr>
          <a:lstStyle>
            <a:lvl1pPr marL="0" indent="0">
              <a:buNone/>
              <a:defRPr sz="4000"/>
            </a:lvl1pPr>
          </a:lstStyle>
          <a:p>
            <a:pPr lvl="0"/>
            <a:r>
              <a:rPr lang="sv-SE" dirty="0"/>
              <a:t>Klicka här för att ändra format på bakgrundstexten</a:t>
            </a:r>
          </a:p>
        </p:txBody>
      </p:sp>
      <p:sp>
        <p:nvSpPr>
          <p:cNvPr id="17" name="Platshållare för text 14">
            <a:extLst>
              <a:ext uri="{FF2B5EF4-FFF2-40B4-BE49-F238E27FC236}">
                <a16:creationId xmlns:a16="http://schemas.microsoft.com/office/drawing/2014/main" id="{8FE4B620-1A66-D349-9A97-5268B9774360}"/>
              </a:ext>
            </a:extLst>
          </p:cNvPr>
          <p:cNvSpPr>
            <a:spLocks noGrp="1"/>
          </p:cNvSpPr>
          <p:nvPr>
            <p:ph type="body" sz="quarter" idx="12" hasCustomPrompt="1"/>
          </p:nvPr>
        </p:nvSpPr>
        <p:spPr>
          <a:xfrm>
            <a:off x="872524" y="5122642"/>
            <a:ext cx="4676337" cy="568325"/>
          </a:xfrm>
        </p:spPr>
        <p:txBody>
          <a:bodyPr>
            <a:normAutofit/>
          </a:bodyPr>
          <a:lstStyle>
            <a:lvl1pPr marL="0" indent="0">
              <a:buNone/>
              <a:defRPr sz="1600"/>
            </a:lvl1pPr>
          </a:lstStyle>
          <a:p>
            <a:pPr lvl="0"/>
            <a:r>
              <a:rPr lang="sv-SE" dirty="0"/>
              <a:t>Klicka här för att lägga till namn</a:t>
            </a:r>
          </a:p>
        </p:txBody>
      </p:sp>
      <p:sp>
        <p:nvSpPr>
          <p:cNvPr id="18" name="Date Placeholder 3">
            <a:extLst>
              <a:ext uri="{FF2B5EF4-FFF2-40B4-BE49-F238E27FC236}">
                <a16:creationId xmlns:a16="http://schemas.microsoft.com/office/drawing/2014/main" id="{59C9614F-CFC4-6441-BE88-BFA958120BF0}"/>
              </a:ext>
            </a:extLst>
          </p:cNvPr>
          <p:cNvSpPr>
            <a:spLocks noGrp="1"/>
          </p:cNvSpPr>
          <p:nvPr>
            <p:ph type="dt" sz="half" idx="13"/>
          </p:nvPr>
        </p:nvSpPr>
        <p:spPr>
          <a:xfrm>
            <a:off x="872524" y="5690967"/>
            <a:ext cx="2743200" cy="365125"/>
          </a:xfrm>
          <a:prstGeom prst="rect">
            <a:avLst/>
          </a:prstGeom>
        </p:spPr>
        <p:txBody>
          <a:bodyPr anchor="t"/>
          <a:lstStyle>
            <a:lvl1pPr>
              <a:defRPr sz="1400">
                <a:solidFill>
                  <a:srgbClr val="882754"/>
                </a:solidFill>
              </a:defRPr>
            </a:lvl1pPr>
          </a:lstStyle>
          <a:p>
            <a:fld id="{0F848EBE-8DCE-4B3B-8834-87DBDAFDC3BC}" type="datetime1">
              <a:rPr lang="sv-SE" smtClean="0"/>
              <a:pPr/>
              <a:t>2022-06-09</a:t>
            </a:fld>
            <a:endParaRPr lang="en-US" dirty="0"/>
          </a:p>
        </p:txBody>
      </p:sp>
    </p:spTree>
    <p:extLst>
      <p:ext uri="{BB962C8B-B14F-4D97-AF65-F5344CB8AC3E}">
        <p14:creationId xmlns:p14="http://schemas.microsoft.com/office/powerpoint/2010/main" val="2063920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ehåll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30704D"/>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30704D"/>
                </a:solidFill>
              </a:defRPr>
            </a:lvl1pPr>
            <a:lvl2pPr>
              <a:defRPr sz="2000">
                <a:solidFill>
                  <a:srgbClr val="30704D"/>
                </a:solidFill>
              </a:defRPr>
            </a:lvl2pPr>
            <a:lvl3pPr>
              <a:defRPr sz="1800">
                <a:solidFill>
                  <a:srgbClr val="30704D"/>
                </a:solidFill>
              </a:defRPr>
            </a:lvl3pPr>
            <a:lvl4pPr>
              <a:defRPr sz="1600">
                <a:solidFill>
                  <a:srgbClr val="30704D"/>
                </a:solidFill>
              </a:defRPr>
            </a:lvl4pPr>
            <a:lvl5pPr>
              <a:defRPr sz="1600">
                <a:solidFill>
                  <a:srgbClr val="30704D"/>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253658" y="1"/>
            <a:ext cx="4619751" cy="6858000"/>
          </a:xfrm>
        </p:spPr>
        <p:txBody>
          <a:bodyPr/>
          <a:lstStyle>
            <a:lvl1pPr marL="0" indent="0">
              <a:buNone/>
              <a:defRPr/>
            </a:lvl1pPr>
          </a:lstStyle>
          <a:p>
            <a:endParaRPr lang="en-US" dirty="0"/>
          </a:p>
        </p:txBody>
      </p:sp>
    </p:spTree>
    <p:extLst>
      <p:ext uri="{BB962C8B-B14F-4D97-AF65-F5344CB8AC3E}">
        <p14:creationId xmlns:p14="http://schemas.microsoft.com/office/powerpoint/2010/main" val="1019474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håll med utfalland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30704D"/>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30704D"/>
                </a:solidFill>
              </a:defRPr>
            </a:lvl1pPr>
            <a:lvl2pPr>
              <a:defRPr sz="2000">
                <a:solidFill>
                  <a:srgbClr val="30704D"/>
                </a:solidFill>
              </a:defRPr>
            </a:lvl2pPr>
            <a:lvl3pPr>
              <a:defRPr sz="1800">
                <a:solidFill>
                  <a:srgbClr val="30704D"/>
                </a:solidFill>
              </a:defRPr>
            </a:lvl3pPr>
            <a:lvl4pPr>
              <a:defRPr sz="1600">
                <a:solidFill>
                  <a:srgbClr val="30704D"/>
                </a:solidFill>
              </a:defRPr>
            </a:lvl4pPr>
            <a:lvl5pPr>
              <a:defRPr sz="1600">
                <a:solidFill>
                  <a:srgbClr val="30704D"/>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icture Placeholder 5">
            <a:extLst>
              <a:ext uri="{FF2B5EF4-FFF2-40B4-BE49-F238E27FC236}">
                <a16:creationId xmlns:a16="http://schemas.microsoft.com/office/drawing/2014/main" id="{BFDD9ED7-3DBB-2B43-B122-81AC8B936873}"/>
              </a:ext>
            </a:extLst>
          </p:cNvPr>
          <p:cNvSpPr>
            <a:spLocks noGrp="1"/>
          </p:cNvSpPr>
          <p:nvPr>
            <p:ph type="pic" sz="quarter" idx="13"/>
          </p:nvPr>
        </p:nvSpPr>
        <p:spPr>
          <a:xfrm>
            <a:off x="6642540" y="1"/>
            <a:ext cx="5549460" cy="6858000"/>
          </a:xfrm>
        </p:spPr>
        <p:txBody>
          <a:bodyPr/>
          <a:lstStyle>
            <a:lvl1pPr marL="0" indent="0">
              <a:buNone/>
              <a:defRPr/>
            </a:lvl1pPr>
          </a:lstStyle>
          <a:p>
            <a:r>
              <a:rPr lang="sv-SE"/>
              <a:t>Klicka på ikonen för att lägga till en bild</a:t>
            </a:r>
            <a:endParaRPr lang="en-US" dirty="0"/>
          </a:p>
        </p:txBody>
      </p:sp>
    </p:spTree>
    <p:extLst>
      <p:ext uri="{BB962C8B-B14F-4D97-AF65-F5344CB8AC3E}">
        <p14:creationId xmlns:p14="http://schemas.microsoft.com/office/powerpoint/2010/main" val="4177782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ehåll med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30704D"/>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30704D"/>
                </a:solidFill>
              </a:defRPr>
            </a:lvl1pPr>
            <a:lvl2pPr>
              <a:defRPr sz="2000">
                <a:solidFill>
                  <a:srgbClr val="30704D"/>
                </a:solidFill>
              </a:defRPr>
            </a:lvl2pPr>
            <a:lvl3pPr>
              <a:defRPr sz="1800">
                <a:solidFill>
                  <a:srgbClr val="30704D"/>
                </a:solidFill>
              </a:defRPr>
            </a:lvl3pPr>
            <a:lvl4pPr>
              <a:defRPr sz="1600">
                <a:solidFill>
                  <a:srgbClr val="30704D"/>
                </a:solidFill>
              </a:defRPr>
            </a:lvl4pPr>
            <a:lvl5pPr>
              <a:defRPr sz="1600">
                <a:solidFill>
                  <a:srgbClr val="30704D"/>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195282" y="-1646"/>
            <a:ext cx="4666591" cy="3349487"/>
          </a:xfrm>
        </p:spPr>
        <p:txBody>
          <a:bodyPr/>
          <a:lstStyle>
            <a:lvl1pPr marL="0" indent="0">
              <a:buNone/>
              <a:defRPr/>
            </a:lvl1pPr>
          </a:lstStyle>
          <a:p>
            <a:endParaRPr lang="en-US" dirty="0"/>
          </a:p>
        </p:txBody>
      </p:sp>
      <p:sp>
        <p:nvSpPr>
          <p:cNvPr id="7" name="Picture Placeholder 5">
            <a:extLst>
              <a:ext uri="{FF2B5EF4-FFF2-40B4-BE49-F238E27FC236}">
                <a16:creationId xmlns:a16="http://schemas.microsoft.com/office/drawing/2014/main" id="{D2526926-586C-1643-8834-B4177B8F858A}"/>
              </a:ext>
            </a:extLst>
          </p:cNvPr>
          <p:cNvSpPr>
            <a:spLocks noGrp="1"/>
          </p:cNvSpPr>
          <p:nvPr>
            <p:ph type="pic" sz="quarter" idx="14"/>
          </p:nvPr>
        </p:nvSpPr>
        <p:spPr>
          <a:xfrm>
            <a:off x="6195282" y="3347841"/>
            <a:ext cx="4666591" cy="3510159"/>
          </a:xfrm>
        </p:spPr>
        <p:txBody>
          <a:bodyPr/>
          <a:lstStyle>
            <a:lvl1pPr marL="0" indent="0">
              <a:buNone/>
              <a:defRPr/>
            </a:lvl1pPr>
          </a:lstStyle>
          <a:p>
            <a:endParaRPr lang="en-US" dirty="0"/>
          </a:p>
        </p:txBody>
      </p:sp>
    </p:spTree>
    <p:extLst>
      <p:ext uri="{BB962C8B-B14F-4D97-AF65-F5344CB8AC3E}">
        <p14:creationId xmlns:p14="http://schemas.microsoft.com/office/powerpoint/2010/main" val="1043254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håll med två bilder utfalla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rgbClr val="30704D"/>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rgbClr val="30704D"/>
                </a:solidFill>
              </a:defRPr>
            </a:lvl1pPr>
            <a:lvl2pPr>
              <a:defRPr sz="2000">
                <a:solidFill>
                  <a:srgbClr val="30704D"/>
                </a:solidFill>
              </a:defRPr>
            </a:lvl2pPr>
            <a:lvl3pPr>
              <a:defRPr sz="1800">
                <a:solidFill>
                  <a:srgbClr val="30704D"/>
                </a:solidFill>
              </a:defRPr>
            </a:lvl3pPr>
            <a:lvl4pPr>
              <a:defRPr sz="1600">
                <a:solidFill>
                  <a:srgbClr val="30704D"/>
                </a:solidFill>
              </a:defRPr>
            </a:lvl4pPr>
            <a:lvl5pPr>
              <a:defRPr sz="1600">
                <a:solidFill>
                  <a:srgbClr val="30704D"/>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642540" y="0"/>
            <a:ext cx="5549460" cy="3428999"/>
          </a:xfrm>
        </p:spPr>
        <p:txBody>
          <a:bodyPr/>
          <a:lstStyle>
            <a:lvl1pPr marL="0" indent="0">
              <a:buNone/>
              <a:defRPr/>
            </a:lvl1pPr>
          </a:lstStyle>
          <a:p>
            <a:endParaRPr lang="en-US" dirty="0"/>
          </a:p>
        </p:txBody>
      </p:sp>
      <p:sp>
        <p:nvSpPr>
          <p:cNvPr id="7" name="Picture Placeholder 5">
            <a:extLst>
              <a:ext uri="{FF2B5EF4-FFF2-40B4-BE49-F238E27FC236}">
                <a16:creationId xmlns:a16="http://schemas.microsoft.com/office/drawing/2014/main" id="{D2526926-586C-1643-8834-B4177B8F858A}"/>
              </a:ext>
            </a:extLst>
          </p:cNvPr>
          <p:cNvSpPr>
            <a:spLocks noGrp="1"/>
          </p:cNvSpPr>
          <p:nvPr>
            <p:ph type="pic" sz="quarter" idx="14"/>
          </p:nvPr>
        </p:nvSpPr>
        <p:spPr>
          <a:xfrm>
            <a:off x="6642539" y="3428999"/>
            <a:ext cx="5549460" cy="3429001"/>
          </a:xfrm>
        </p:spPr>
        <p:txBody>
          <a:bodyPr/>
          <a:lstStyle>
            <a:lvl1pPr marL="0" indent="0">
              <a:buNone/>
              <a:defRPr/>
            </a:lvl1pPr>
          </a:lstStyle>
          <a:p>
            <a:endParaRPr lang="en-US" dirty="0"/>
          </a:p>
        </p:txBody>
      </p:sp>
    </p:spTree>
    <p:extLst>
      <p:ext uri="{BB962C8B-B14F-4D97-AF65-F5344CB8AC3E}">
        <p14:creationId xmlns:p14="http://schemas.microsoft.com/office/powerpoint/2010/main" val="3252807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kgrund med rubrik och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9509559" cy="882288"/>
          </a:xfrm>
          <a:prstGeom prst="rect">
            <a:avLst/>
          </a:prstGeom>
        </p:spPr>
        <p:txBody>
          <a:bodyPr>
            <a:noAutofit/>
          </a:bodyPr>
          <a:lstStyle>
            <a:lvl1pPr algn="l">
              <a:defRPr sz="3600">
                <a:solidFill>
                  <a:srgbClr val="30704D"/>
                </a:solidFill>
              </a:defRPr>
            </a:lvl1p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5" y="1514074"/>
            <a:ext cx="9509559" cy="4634882"/>
          </a:xfrm>
        </p:spPr>
        <p:txBody>
          <a:bodyPr>
            <a:normAutofit/>
          </a:bodyPr>
          <a:lstStyle>
            <a:lvl1pPr>
              <a:defRPr sz="2400">
                <a:solidFill>
                  <a:srgbClr val="30704D"/>
                </a:solidFill>
              </a:defRPr>
            </a:lvl1pPr>
            <a:lvl2pPr>
              <a:defRPr sz="2000">
                <a:solidFill>
                  <a:srgbClr val="30704D"/>
                </a:solidFill>
              </a:defRPr>
            </a:lvl2pPr>
            <a:lvl3pPr>
              <a:defRPr sz="1800">
                <a:solidFill>
                  <a:srgbClr val="30704D"/>
                </a:solidFill>
              </a:defRPr>
            </a:lvl3pPr>
            <a:lvl4pPr>
              <a:defRPr sz="1600">
                <a:solidFill>
                  <a:srgbClr val="30704D"/>
                </a:solidFill>
              </a:defRPr>
            </a:lvl4pPr>
            <a:lvl5pPr>
              <a:defRPr sz="1600">
                <a:solidFill>
                  <a:srgbClr val="30704D"/>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1402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och text">
    <p:bg>
      <p:bgPr>
        <a:solidFill>
          <a:srgbClr val="30704D"/>
        </a:solidFill>
        <a:effectLst/>
      </p:bgPr>
    </p:bg>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C5B880CF-8B9B-8649-8C8A-9C1A99B5F7BE}"/>
              </a:ext>
            </a:extLst>
          </p:cNvPr>
          <p:cNvSpPr>
            <a:spLocks noGrp="1"/>
          </p:cNvSpPr>
          <p:nvPr>
            <p:ph type="pic" sz="quarter" idx="13"/>
          </p:nvPr>
        </p:nvSpPr>
        <p:spPr>
          <a:xfrm>
            <a:off x="-1" y="0"/>
            <a:ext cx="12192000" cy="6858000"/>
          </a:xfrm>
        </p:spPr>
        <p:txBody>
          <a:bodyPr/>
          <a:lstStyle>
            <a:lvl1pPr marL="0" indent="0">
              <a:buNone/>
              <a:defRPr/>
            </a:lvl1pPr>
          </a:lstStyle>
          <a:p>
            <a:r>
              <a:rPr lang="sv-SE" smtClean="0"/>
              <a:t>Klicka på ikonen för att lägga till en bild</a:t>
            </a:r>
            <a:endParaRPr lang="en-US" dirty="0"/>
          </a:p>
        </p:txBody>
      </p:sp>
      <p:sp>
        <p:nvSpPr>
          <p:cNvPr id="14" name="Platshållare för text 2">
            <a:extLst>
              <a:ext uri="{FF2B5EF4-FFF2-40B4-BE49-F238E27FC236}">
                <a16:creationId xmlns:a16="http://schemas.microsoft.com/office/drawing/2014/main" id="{67AC815F-4567-1449-8D47-A1EB76C8619D}"/>
              </a:ext>
            </a:extLst>
          </p:cNvPr>
          <p:cNvSpPr>
            <a:spLocks noGrp="1"/>
          </p:cNvSpPr>
          <p:nvPr>
            <p:ph type="body" sz="quarter" idx="10"/>
          </p:nvPr>
        </p:nvSpPr>
        <p:spPr>
          <a:xfrm>
            <a:off x="872523" y="1177105"/>
            <a:ext cx="9055247" cy="1808162"/>
          </a:xfrm>
        </p:spPr>
        <p:txBody>
          <a:bodyPr/>
          <a:lstStyle>
            <a:lvl1pPr marL="0" indent="0">
              <a:buNone/>
              <a:defRPr sz="5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smtClean="0"/>
              <a:t>Redigera format för bakgrundstext</a:t>
            </a:r>
          </a:p>
        </p:txBody>
      </p:sp>
      <p:sp>
        <p:nvSpPr>
          <p:cNvPr id="15" name="Platshållare för text 8">
            <a:extLst>
              <a:ext uri="{FF2B5EF4-FFF2-40B4-BE49-F238E27FC236}">
                <a16:creationId xmlns:a16="http://schemas.microsoft.com/office/drawing/2014/main" id="{D09235EB-6FE8-1044-BD58-39947876E3C5}"/>
              </a:ext>
            </a:extLst>
          </p:cNvPr>
          <p:cNvSpPr>
            <a:spLocks noGrp="1"/>
          </p:cNvSpPr>
          <p:nvPr>
            <p:ph type="body" sz="quarter" idx="11"/>
          </p:nvPr>
        </p:nvSpPr>
        <p:spPr>
          <a:xfrm>
            <a:off x="872524" y="3068365"/>
            <a:ext cx="5129515" cy="1923021"/>
          </a:xfrm>
        </p:spPr>
        <p:txBody>
          <a:bodyPr>
            <a:normAutofit/>
          </a:bodyPr>
          <a:lstStyle>
            <a:lvl1pPr marL="0" indent="0">
              <a:buNone/>
              <a:defRPr sz="4000" b="0">
                <a:solidFill>
                  <a:schemeClr val="bg1"/>
                </a:solidFill>
              </a:defRPr>
            </a:lvl1pPr>
          </a:lstStyle>
          <a:p>
            <a:pPr lvl="0"/>
            <a:r>
              <a:rPr lang="sv-SE" smtClean="0"/>
              <a:t>Redigera format för bakgrundstext</a:t>
            </a:r>
          </a:p>
        </p:txBody>
      </p:sp>
      <p:sp>
        <p:nvSpPr>
          <p:cNvPr id="16" name="Platshållare för text 14">
            <a:extLst>
              <a:ext uri="{FF2B5EF4-FFF2-40B4-BE49-F238E27FC236}">
                <a16:creationId xmlns:a16="http://schemas.microsoft.com/office/drawing/2014/main" id="{4EA3D7B8-287C-F449-8E2A-BF4ACA4D3339}"/>
              </a:ext>
            </a:extLst>
          </p:cNvPr>
          <p:cNvSpPr>
            <a:spLocks noGrp="1"/>
          </p:cNvSpPr>
          <p:nvPr>
            <p:ph type="body" sz="quarter" idx="12" hasCustomPrompt="1"/>
          </p:nvPr>
        </p:nvSpPr>
        <p:spPr>
          <a:xfrm>
            <a:off x="872524" y="5122642"/>
            <a:ext cx="4676337" cy="568325"/>
          </a:xfrm>
        </p:spPr>
        <p:txBody>
          <a:bodyPr>
            <a:normAutofit/>
          </a:bodyPr>
          <a:lstStyle>
            <a:lvl1pPr marL="0" indent="0">
              <a:buNone/>
              <a:defRPr sz="1600">
                <a:solidFill>
                  <a:schemeClr val="bg1"/>
                </a:solidFill>
              </a:defRPr>
            </a:lvl1pPr>
          </a:lstStyle>
          <a:p>
            <a:pPr lvl="0"/>
            <a:r>
              <a:rPr lang="sv-SE" dirty="0"/>
              <a:t>Klicka här för att lägga till namn</a:t>
            </a:r>
          </a:p>
        </p:txBody>
      </p:sp>
      <p:sp>
        <p:nvSpPr>
          <p:cNvPr id="17" name="Date Placeholder 3">
            <a:extLst>
              <a:ext uri="{FF2B5EF4-FFF2-40B4-BE49-F238E27FC236}">
                <a16:creationId xmlns:a16="http://schemas.microsoft.com/office/drawing/2014/main" id="{D3557F8C-F8DE-2341-AC08-0C03374C12C3}"/>
              </a:ext>
            </a:extLst>
          </p:cNvPr>
          <p:cNvSpPr>
            <a:spLocks noGrp="1"/>
          </p:cNvSpPr>
          <p:nvPr>
            <p:ph type="dt" sz="half" idx="14"/>
          </p:nvPr>
        </p:nvSpPr>
        <p:spPr>
          <a:xfrm>
            <a:off x="872524" y="5690967"/>
            <a:ext cx="2743200" cy="365125"/>
          </a:xfrm>
          <a:prstGeom prst="rect">
            <a:avLst/>
          </a:prstGeom>
        </p:spPr>
        <p:txBody>
          <a:bodyPr anchor="t"/>
          <a:lstStyle>
            <a:lvl1pPr>
              <a:defRPr sz="1400">
                <a:solidFill>
                  <a:schemeClr val="bg1"/>
                </a:solidFill>
              </a:defRPr>
            </a:lvl1pPr>
          </a:lstStyle>
          <a:p>
            <a:fld id="{0F848EBE-8DCE-4B3B-8834-87DBDAFDC3BC}" type="datetime1">
              <a:rPr lang="sv-SE" smtClean="0"/>
              <a:pPr/>
              <a:t>2022-06-09</a:t>
            </a:fld>
            <a:endParaRPr lang="en-US" dirty="0"/>
          </a:p>
        </p:txBody>
      </p:sp>
      <p:sp>
        <p:nvSpPr>
          <p:cNvPr id="18" name="Rektangel 17">
            <a:extLst>
              <a:ext uri="{FF2B5EF4-FFF2-40B4-BE49-F238E27FC236}">
                <a16:creationId xmlns:a16="http://schemas.microsoft.com/office/drawing/2014/main" id="{7B88B813-CD80-9A47-981E-36E6211BCB5E}"/>
              </a:ext>
            </a:extLst>
          </p:cNvPr>
          <p:cNvSpPr/>
          <p:nvPr userDrawn="1"/>
        </p:nvSpPr>
        <p:spPr>
          <a:xfrm>
            <a:off x="10917798" y="0"/>
            <a:ext cx="1274201" cy="6858000"/>
          </a:xfrm>
          <a:prstGeom prst="rect">
            <a:avLst/>
          </a:prstGeom>
          <a:solidFill>
            <a:srgbClr val="307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BE57A7DA-7E2A-8444-90A6-8C97418FA9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5477" y="5774093"/>
            <a:ext cx="522874" cy="805740"/>
          </a:xfrm>
          <a:prstGeom prst="rect">
            <a:avLst/>
          </a:prstGeom>
        </p:spPr>
      </p:pic>
    </p:spTree>
    <p:extLst>
      <p:ext uri="{BB962C8B-B14F-4D97-AF65-F5344CB8AC3E}">
        <p14:creationId xmlns:p14="http://schemas.microsoft.com/office/powerpoint/2010/main" val="582671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10DD531-370B-D548-BBC7-70F66D0F0696}"/>
              </a:ext>
            </a:extLst>
          </p:cNvPr>
          <p:cNvSpPr/>
          <p:nvPr userDrawn="1"/>
        </p:nvSpPr>
        <p:spPr>
          <a:xfrm>
            <a:off x="0" y="0"/>
            <a:ext cx="12192000" cy="992777"/>
          </a:xfrm>
          <a:prstGeom prst="rect">
            <a:avLst/>
          </a:prstGeom>
          <a:solidFill>
            <a:srgbClr val="E5E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2691A9E1-BBDC-9440-B2CA-B850E5F260F5}"/>
              </a:ext>
            </a:extLst>
          </p:cNvPr>
          <p:cNvSpPr/>
          <p:nvPr userDrawn="1"/>
        </p:nvSpPr>
        <p:spPr>
          <a:xfrm>
            <a:off x="10938423" y="1"/>
            <a:ext cx="1253575" cy="6858000"/>
          </a:xfrm>
          <a:prstGeom prst="rect">
            <a:avLst/>
          </a:prstGeom>
          <a:solidFill>
            <a:srgbClr val="E5EB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cture Placeholder 4">
            <a:extLst>
              <a:ext uri="{FF2B5EF4-FFF2-40B4-BE49-F238E27FC236}">
                <a16:creationId xmlns:a16="http://schemas.microsoft.com/office/drawing/2014/main" id="{E2CF2AB2-E280-6449-AA8D-328950FCDB38}"/>
              </a:ext>
            </a:extLst>
          </p:cNvPr>
          <p:cNvSpPr>
            <a:spLocks noGrp="1"/>
          </p:cNvSpPr>
          <p:nvPr>
            <p:ph type="pic" sz="quarter" idx="13"/>
          </p:nvPr>
        </p:nvSpPr>
        <p:spPr>
          <a:xfrm>
            <a:off x="-2" y="992777"/>
            <a:ext cx="12192000" cy="4860263"/>
          </a:xfrm>
        </p:spPr>
        <p:txBody>
          <a:bodyPr/>
          <a:lstStyle>
            <a:lvl1pPr marL="0" indent="0">
              <a:buNone/>
              <a:defRPr>
                <a:solidFill>
                  <a:srgbClr val="30704D"/>
                </a:solidFill>
              </a:defRPr>
            </a:lvl1pPr>
          </a:lstStyle>
          <a:p>
            <a:r>
              <a:rPr lang="sv-SE" dirty="0"/>
              <a:t>Klicka på ikonen för att lägga till en bild</a:t>
            </a:r>
            <a:endParaRPr lang="en-US" dirty="0"/>
          </a:p>
        </p:txBody>
      </p:sp>
      <p:sp>
        <p:nvSpPr>
          <p:cNvPr id="11" name="Platshållare för text 2">
            <a:extLst>
              <a:ext uri="{FF2B5EF4-FFF2-40B4-BE49-F238E27FC236}">
                <a16:creationId xmlns:a16="http://schemas.microsoft.com/office/drawing/2014/main" id="{62641895-2CB8-8746-AA5A-02F3A1D4F549}"/>
              </a:ext>
            </a:extLst>
          </p:cNvPr>
          <p:cNvSpPr>
            <a:spLocks noGrp="1"/>
          </p:cNvSpPr>
          <p:nvPr>
            <p:ph type="body" sz="quarter" idx="14"/>
          </p:nvPr>
        </p:nvSpPr>
        <p:spPr>
          <a:xfrm>
            <a:off x="651147" y="329608"/>
            <a:ext cx="10598150" cy="388419"/>
          </a:xfrm>
        </p:spPr>
        <p:txBody>
          <a:bodyPr anchor="ctr" anchorCtr="0">
            <a:noAutofit/>
          </a:bodyPr>
          <a:lstStyle>
            <a:lvl1pPr marL="0" indent="0">
              <a:buNone/>
              <a:defRPr sz="2400">
                <a:solidFill>
                  <a:srgbClr val="30704D"/>
                </a:solidFill>
              </a:defRPr>
            </a:lvl1pPr>
          </a:lstStyle>
          <a:p>
            <a:pPr lvl="0"/>
            <a:r>
              <a:rPr lang="sv-SE" dirty="0"/>
              <a:t>Klicka här för att ändra format på bakgrundstexten</a:t>
            </a:r>
          </a:p>
        </p:txBody>
      </p:sp>
      <p:sp>
        <p:nvSpPr>
          <p:cNvPr id="12" name="Platshållare för text 2">
            <a:extLst>
              <a:ext uri="{FF2B5EF4-FFF2-40B4-BE49-F238E27FC236}">
                <a16:creationId xmlns:a16="http://schemas.microsoft.com/office/drawing/2014/main" id="{A0A8DDE7-803B-8440-900B-20AC0EB6DB93}"/>
              </a:ext>
            </a:extLst>
          </p:cNvPr>
          <p:cNvSpPr>
            <a:spLocks noGrp="1"/>
          </p:cNvSpPr>
          <p:nvPr>
            <p:ph type="body" sz="quarter" idx="15"/>
          </p:nvPr>
        </p:nvSpPr>
        <p:spPr>
          <a:xfrm>
            <a:off x="651147" y="6096616"/>
            <a:ext cx="11067887" cy="553098"/>
          </a:xfrm>
        </p:spPr>
        <p:txBody>
          <a:bodyPr anchor="ctr" anchorCtr="0">
            <a:noAutofit/>
          </a:bodyPr>
          <a:lstStyle>
            <a:lvl1pPr marL="0" indent="0">
              <a:buNone/>
              <a:defRPr sz="3600">
                <a:solidFill>
                  <a:srgbClr val="30704D"/>
                </a:solidFill>
              </a:defRPr>
            </a:lvl1pPr>
          </a:lstStyle>
          <a:p>
            <a:pPr lvl="0"/>
            <a:r>
              <a:rPr lang="sv-SE" dirty="0"/>
              <a:t>Klicka här för att ändra format på bakgrundstexten</a:t>
            </a:r>
          </a:p>
        </p:txBody>
      </p:sp>
    </p:spTree>
    <p:extLst>
      <p:ext uri="{BB962C8B-B14F-4D97-AF65-F5344CB8AC3E}">
        <p14:creationId xmlns:p14="http://schemas.microsoft.com/office/powerpoint/2010/main" val="1414617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ehåll två spalt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C2F92A9-7F9B-5C40-919B-3D108FCA2431}"/>
              </a:ext>
            </a:extLst>
          </p:cNvPr>
          <p:cNvSpPr>
            <a:spLocks noGrp="1"/>
          </p:cNvSpPr>
          <p:nvPr>
            <p:ph sz="half" idx="1"/>
          </p:nvPr>
        </p:nvSpPr>
        <p:spPr>
          <a:xfrm>
            <a:off x="838200" y="1825625"/>
            <a:ext cx="4876800" cy="4351338"/>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5C90F251-5A73-B943-B2A0-74E2CDE1C3E4}"/>
              </a:ext>
            </a:extLst>
          </p:cNvPr>
          <p:cNvSpPr>
            <a:spLocks noGrp="1"/>
          </p:cNvSpPr>
          <p:nvPr>
            <p:ph sz="half" idx="2"/>
          </p:nvPr>
        </p:nvSpPr>
        <p:spPr>
          <a:xfrm>
            <a:off x="5903844" y="1825625"/>
            <a:ext cx="48768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1">
            <a:extLst>
              <a:ext uri="{FF2B5EF4-FFF2-40B4-BE49-F238E27FC236}">
                <a16:creationId xmlns:a16="http://schemas.microsoft.com/office/drawing/2014/main" id="{F6576349-066F-A447-9635-DC86042F87D8}"/>
              </a:ext>
            </a:extLst>
          </p:cNvPr>
          <p:cNvSpPr>
            <a:spLocks noGrp="1"/>
          </p:cNvSpPr>
          <p:nvPr>
            <p:ph type="title"/>
          </p:nvPr>
        </p:nvSpPr>
        <p:spPr>
          <a:xfrm>
            <a:off x="759856" y="315893"/>
            <a:ext cx="9789418" cy="882288"/>
          </a:xfrm>
          <a:prstGeom prst="rect">
            <a:avLst/>
          </a:prstGeom>
        </p:spPr>
        <p:txBody>
          <a:bodyPr>
            <a:noAutofit/>
          </a:bodyPr>
          <a:lstStyle>
            <a:lvl1pPr algn="l">
              <a:defRPr sz="3600">
                <a:solidFill>
                  <a:srgbClr val="30704D"/>
                </a:solidFill>
              </a:defRPr>
            </a:lvl1pPr>
          </a:lstStyle>
          <a:p>
            <a:r>
              <a:rPr lang="sv-SE" dirty="0"/>
              <a:t>Klicka här för att ändra mall för rubrikformat</a:t>
            </a:r>
          </a:p>
        </p:txBody>
      </p:sp>
    </p:spTree>
    <p:extLst>
      <p:ext uri="{BB962C8B-B14F-4D97-AF65-F5344CB8AC3E}">
        <p14:creationId xmlns:p14="http://schemas.microsoft.com/office/powerpoint/2010/main" val="4210456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kgrund me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699906" y="757326"/>
            <a:ext cx="9673805" cy="1325563"/>
          </a:xfrm>
          <a:prstGeom prst="rect">
            <a:avLst/>
          </a:prstGeom>
        </p:spPr>
        <p:txBody>
          <a:bodyPr>
            <a:noAutofit/>
          </a:bodyPr>
          <a:lstStyle>
            <a:lvl1pPr algn="ct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12C67C05-F033-6240-A993-E51E59D0354A}"/>
              </a:ext>
            </a:extLst>
          </p:cNvPr>
          <p:cNvSpPr>
            <a:spLocks noGrp="1"/>
          </p:cNvSpPr>
          <p:nvPr>
            <p:ph type="body" sz="quarter" idx="10"/>
          </p:nvPr>
        </p:nvSpPr>
        <p:spPr>
          <a:xfrm>
            <a:off x="1294215" y="2274799"/>
            <a:ext cx="8485186" cy="1503825"/>
          </a:xfrm>
        </p:spPr>
        <p:txBody>
          <a:bodyPr>
            <a:normAutofit/>
          </a:bodyPr>
          <a:lstStyle>
            <a:lvl1pPr marL="0" indent="0" algn="ctr">
              <a:buNone/>
              <a:defRPr sz="3600"/>
            </a:lvl1pPr>
          </a:lstStyle>
          <a:p>
            <a:pPr lvl="0"/>
            <a:r>
              <a:rPr lang="sv-SE" dirty="0"/>
              <a:t>Klicka här för att ändra format på bakgrundstexten</a:t>
            </a:r>
          </a:p>
        </p:txBody>
      </p:sp>
    </p:spTree>
    <p:extLst>
      <p:ext uri="{BB962C8B-B14F-4D97-AF65-F5344CB8AC3E}">
        <p14:creationId xmlns:p14="http://schemas.microsoft.com/office/powerpoint/2010/main" val="677782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kgrund med rubruk">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2C67C05-F033-6240-A993-E51E59D0354A}"/>
              </a:ext>
            </a:extLst>
          </p:cNvPr>
          <p:cNvSpPr>
            <a:spLocks noGrp="1"/>
          </p:cNvSpPr>
          <p:nvPr>
            <p:ph type="body" sz="quarter" idx="10"/>
          </p:nvPr>
        </p:nvSpPr>
        <p:spPr>
          <a:xfrm>
            <a:off x="1262684" y="876924"/>
            <a:ext cx="8485186" cy="5040400"/>
          </a:xfrm>
        </p:spPr>
        <p:txBody>
          <a:bodyPr>
            <a:normAutofit/>
          </a:bodyPr>
          <a:lstStyle>
            <a:lvl1pPr marL="0" indent="0" algn="ctr">
              <a:buNone/>
              <a:defRPr sz="6000" b="1"/>
            </a:lvl1pPr>
          </a:lstStyle>
          <a:p>
            <a:pPr lvl="0"/>
            <a:r>
              <a:rPr lang="sv-SE" dirty="0"/>
              <a:t>Klicka här för att ändra format på bakgrundstexten</a:t>
            </a:r>
          </a:p>
        </p:txBody>
      </p:sp>
    </p:spTree>
    <p:extLst>
      <p:ext uri="{BB962C8B-B14F-4D97-AF65-F5344CB8AC3E}">
        <p14:creationId xmlns:p14="http://schemas.microsoft.com/office/powerpoint/2010/main" val="2750131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akgrund med logga och grafiskt el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562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sida med logg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6624B0C8-274D-954B-920E-AA16AFDCABC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pil&#10;&#10;Automatiskt genererad beskrivning">
            <a:extLst>
              <a:ext uri="{FF2B5EF4-FFF2-40B4-BE49-F238E27FC236}">
                <a16:creationId xmlns:a16="http://schemas.microsoft.com/office/drawing/2014/main" id="{A071FF56-94CD-E84D-8AAB-AEDDABDB12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04913" y="5767378"/>
            <a:ext cx="522874" cy="819169"/>
          </a:xfrm>
          <a:prstGeom prst="rect">
            <a:avLst/>
          </a:prstGeom>
        </p:spPr>
      </p:pic>
    </p:spTree>
    <p:extLst>
      <p:ext uri="{BB962C8B-B14F-4D97-AF65-F5344CB8AC3E}">
        <p14:creationId xmlns:p14="http://schemas.microsoft.com/office/powerpoint/2010/main" val="1009877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518034-4E70-4FB3-AE15-E7597D938CD7}"/>
              </a:ext>
            </a:extLst>
          </p:cNvPr>
          <p:cNvSpPr>
            <a:spLocks noGrp="1"/>
          </p:cNvSpPr>
          <p:nvPr>
            <p:ph type="ftr" sz="quarter" idx="10"/>
          </p:nvPr>
        </p:nvSpPr>
        <p:spPr/>
        <p:txBody>
          <a:bodyPr/>
          <a:lstStyle/>
          <a:p>
            <a:pPr>
              <a:defRPr/>
            </a:pPr>
            <a:r>
              <a:rPr lang="en-US"/>
              <a:t>Socialt hållbart Borås</a:t>
            </a:r>
            <a:endParaRPr lang="en-US" dirty="0"/>
          </a:p>
        </p:txBody>
      </p:sp>
      <p:sp>
        <p:nvSpPr>
          <p:cNvPr id="4" name="Slide Number Placeholder 3">
            <a:extLst>
              <a:ext uri="{FF2B5EF4-FFF2-40B4-BE49-F238E27FC236}">
                <a16:creationId xmlns:a16="http://schemas.microsoft.com/office/drawing/2014/main" id="{1C9133B6-3DE2-436A-A0E9-51EED7BDBE42}"/>
              </a:ext>
            </a:extLst>
          </p:cNvPr>
          <p:cNvSpPr>
            <a:spLocks noGrp="1"/>
          </p:cNvSpPr>
          <p:nvPr>
            <p:ph type="sldNum" sz="quarter" idx="11"/>
          </p:nvPr>
        </p:nvSpPr>
        <p:spPr/>
        <p:txBody>
          <a:bodyPr/>
          <a:lstStyle/>
          <a:p>
            <a:fld id="{20567F23-E27E-4EB0-8CFE-B23FFD7E3F6C}" type="slidenum">
              <a:rPr lang="en-US" smtClean="0"/>
              <a:pPr/>
              <a:t>‹#›</a:t>
            </a:fld>
            <a:endParaRPr lang="en-US" dirty="0"/>
          </a:p>
        </p:txBody>
      </p:sp>
      <p:sp>
        <p:nvSpPr>
          <p:cNvPr id="5" name="Title 1">
            <a:extLst>
              <a:ext uri="{FF2B5EF4-FFF2-40B4-BE49-F238E27FC236}">
                <a16:creationId xmlns:a16="http://schemas.microsoft.com/office/drawing/2014/main" id="{0409F94C-BEC9-4230-A69F-9613E6D383D1}"/>
              </a:ext>
            </a:extLst>
          </p:cNvPr>
          <p:cNvSpPr>
            <a:spLocks noGrp="1"/>
          </p:cNvSpPr>
          <p:nvPr>
            <p:ph type="title" hasCustomPrompt="1"/>
          </p:nvPr>
        </p:nvSpPr>
        <p:spPr>
          <a:xfrm>
            <a:off x="1002926" y="1656018"/>
            <a:ext cx="4746812" cy="592696"/>
          </a:xfrm>
        </p:spPr>
        <p:txBody>
          <a:bodyPr anchor="b">
            <a:noAutofit/>
          </a:bodyPr>
          <a:lstStyle>
            <a:lvl1pPr>
              <a:spcBef>
                <a:spcPts val="1600"/>
              </a:spcBef>
              <a:spcAft>
                <a:spcPts val="400"/>
              </a:spcAft>
              <a:defRPr sz="2800">
                <a:solidFill>
                  <a:schemeClr val="accent2"/>
                </a:solidFill>
              </a:defRPr>
            </a:lvl1pPr>
          </a:lstStyle>
          <a:p>
            <a:r>
              <a:rPr lang="sv-SE"/>
              <a:t>Klicka för att lägga till rubrik</a:t>
            </a:r>
            <a:endParaRPr lang="en-US" dirty="0"/>
          </a:p>
        </p:txBody>
      </p:sp>
      <p:sp>
        <p:nvSpPr>
          <p:cNvPr id="7" name="Content Placeholder 2">
            <a:extLst>
              <a:ext uri="{FF2B5EF4-FFF2-40B4-BE49-F238E27FC236}">
                <a16:creationId xmlns:a16="http://schemas.microsoft.com/office/drawing/2014/main" id="{956043EA-7C06-4D3D-8F45-6322017160EC}"/>
              </a:ext>
            </a:extLst>
          </p:cNvPr>
          <p:cNvSpPr>
            <a:spLocks noGrp="1"/>
          </p:cNvSpPr>
          <p:nvPr>
            <p:ph idx="16" hasCustomPrompt="1"/>
          </p:nvPr>
        </p:nvSpPr>
        <p:spPr>
          <a:xfrm>
            <a:off x="1007408" y="2414321"/>
            <a:ext cx="4746812" cy="2958868"/>
          </a:xfrm>
        </p:spPr>
        <p:txBody>
          <a:bodyPr>
            <a:noAutofit/>
          </a:bodyPr>
          <a:lstStyle>
            <a:lvl1pPr marL="0" indent="0">
              <a:lnSpc>
                <a:spcPct val="110000"/>
              </a:lnSpc>
              <a:spcBef>
                <a:spcPts val="600"/>
              </a:spcBef>
              <a:buNone/>
              <a:defRPr sz="2200"/>
            </a:lvl1pPr>
            <a:lvl2pPr marL="182880" indent="0">
              <a:buNone/>
              <a:defRPr/>
            </a:lvl2pPr>
            <a:lvl3pPr marL="365760" indent="0">
              <a:buNone/>
              <a:defRPr/>
            </a:lvl3pPr>
            <a:lvl4pPr marL="594360" indent="0">
              <a:buNone/>
              <a:defRPr/>
            </a:lvl4pPr>
            <a:lvl5pPr marL="777240" indent="0">
              <a:buNone/>
              <a:defRPr/>
            </a:lvl5pPr>
          </a:lstStyle>
          <a:p>
            <a:pPr lvl="0"/>
            <a:r>
              <a:rPr lang="sv-SE" dirty="0"/>
              <a:t>Klicka för att lägga till text</a:t>
            </a:r>
            <a:endParaRPr lang="en-US" dirty="0"/>
          </a:p>
        </p:txBody>
      </p:sp>
      <p:sp>
        <p:nvSpPr>
          <p:cNvPr id="8" name="Text Placeholder 16">
            <a:extLst>
              <a:ext uri="{FF2B5EF4-FFF2-40B4-BE49-F238E27FC236}">
                <a16:creationId xmlns:a16="http://schemas.microsoft.com/office/drawing/2014/main" id="{D5F57016-6BAB-441D-A4B0-2C5C45F0AC27}"/>
              </a:ext>
            </a:extLst>
          </p:cNvPr>
          <p:cNvSpPr>
            <a:spLocks noGrp="1"/>
          </p:cNvSpPr>
          <p:nvPr>
            <p:ph type="body" sz="quarter" idx="19" hasCustomPrompt="1"/>
          </p:nvPr>
        </p:nvSpPr>
        <p:spPr>
          <a:xfrm>
            <a:off x="6435634" y="1665211"/>
            <a:ext cx="4746625" cy="594360"/>
          </a:xfrm>
        </p:spPr>
        <p:txBody>
          <a:bodyPr anchor="b">
            <a:noAutofit/>
          </a:bodyPr>
          <a:lstStyle>
            <a:lvl1pPr marL="0" indent="0" algn="l" defTabSz="914400" rtl="0" eaLnBrk="1" latinLnBrk="0" hangingPunct="1">
              <a:lnSpc>
                <a:spcPct val="90000"/>
              </a:lnSpc>
              <a:spcBef>
                <a:spcPts val="1600"/>
              </a:spcBef>
              <a:spcAft>
                <a:spcPts val="400"/>
              </a:spcAft>
              <a:buNone/>
              <a:defRPr lang="en-US" sz="2800" b="1" kern="1200" dirty="0" smtClean="0">
                <a:solidFill>
                  <a:schemeClr val="accent2"/>
                </a:solidFill>
                <a:latin typeface="+mj-lt"/>
                <a:ea typeface="+mj-ea"/>
                <a:cs typeface="+mj-cs"/>
              </a:defRPr>
            </a:lvl1pPr>
          </a:lstStyle>
          <a:p>
            <a:pPr lvl="0"/>
            <a:r>
              <a:rPr lang="sv-SE" dirty="0"/>
              <a:t>Klicka för att lägga till rubrik</a:t>
            </a:r>
            <a:endParaRPr lang="en-US" dirty="0"/>
          </a:p>
        </p:txBody>
      </p:sp>
      <p:sp>
        <p:nvSpPr>
          <p:cNvPr id="9" name="Text Placeholder 8">
            <a:extLst>
              <a:ext uri="{FF2B5EF4-FFF2-40B4-BE49-F238E27FC236}">
                <a16:creationId xmlns:a16="http://schemas.microsoft.com/office/drawing/2014/main" id="{D3783116-E1F3-42C0-B26A-62319DD041CA}"/>
              </a:ext>
            </a:extLst>
          </p:cNvPr>
          <p:cNvSpPr>
            <a:spLocks noGrp="1"/>
          </p:cNvSpPr>
          <p:nvPr>
            <p:ph type="body" sz="quarter" idx="20"/>
          </p:nvPr>
        </p:nvSpPr>
        <p:spPr>
          <a:xfrm>
            <a:off x="6435725" y="2414588"/>
            <a:ext cx="4746625" cy="2959100"/>
          </a:xfrm>
        </p:spPr>
        <p:txBody>
          <a:bodyPr>
            <a:normAutofit/>
          </a:bodyPr>
          <a:lstStyle>
            <a:lvl1pPr>
              <a:defRPr sz="2200"/>
            </a:lvl1pPr>
            <a:lvl2pPr>
              <a:defRPr sz="2000"/>
            </a:lvl2pPr>
            <a:lvl3pPr>
              <a:defRPr sz="1800"/>
            </a:lvl3pPr>
            <a:lvl4pPr>
              <a:defRPr sz="1800"/>
            </a:lvl4pPr>
            <a:lvl5pPr>
              <a:defRPr sz="1800"/>
            </a:lvl5pPr>
          </a:lstStyle>
          <a:p>
            <a:pPr lvl="0"/>
            <a:r>
              <a:rPr lang="sv-SE" smtClean="0"/>
              <a:t>Redigera format för bakgrundstext</a:t>
            </a:r>
          </a:p>
          <a:p>
            <a:pPr lvl="1"/>
            <a:r>
              <a:rPr lang="sv-SE" smtClean="0"/>
              <a:t>Nivå två</a:t>
            </a:r>
          </a:p>
          <a:p>
            <a:pPr lvl="2"/>
            <a:r>
              <a:rPr lang="sv-SE" smtClean="0"/>
              <a:t>Nivå tre</a:t>
            </a:r>
          </a:p>
        </p:txBody>
      </p:sp>
    </p:spTree>
    <p:extLst>
      <p:ext uri="{BB962C8B-B14F-4D97-AF65-F5344CB8AC3E}">
        <p14:creationId xmlns:p14="http://schemas.microsoft.com/office/powerpoint/2010/main" val="2722139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50785F6-B9A1-43C3-A8A1-AA0AC4073C11}"/>
              </a:ext>
            </a:extLst>
          </p:cNvPr>
          <p:cNvSpPr/>
          <p:nvPr userDrawn="1"/>
        </p:nvSpPr>
        <p:spPr>
          <a:xfrm>
            <a:off x="-2" y="6223591"/>
            <a:ext cx="12192000" cy="6431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1873693B-8318-40B9-9393-C83947915D2F}"/>
              </a:ext>
            </a:extLst>
          </p:cNvPr>
          <p:cNvSpPr>
            <a:spLocks noGrp="1"/>
          </p:cNvSpPr>
          <p:nvPr>
            <p:ph type="pic" sz="quarter" idx="14"/>
          </p:nvPr>
        </p:nvSpPr>
        <p:spPr>
          <a:xfrm>
            <a:off x="0" y="1"/>
            <a:ext cx="12192000" cy="4444408"/>
          </a:xfrm>
        </p:spPr>
        <p:txBody>
          <a:bodyPr>
            <a:normAutofit/>
          </a:bodyPr>
          <a:lstStyle>
            <a:lvl1pPr marL="0" indent="0">
              <a:buNone/>
              <a:defRPr sz="1200"/>
            </a:lvl1pPr>
          </a:lstStyle>
          <a:p>
            <a:r>
              <a:rPr lang="sv-SE" smtClean="0"/>
              <a:t>Klicka på ikonen för att lägga till en bild</a:t>
            </a:r>
            <a:endParaRPr lang="en-US" dirty="0"/>
          </a:p>
        </p:txBody>
      </p:sp>
      <p:sp>
        <p:nvSpPr>
          <p:cNvPr id="16" name="Rectangle 15">
            <a:extLst>
              <a:ext uri="{FF2B5EF4-FFF2-40B4-BE49-F238E27FC236}">
                <a16:creationId xmlns:a16="http://schemas.microsoft.com/office/drawing/2014/main" id="{2CE0C643-0253-442C-971B-6850408AE5F3}"/>
              </a:ext>
            </a:extLst>
          </p:cNvPr>
          <p:cNvSpPr/>
          <p:nvPr userDrawn="1"/>
        </p:nvSpPr>
        <p:spPr>
          <a:xfrm>
            <a:off x="-2" y="4444409"/>
            <a:ext cx="12192002" cy="1779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FB687-E519-4834-BA7B-E36998BC9F88}"/>
              </a:ext>
            </a:extLst>
          </p:cNvPr>
          <p:cNvSpPr>
            <a:spLocks noGrp="1"/>
          </p:cNvSpPr>
          <p:nvPr>
            <p:ph type="ctrTitle" hasCustomPrompt="1"/>
          </p:nvPr>
        </p:nvSpPr>
        <p:spPr>
          <a:xfrm>
            <a:off x="637672" y="4622800"/>
            <a:ext cx="11554328" cy="643117"/>
          </a:xfrm>
        </p:spPr>
        <p:txBody>
          <a:bodyPr anchor="ctr" anchorCtr="0">
            <a:noAutofit/>
          </a:bodyPr>
          <a:lstStyle>
            <a:lvl1pPr algn="l">
              <a:defRPr sz="4400" b="1">
                <a:solidFill>
                  <a:schemeClr val="bg1"/>
                </a:solidFill>
                <a:latin typeface="+mj-lt"/>
              </a:defRPr>
            </a:lvl1pPr>
          </a:lstStyle>
          <a:p>
            <a:r>
              <a:rPr lang="en-US" dirty="0" err="1"/>
              <a:t>Presentationens</a:t>
            </a:r>
            <a:r>
              <a:rPr lang="en-US" dirty="0"/>
              <a:t> </a:t>
            </a:r>
            <a:r>
              <a:rPr lang="en-US" dirty="0" err="1"/>
              <a:t>namn</a:t>
            </a:r>
            <a:endParaRPr lang="en-US" dirty="0"/>
          </a:p>
        </p:txBody>
      </p:sp>
      <p:sp>
        <p:nvSpPr>
          <p:cNvPr id="3" name="Subtitle 2">
            <a:extLst>
              <a:ext uri="{FF2B5EF4-FFF2-40B4-BE49-F238E27FC236}">
                <a16:creationId xmlns:a16="http://schemas.microsoft.com/office/drawing/2014/main" id="{4A80351F-3035-4521-A261-36149B620315}"/>
              </a:ext>
            </a:extLst>
          </p:cNvPr>
          <p:cNvSpPr>
            <a:spLocks noGrp="1"/>
          </p:cNvSpPr>
          <p:nvPr>
            <p:ph type="subTitle" idx="1" hasCustomPrompt="1"/>
          </p:nvPr>
        </p:nvSpPr>
        <p:spPr>
          <a:xfrm>
            <a:off x="637672" y="5282175"/>
            <a:ext cx="6344153" cy="423511"/>
          </a:xfrm>
        </p:spPr>
        <p:txBody>
          <a:bodyPr anchor="ctr" anchorCtr="0">
            <a:noAutofit/>
          </a:bodyPr>
          <a:lstStyle>
            <a:lvl1pPr marL="0" indent="0" algn="l">
              <a:lnSpc>
                <a:spcPct val="100000"/>
              </a:lnSpc>
              <a:spcBef>
                <a:spcPts val="0"/>
              </a:spcBef>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Presenterare</a:t>
            </a:r>
            <a:endParaRPr lang="en-US" dirty="0"/>
          </a:p>
        </p:txBody>
      </p:sp>
      <p:sp>
        <p:nvSpPr>
          <p:cNvPr id="9" name="Text Placeholder 8">
            <a:extLst>
              <a:ext uri="{FF2B5EF4-FFF2-40B4-BE49-F238E27FC236}">
                <a16:creationId xmlns:a16="http://schemas.microsoft.com/office/drawing/2014/main" id="{01982B87-EA19-4E02-A23E-0BD41C40DA69}"/>
              </a:ext>
            </a:extLst>
          </p:cNvPr>
          <p:cNvSpPr>
            <a:spLocks noGrp="1"/>
          </p:cNvSpPr>
          <p:nvPr>
            <p:ph type="body" sz="quarter" idx="13"/>
          </p:nvPr>
        </p:nvSpPr>
        <p:spPr>
          <a:xfrm>
            <a:off x="637672" y="6402666"/>
            <a:ext cx="5113421" cy="275226"/>
          </a:xfrm>
        </p:spPr>
        <p:txBody>
          <a:bodyPr>
            <a:noAutofit/>
          </a:bodyPr>
          <a:lstStyle>
            <a:lvl1pPr marL="0" indent="0">
              <a:buNone/>
              <a:defRPr sz="1600" b="1" cap="all" spc="80" baseline="0">
                <a:latin typeface="+mj-lt"/>
              </a:defRPr>
            </a:lvl1pPr>
            <a:lvl2pPr marL="457200" indent="0">
              <a:buNone/>
              <a:defRPr/>
            </a:lvl2pPr>
          </a:lstStyle>
          <a:p>
            <a:pPr lvl="0"/>
            <a:r>
              <a:rPr lang="sv-SE" smtClean="0"/>
              <a:t>Redigera format för bakgrundstext</a:t>
            </a:r>
          </a:p>
        </p:txBody>
      </p:sp>
      <p:pic>
        <p:nvPicPr>
          <p:cNvPr id="10" name="Picture 9">
            <a:extLst>
              <a:ext uri="{FF2B5EF4-FFF2-40B4-BE49-F238E27FC236}">
                <a16:creationId xmlns:a16="http://schemas.microsoft.com/office/drawing/2014/main" id="{B60E26B8-AFCD-438D-96CB-6198A7E6FE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86508" y="6402666"/>
            <a:ext cx="1660960" cy="291640"/>
          </a:xfrm>
          <a:prstGeom prst="rect">
            <a:avLst/>
          </a:prstGeom>
        </p:spPr>
      </p:pic>
      <p:sp>
        <p:nvSpPr>
          <p:cNvPr id="15" name="Text Placeholder 2">
            <a:extLst>
              <a:ext uri="{FF2B5EF4-FFF2-40B4-BE49-F238E27FC236}">
                <a16:creationId xmlns:a16="http://schemas.microsoft.com/office/drawing/2014/main" id="{6D0B43DC-330B-4854-AD0B-36BB75B3940A}"/>
              </a:ext>
            </a:extLst>
          </p:cNvPr>
          <p:cNvSpPr>
            <a:spLocks noGrp="1"/>
          </p:cNvSpPr>
          <p:nvPr>
            <p:ph type="body" sz="quarter" idx="11" hasCustomPrompt="1"/>
          </p:nvPr>
        </p:nvSpPr>
        <p:spPr>
          <a:xfrm>
            <a:off x="637670" y="5724736"/>
            <a:ext cx="3848605" cy="329089"/>
          </a:xfrm>
        </p:spPr>
        <p:txBody>
          <a:bodyPr anchor="ctr" anchorCtr="0">
            <a:noAutofit/>
          </a:bodyPr>
          <a:lstStyle>
            <a:lvl1pPr marL="0" indent="0">
              <a:buNone/>
              <a:defRPr sz="2400">
                <a:solidFill>
                  <a:schemeClr val="bg1"/>
                </a:solidFill>
              </a:defRPr>
            </a:lvl1pPr>
          </a:lstStyle>
          <a:p>
            <a:pPr lvl="0"/>
            <a:r>
              <a:rPr lang="en-US" dirty="0"/>
              <a:t>Datum</a:t>
            </a:r>
          </a:p>
        </p:txBody>
      </p:sp>
    </p:spTree>
    <p:extLst>
      <p:ext uri="{BB962C8B-B14F-4D97-AF65-F5344CB8AC3E}">
        <p14:creationId xmlns:p14="http://schemas.microsoft.com/office/powerpoint/2010/main" val="4201377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07DB15-E132-48F4-BF61-120944D737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iPod, vector graphics&#10;&#10;Description automatically generated">
            <a:extLst>
              <a:ext uri="{FF2B5EF4-FFF2-40B4-BE49-F238E27FC236}">
                <a16:creationId xmlns:a16="http://schemas.microsoft.com/office/drawing/2014/main" id="{18BE273A-219E-4C49-869A-8508AA727D5D}"/>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8443888" y="0"/>
            <a:ext cx="3748112" cy="6858000"/>
          </a:xfrm>
          <a:prstGeom prst="rect">
            <a:avLst/>
          </a:prstGeom>
        </p:spPr>
      </p:pic>
      <p:sp>
        <p:nvSpPr>
          <p:cNvPr id="2" name="Title 1">
            <a:extLst>
              <a:ext uri="{FF2B5EF4-FFF2-40B4-BE49-F238E27FC236}">
                <a16:creationId xmlns:a16="http://schemas.microsoft.com/office/drawing/2014/main" id="{BC474B7D-0F39-43C0-80E1-DA519BCB2196}"/>
              </a:ext>
            </a:extLst>
          </p:cNvPr>
          <p:cNvSpPr>
            <a:spLocks noGrp="1"/>
          </p:cNvSpPr>
          <p:nvPr>
            <p:ph type="title" hasCustomPrompt="1"/>
          </p:nvPr>
        </p:nvSpPr>
        <p:spPr>
          <a:xfrm>
            <a:off x="838200" y="1030143"/>
            <a:ext cx="10515600" cy="4506133"/>
          </a:xfrm>
        </p:spPr>
        <p:txBody>
          <a:bodyPr anchor="ctr">
            <a:noAutofit/>
          </a:bodyPr>
          <a:lstStyle>
            <a:lvl1pPr algn="ctr">
              <a:lnSpc>
                <a:spcPct val="100000"/>
              </a:lnSpc>
              <a:defRPr sz="7200">
                <a:solidFill>
                  <a:schemeClr val="accent2"/>
                </a:solidFill>
              </a:defRPr>
            </a:lvl1pPr>
          </a:lstStyle>
          <a:p>
            <a:r>
              <a:rPr lang="sv-SE" dirty="0"/>
              <a:t>Citat</a:t>
            </a:r>
            <a:endParaRPr lang="en-US" dirty="0"/>
          </a:p>
        </p:txBody>
      </p:sp>
    </p:spTree>
    <p:extLst>
      <p:ext uri="{BB962C8B-B14F-4D97-AF65-F5344CB8AC3E}">
        <p14:creationId xmlns:p14="http://schemas.microsoft.com/office/powerpoint/2010/main" val="1588513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0E9B29-A75A-48D3-B38E-E85735C3E0C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00514F34-E965-48C3-96A1-260C736F6B1B}"/>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0"/>
            <a:ext cx="4115573" cy="6858000"/>
          </a:xfrm>
          <a:prstGeom prst="rect">
            <a:avLst/>
          </a:prstGeom>
        </p:spPr>
      </p:pic>
      <p:pic>
        <p:nvPicPr>
          <p:cNvPr id="10" name="Picture 9">
            <a:extLst>
              <a:ext uri="{FF2B5EF4-FFF2-40B4-BE49-F238E27FC236}">
                <a16:creationId xmlns:a16="http://schemas.microsoft.com/office/drawing/2014/main" id="{95840156-1922-4AB4-8598-53E16C6007A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898304" y="6390445"/>
            <a:ext cx="1444587" cy="254073"/>
          </a:xfrm>
          <a:prstGeom prst="rect">
            <a:avLst/>
          </a:prstGeom>
        </p:spPr>
      </p:pic>
      <p:sp>
        <p:nvSpPr>
          <p:cNvPr id="15" name="Title Placeholder 1">
            <a:extLst>
              <a:ext uri="{FF2B5EF4-FFF2-40B4-BE49-F238E27FC236}">
                <a16:creationId xmlns:a16="http://schemas.microsoft.com/office/drawing/2014/main" id="{51B10B23-3667-489A-AE07-CFFDB4928415}"/>
              </a:ext>
            </a:extLst>
          </p:cNvPr>
          <p:cNvSpPr>
            <a:spLocks noGrp="1"/>
          </p:cNvSpPr>
          <p:nvPr>
            <p:ph type="title" hasCustomPrompt="1"/>
          </p:nvPr>
        </p:nvSpPr>
        <p:spPr>
          <a:xfrm>
            <a:off x="1676399" y="1091617"/>
            <a:ext cx="8839201" cy="1571106"/>
          </a:xfrm>
          <a:prstGeom prst="rect">
            <a:avLst/>
          </a:prstGeom>
        </p:spPr>
        <p:txBody>
          <a:bodyPr vert="horz" lIns="91440" tIns="45720" rIns="91440" bIns="45720" rtlCol="0" anchor="b">
            <a:noAutofit/>
          </a:bodyPr>
          <a:lstStyle>
            <a:lvl1pPr algn="ctr">
              <a:defRPr sz="4400">
                <a:solidFill>
                  <a:schemeClr val="bg1"/>
                </a:solidFill>
              </a:defRPr>
            </a:lvl1pPr>
          </a:lstStyle>
          <a:p>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rubrik</a:t>
            </a:r>
            <a:endParaRPr lang="en-US" dirty="0"/>
          </a:p>
        </p:txBody>
      </p:sp>
      <p:sp>
        <p:nvSpPr>
          <p:cNvPr id="3" name="Text Placeholder 2">
            <a:extLst>
              <a:ext uri="{FF2B5EF4-FFF2-40B4-BE49-F238E27FC236}">
                <a16:creationId xmlns:a16="http://schemas.microsoft.com/office/drawing/2014/main" id="{7E4DC614-8904-4BA9-BDD6-E65022EDB096}"/>
              </a:ext>
            </a:extLst>
          </p:cNvPr>
          <p:cNvSpPr>
            <a:spLocks noGrp="1"/>
          </p:cNvSpPr>
          <p:nvPr>
            <p:ph type="body" sz="quarter" idx="11" hasCustomPrompt="1"/>
          </p:nvPr>
        </p:nvSpPr>
        <p:spPr>
          <a:xfrm>
            <a:off x="1676399" y="2876550"/>
            <a:ext cx="8839201" cy="2489200"/>
          </a:xfrm>
        </p:spPr>
        <p:txBody>
          <a:bodyPr>
            <a:noAutofit/>
          </a:bodyPr>
          <a:lstStyle>
            <a:lvl1pPr marL="0" indent="0" algn="ctr">
              <a:buNone/>
              <a:defRPr sz="3200">
                <a:solidFill>
                  <a:schemeClr val="bg1"/>
                </a:solidFill>
              </a:defRPr>
            </a:lvl1pPr>
          </a:lstStyle>
          <a:p>
            <a:pPr lvl="0"/>
            <a:r>
              <a:rPr lang="sv-SE" dirty="0"/>
              <a:t>Klicka för att lägga till text</a:t>
            </a:r>
            <a:endParaRPr lang="en-US" dirty="0"/>
          </a:p>
        </p:txBody>
      </p:sp>
      <p:sp>
        <p:nvSpPr>
          <p:cNvPr id="4" name="Footer Placeholder 3">
            <a:extLst>
              <a:ext uri="{FF2B5EF4-FFF2-40B4-BE49-F238E27FC236}">
                <a16:creationId xmlns:a16="http://schemas.microsoft.com/office/drawing/2014/main" id="{B81CBD13-DACE-4212-BF89-6BD5D1C74C7C}"/>
              </a:ext>
            </a:extLst>
          </p:cNvPr>
          <p:cNvSpPr>
            <a:spLocks noGrp="1"/>
          </p:cNvSpPr>
          <p:nvPr>
            <p:ph type="ftr" sz="quarter" idx="14"/>
          </p:nvPr>
        </p:nvSpPr>
        <p:spPr/>
        <p:txBody>
          <a:bodyPr/>
          <a:lstStyle>
            <a:lvl1pPr>
              <a:defRPr>
                <a:solidFill>
                  <a:schemeClr val="bg1"/>
                </a:solidFill>
              </a:defRPr>
            </a:lvl1pPr>
          </a:lstStyle>
          <a:p>
            <a:r>
              <a:rPr lang="en-US"/>
              <a:t>Socialt hållbart Borås</a:t>
            </a:r>
          </a:p>
        </p:txBody>
      </p:sp>
      <p:sp>
        <p:nvSpPr>
          <p:cNvPr id="6" name="Slide Number Placeholder 5">
            <a:extLst>
              <a:ext uri="{FF2B5EF4-FFF2-40B4-BE49-F238E27FC236}">
                <a16:creationId xmlns:a16="http://schemas.microsoft.com/office/drawing/2014/main" id="{FAE58870-9C59-41A3-99E1-7DF86910CEBF}"/>
              </a:ext>
            </a:extLst>
          </p:cNvPr>
          <p:cNvSpPr>
            <a:spLocks noGrp="1"/>
          </p:cNvSpPr>
          <p:nvPr>
            <p:ph type="sldNum" sz="quarter" idx="15"/>
          </p:nvPr>
        </p:nvSpPr>
        <p:spPr/>
        <p:txBody>
          <a:bodyPr/>
          <a:lstStyle>
            <a:lvl1pPr>
              <a:defRPr>
                <a:solidFill>
                  <a:schemeClr val="bg1"/>
                </a:solidFill>
              </a:defRPr>
            </a:lvl1pPr>
          </a:lstStyle>
          <a:p>
            <a:fld id="{20567F23-E27E-4EB0-8CFE-B23FFD7E3F6C}" type="slidenum">
              <a:rPr lang="en-US" smtClean="0"/>
              <a:pPr/>
              <a:t>‹#›</a:t>
            </a:fld>
            <a:endParaRPr lang="en-US"/>
          </a:p>
        </p:txBody>
      </p:sp>
    </p:spTree>
    <p:extLst>
      <p:ext uri="{BB962C8B-B14F-4D97-AF65-F5344CB8AC3E}">
        <p14:creationId xmlns:p14="http://schemas.microsoft.com/office/powerpoint/2010/main" val="303744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a:noFill/>
        </p:spPr>
        <p:txBody>
          <a:bodyPr>
            <a:noAutofit/>
          </a:bodyPr>
          <a:lstStyle>
            <a:lvl1pPr algn="l">
              <a:defRPr sz="3600">
                <a:solidFill>
                  <a:schemeClr val="bg1"/>
                </a:solidFill>
              </a:defRPr>
            </a:lvl1pPr>
          </a:lstStyle>
          <a:p>
            <a:r>
              <a:rPr lang="sv-SE" smtClean="0"/>
              <a:t>Klicka här för att ändra 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lnSpc>
                <a:spcPct val="100000"/>
              </a:lnSpc>
              <a:defRPr sz="2400">
                <a:solidFill>
                  <a:schemeClr val="bg1"/>
                </a:solidFill>
              </a:defRPr>
            </a:lvl1pPr>
            <a:lvl2pPr>
              <a:lnSpc>
                <a:spcPct val="100000"/>
              </a:lnSpc>
              <a:defRPr sz="2000">
                <a:solidFill>
                  <a:schemeClr val="bg1"/>
                </a:solidFill>
              </a:defRPr>
            </a:lvl2pPr>
            <a:lvl3pPr>
              <a:lnSpc>
                <a:spcPct val="100000"/>
              </a:lnSpc>
              <a:defRPr sz="18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icture Placeholder 5">
            <a:extLst>
              <a:ext uri="{FF2B5EF4-FFF2-40B4-BE49-F238E27FC236}">
                <a16:creationId xmlns:a16="http://schemas.microsoft.com/office/drawing/2014/main" id="{826AD8B7-00F1-4A44-B8EC-64F8230DF6CB}"/>
              </a:ext>
            </a:extLst>
          </p:cNvPr>
          <p:cNvSpPr>
            <a:spLocks noGrp="1"/>
          </p:cNvSpPr>
          <p:nvPr>
            <p:ph type="pic" sz="quarter" idx="13"/>
          </p:nvPr>
        </p:nvSpPr>
        <p:spPr>
          <a:xfrm>
            <a:off x="6253658" y="1"/>
            <a:ext cx="4619751" cy="6858000"/>
          </a:xfrm>
        </p:spPr>
        <p:txBody>
          <a:bodyPr/>
          <a:lstStyle>
            <a:lvl1pPr marL="0" indent="0">
              <a:buNone/>
              <a:defRPr/>
            </a:lvl1pPr>
          </a:lstStyle>
          <a:p>
            <a:r>
              <a:rPr lang="sv-SE" smtClean="0"/>
              <a:t>Klicka på ikonen för att lägga till en bild</a:t>
            </a:r>
            <a:endParaRPr lang="en-US" dirty="0"/>
          </a:p>
        </p:txBody>
      </p:sp>
    </p:spTree>
    <p:extLst>
      <p:ext uri="{BB962C8B-B14F-4D97-AF65-F5344CB8AC3E}">
        <p14:creationId xmlns:p14="http://schemas.microsoft.com/office/powerpoint/2010/main" val="477408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eamb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E5506B-5B1F-48A4-AF56-8ADABC71F42B}"/>
              </a:ext>
            </a:extLst>
          </p:cNvPr>
          <p:cNvSpPr/>
          <p:nvPr userDrawn="1"/>
        </p:nvSpPr>
        <p:spPr>
          <a:xfrm>
            <a:off x="-1" y="1404470"/>
            <a:ext cx="5751886" cy="37316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09C241-50EC-434F-88F1-2A0C09045836}"/>
              </a:ext>
            </a:extLst>
          </p:cNvPr>
          <p:cNvSpPr>
            <a:spLocks noGrp="1"/>
          </p:cNvSpPr>
          <p:nvPr>
            <p:ph idx="1" hasCustomPrompt="1"/>
          </p:nvPr>
        </p:nvSpPr>
        <p:spPr>
          <a:xfrm>
            <a:off x="1136276" y="1736006"/>
            <a:ext cx="4175953" cy="3081915"/>
          </a:xfrm>
        </p:spPr>
        <p:txBody>
          <a:bodyPr anchor="ctr">
            <a:noAutofit/>
          </a:bodyPr>
          <a:lstStyle>
            <a:lvl1pPr marL="0" indent="0">
              <a:lnSpc>
                <a:spcPct val="110000"/>
              </a:lnSpc>
              <a:spcBef>
                <a:spcPts val="0"/>
              </a:spcBef>
              <a:buNone/>
              <a:defRPr sz="2800"/>
            </a:lvl1pPr>
            <a:lvl2pPr marL="182880" indent="0">
              <a:buNone/>
              <a:defRPr/>
            </a:lvl2pPr>
            <a:lvl3pPr marL="365760" indent="0">
              <a:buNone/>
              <a:defRPr/>
            </a:lvl3pPr>
            <a:lvl4pPr marL="594360" indent="0">
              <a:buNone/>
              <a:defRPr/>
            </a:lvl4pPr>
            <a:lvl5pPr marL="777240" indent="0">
              <a:buNone/>
              <a:defRPr/>
            </a:lvl5pPr>
          </a:lstStyle>
          <a:p>
            <a:pPr lvl="0"/>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text</a:t>
            </a:r>
          </a:p>
        </p:txBody>
      </p:sp>
      <p:sp>
        <p:nvSpPr>
          <p:cNvPr id="2" name="Title 1">
            <a:extLst>
              <a:ext uri="{FF2B5EF4-FFF2-40B4-BE49-F238E27FC236}">
                <a16:creationId xmlns:a16="http://schemas.microsoft.com/office/drawing/2014/main" id="{9ABFC549-ABFC-4150-891E-480CA9F80C31}"/>
              </a:ext>
            </a:extLst>
          </p:cNvPr>
          <p:cNvSpPr>
            <a:spLocks noGrp="1"/>
          </p:cNvSpPr>
          <p:nvPr>
            <p:ph type="title" hasCustomPrompt="1"/>
          </p:nvPr>
        </p:nvSpPr>
        <p:spPr>
          <a:xfrm>
            <a:off x="6435634" y="1665212"/>
            <a:ext cx="4746812" cy="592696"/>
          </a:xfrm>
        </p:spPr>
        <p:txBody>
          <a:bodyPr anchor="b">
            <a:noAutofit/>
          </a:bodyPr>
          <a:lstStyle>
            <a:lvl1pPr>
              <a:spcBef>
                <a:spcPts val="1600"/>
              </a:spcBef>
              <a:spcAft>
                <a:spcPts val="400"/>
              </a:spcAft>
              <a:defRPr sz="2800">
                <a:solidFill>
                  <a:schemeClr val="accent2"/>
                </a:solidFill>
              </a:defRPr>
            </a:lvl1pPr>
          </a:lstStyle>
          <a:p>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rubrik</a:t>
            </a:r>
            <a:endParaRPr lang="en-US" dirty="0"/>
          </a:p>
        </p:txBody>
      </p:sp>
      <p:sp>
        <p:nvSpPr>
          <p:cNvPr id="11" name="Content Placeholder 2">
            <a:extLst>
              <a:ext uri="{FF2B5EF4-FFF2-40B4-BE49-F238E27FC236}">
                <a16:creationId xmlns:a16="http://schemas.microsoft.com/office/drawing/2014/main" id="{96C8F7E8-F002-40E1-9021-DADE9F198B3F}"/>
              </a:ext>
            </a:extLst>
          </p:cNvPr>
          <p:cNvSpPr>
            <a:spLocks noGrp="1"/>
          </p:cNvSpPr>
          <p:nvPr>
            <p:ph idx="10" hasCustomPrompt="1"/>
          </p:nvPr>
        </p:nvSpPr>
        <p:spPr>
          <a:xfrm>
            <a:off x="6440116" y="2414322"/>
            <a:ext cx="4746812" cy="2721769"/>
          </a:xfrm>
        </p:spPr>
        <p:txBody>
          <a:bodyPr>
            <a:noAutofit/>
          </a:bodyPr>
          <a:lstStyle>
            <a:lvl1pPr marL="0" indent="0">
              <a:lnSpc>
                <a:spcPct val="110000"/>
              </a:lnSpc>
              <a:spcBef>
                <a:spcPts val="600"/>
              </a:spcBef>
              <a:buNone/>
              <a:defRPr sz="2200"/>
            </a:lvl1pPr>
            <a:lvl2pPr marL="182880" indent="0">
              <a:buNone/>
              <a:defRPr/>
            </a:lvl2pPr>
            <a:lvl3pPr marL="365760" indent="0">
              <a:buNone/>
              <a:defRPr/>
            </a:lvl3pPr>
            <a:lvl4pPr marL="594360" indent="0">
              <a:buNone/>
              <a:defRPr/>
            </a:lvl4pPr>
            <a:lvl5pPr marL="777240" indent="0">
              <a:buNone/>
              <a:defRPr/>
            </a:lvl5pPr>
          </a:lstStyle>
          <a:p>
            <a:pPr lvl="0"/>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text</a:t>
            </a:r>
          </a:p>
        </p:txBody>
      </p:sp>
      <p:sp>
        <p:nvSpPr>
          <p:cNvPr id="5" name="Footer Placeholder 4">
            <a:extLst>
              <a:ext uri="{FF2B5EF4-FFF2-40B4-BE49-F238E27FC236}">
                <a16:creationId xmlns:a16="http://schemas.microsoft.com/office/drawing/2014/main" id="{0ED86C66-D841-4FA9-BB15-1B59F59BB7E0}"/>
              </a:ext>
            </a:extLst>
          </p:cNvPr>
          <p:cNvSpPr>
            <a:spLocks noGrp="1"/>
          </p:cNvSpPr>
          <p:nvPr>
            <p:ph type="ftr" sz="quarter" idx="14"/>
          </p:nvPr>
        </p:nvSpPr>
        <p:spPr/>
        <p:txBody>
          <a:bodyPr/>
          <a:lstStyle/>
          <a:p>
            <a:r>
              <a:rPr lang="en-US"/>
              <a:t>Socialt hållbart Borås</a:t>
            </a:r>
          </a:p>
        </p:txBody>
      </p:sp>
      <p:sp>
        <p:nvSpPr>
          <p:cNvPr id="6" name="Slide Number Placeholder 5">
            <a:extLst>
              <a:ext uri="{FF2B5EF4-FFF2-40B4-BE49-F238E27FC236}">
                <a16:creationId xmlns:a16="http://schemas.microsoft.com/office/drawing/2014/main" id="{77C7CCE8-BF61-4A2A-A6B9-8FBF5F1B0DFE}"/>
              </a:ext>
            </a:extLst>
          </p:cNvPr>
          <p:cNvSpPr>
            <a:spLocks noGrp="1"/>
          </p:cNvSpPr>
          <p:nvPr>
            <p:ph type="sldNum" sz="quarter" idx="15"/>
          </p:nvPr>
        </p:nvSpPr>
        <p:spPr/>
        <p:txBody>
          <a:bodyPr/>
          <a:lstStyle/>
          <a:p>
            <a:fld id="{20567F23-E27E-4EB0-8CFE-B23FFD7E3F6C}" type="slidenum">
              <a:rPr lang="en-US" smtClean="0"/>
              <a:t>‹#›</a:t>
            </a:fld>
            <a:endParaRPr lang="en-US"/>
          </a:p>
        </p:txBody>
      </p:sp>
    </p:spTree>
    <p:extLst>
      <p:ext uri="{BB962C8B-B14F-4D97-AF65-F5344CB8AC3E}">
        <p14:creationId xmlns:p14="http://schemas.microsoft.com/office/powerpoint/2010/main" val="136529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518034-4E70-4FB3-AE15-E7597D938CD7}"/>
              </a:ext>
            </a:extLst>
          </p:cNvPr>
          <p:cNvSpPr>
            <a:spLocks noGrp="1"/>
          </p:cNvSpPr>
          <p:nvPr>
            <p:ph type="ftr" sz="quarter" idx="10"/>
          </p:nvPr>
        </p:nvSpPr>
        <p:spPr/>
        <p:txBody>
          <a:bodyPr/>
          <a:lstStyle/>
          <a:p>
            <a:pPr>
              <a:defRPr/>
            </a:pPr>
            <a:r>
              <a:rPr lang="en-US"/>
              <a:t>Socialt hållbart Borås</a:t>
            </a:r>
            <a:endParaRPr lang="en-US" dirty="0"/>
          </a:p>
        </p:txBody>
      </p:sp>
      <p:sp>
        <p:nvSpPr>
          <p:cNvPr id="4" name="Slide Number Placeholder 3">
            <a:extLst>
              <a:ext uri="{FF2B5EF4-FFF2-40B4-BE49-F238E27FC236}">
                <a16:creationId xmlns:a16="http://schemas.microsoft.com/office/drawing/2014/main" id="{1C9133B6-3DE2-436A-A0E9-51EED7BDBE42}"/>
              </a:ext>
            </a:extLst>
          </p:cNvPr>
          <p:cNvSpPr>
            <a:spLocks noGrp="1"/>
          </p:cNvSpPr>
          <p:nvPr>
            <p:ph type="sldNum" sz="quarter" idx="11"/>
          </p:nvPr>
        </p:nvSpPr>
        <p:spPr/>
        <p:txBody>
          <a:bodyPr/>
          <a:lstStyle/>
          <a:p>
            <a:fld id="{20567F23-E27E-4EB0-8CFE-B23FFD7E3F6C}" type="slidenum">
              <a:rPr lang="en-US" smtClean="0"/>
              <a:pPr/>
              <a:t>‹#›</a:t>
            </a:fld>
            <a:endParaRPr lang="en-US" dirty="0"/>
          </a:p>
        </p:txBody>
      </p:sp>
      <p:sp>
        <p:nvSpPr>
          <p:cNvPr id="5" name="Title 1">
            <a:extLst>
              <a:ext uri="{FF2B5EF4-FFF2-40B4-BE49-F238E27FC236}">
                <a16:creationId xmlns:a16="http://schemas.microsoft.com/office/drawing/2014/main" id="{0409F94C-BEC9-4230-A69F-9613E6D383D1}"/>
              </a:ext>
            </a:extLst>
          </p:cNvPr>
          <p:cNvSpPr>
            <a:spLocks noGrp="1"/>
          </p:cNvSpPr>
          <p:nvPr>
            <p:ph type="title" hasCustomPrompt="1"/>
          </p:nvPr>
        </p:nvSpPr>
        <p:spPr>
          <a:xfrm>
            <a:off x="1002926" y="1656018"/>
            <a:ext cx="4746812" cy="592696"/>
          </a:xfrm>
        </p:spPr>
        <p:txBody>
          <a:bodyPr anchor="b">
            <a:noAutofit/>
          </a:bodyPr>
          <a:lstStyle>
            <a:lvl1pPr>
              <a:spcBef>
                <a:spcPts val="1600"/>
              </a:spcBef>
              <a:spcAft>
                <a:spcPts val="400"/>
              </a:spcAft>
              <a:defRPr sz="2800">
                <a:solidFill>
                  <a:schemeClr val="accent2"/>
                </a:solidFill>
              </a:defRPr>
            </a:lvl1pPr>
          </a:lstStyle>
          <a:p>
            <a:r>
              <a:rPr lang="sv-SE"/>
              <a:t>Klicka för att lägga till rubrik</a:t>
            </a:r>
            <a:endParaRPr lang="en-US" dirty="0"/>
          </a:p>
        </p:txBody>
      </p:sp>
      <p:sp>
        <p:nvSpPr>
          <p:cNvPr id="6" name="Content Placeholder 2">
            <a:extLst>
              <a:ext uri="{FF2B5EF4-FFF2-40B4-BE49-F238E27FC236}">
                <a16:creationId xmlns:a16="http://schemas.microsoft.com/office/drawing/2014/main" id="{3B339E30-6F18-4CEB-8113-74E535EF27C0}"/>
              </a:ext>
            </a:extLst>
          </p:cNvPr>
          <p:cNvSpPr>
            <a:spLocks noGrp="1"/>
          </p:cNvSpPr>
          <p:nvPr>
            <p:ph idx="12" hasCustomPrompt="1"/>
          </p:nvPr>
        </p:nvSpPr>
        <p:spPr>
          <a:xfrm>
            <a:off x="6440116" y="2414321"/>
            <a:ext cx="4746812" cy="2958867"/>
          </a:xfrm>
        </p:spPr>
        <p:txBody>
          <a:bodyPr>
            <a:noAutofit/>
          </a:bodyPr>
          <a:lstStyle>
            <a:lvl1pPr marL="0" indent="0">
              <a:lnSpc>
                <a:spcPct val="110000"/>
              </a:lnSpc>
              <a:spcBef>
                <a:spcPts val="600"/>
              </a:spcBef>
              <a:buNone/>
              <a:defRPr sz="2200"/>
            </a:lvl1pPr>
            <a:lvl2pPr marL="182880" indent="0">
              <a:buNone/>
              <a:defRPr/>
            </a:lvl2pPr>
            <a:lvl3pPr marL="365760" indent="0">
              <a:buNone/>
              <a:defRPr/>
            </a:lvl3pPr>
            <a:lvl4pPr marL="594360" indent="0">
              <a:buNone/>
              <a:defRPr/>
            </a:lvl4pPr>
            <a:lvl5pPr marL="777240" indent="0">
              <a:buNone/>
              <a:defRPr/>
            </a:lvl5pPr>
          </a:lstStyle>
          <a:p>
            <a:pPr lvl="0"/>
            <a:r>
              <a:rPr lang="sv-SE" dirty="0"/>
              <a:t>Klicka för att lägga till text</a:t>
            </a:r>
            <a:endParaRPr lang="en-US" dirty="0"/>
          </a:p>
        </p:txBody>
      </p:sp>
      <p:sp>
        <p:nvSpPr>
          <p:cNvPr id="7" name="Content Placeholder 2">
            <a:extLst>
              <a:ext uri="{FF2B5EF4-FFF2-40B4-BE49-F238E27FC236}">
                <a16:creationId xmlns:a16="http://schemas.microsoft.com/office/drawing/2014/main" id="{956043EA-7C06-4D3D-8F45-6322017160EC}"/>
              </a:ext>
            </a:extLst>
          </p:cNvPr>
          <p:cNvSpPr>
            <a:spLocks noGrp="1"/>
          </p:cNvSpPr>
          <p:nvPr>
            <p:ph idx="16" hasCustomPrompt="1"/>
          </p:nvPr>
        </p:nvSpPr>
        <p:spPr>
          <a:xfrm>
            <a:off x="1007408" y="2414321"/>
            <a:ext cx="4746812" cy="2958868"/>
          </a:xfrm>
        </p:spPr>
        <p:txBody>
          <a:bodyPr>
            <a:noAutofit/>
          </a:bodyPr>
          <a:lstStyle>
            <a:lvl1pPr marL="0" indent="0">
              <a:lnSpc>
                <a:spcPct val="110000"/>
              </a:lnSpc>
              <a:spcBef>
                <a:spcPts val="600"/>
              </a:spcBef>
              <a:buNone/>
              <a:defRPr sz="2200"/>
            </a:lvl1pPr>
            <a:lvl2pPr marL="182880" indent="0">
              <a:buNone/>
              <a:defRPr/>
            </a:lvl2pPr>
            <a:lvl3pPr marL="365760" indent="0">
              <a:buNone/>
              <a:defRPr/>
            </a:lvl3pPr>
            <a:lvl4pPr marL="594360" indent="0">
              <a:buNone/>
              <a:defRPr/>
            </a:lvl4pPr>
            <a:lvl5pPr marL="777240" indent="0">
              <a:buNone/>
              <a:defRPr/>
            </a:lvl5pPr>
          </a:lstStyle>
          <a:p>
            <a:pPr lvl="0"/>
            <a:r>
              <a:rPr lang="sv-SE" dirty="0"/>
              <a:t>Klicka för att lägga till text</a:t>
            </a:r>
            <a:endParaRPr lang="en-US" dirty="0"/>
          </a:p>
        </p:txBody>
      </p:sp>
      <p:sp>
        <p:nvSpPr>
          <p:cNvPr id="8" name="Text Placeholder 16">
            <a:extLst>
              <a:ext uri="{FF2B5EF4-FFF2-40B4-BE49-F238E27FC236}">
                <a16:creationId xmlns:a16="http://schemas.microsoft.com/office/drawing/2014/main" id="{D5F57016-6BAB-441D-A4B0-2C5C45F0AC27}"/>
              </a:ext>
            </a:extLst>
          </p:cNvPr>
          <p:cNvSpPr>
            <a:spLocks noGrp="1"/>
          </p:cNvSpPr>
          <p:nvPr>
            <p:ph type="body" sz="quarter" idx="19" hasCustomPrompt="1"/>
          </p:nvPr>
        </p:nvSpPr>
        <p:spPr>
          <a:xfrm>
            <a:off x="6435634" y="1665211"/>
            <a:ext cx="4746625" cy="594360"/>
          </a:xfrm>
        </p:spPr>
        <p:txBody>
          <a:bodyPr anchor="b">
            <a:noAutofit/>
          </a:bodyPr>
          <a:lstStyle>
            <a:lvl1pPr marL="0" indent="0" algn="l" defTabSz="914400" rtl="0" eaLnBrk="1" latinLnBrk="0" hangingPunct="1">
              <a:lnSpc>
                <a:spcPct val="90000"/>
              </a:lnSpc>
              <a:spcBef>
                <a:spcPts val="1600"/>
              </a:spcBef>
              <a:spcAft>
                <a:spcPts val="400"/>
              </a:spcAft>
              <a:buNone/>
              <a:defRPr lang="en-US" sz="2800" b="1" kern="1200" dirty="0" smtClean="0">
                <a:solidFill>
                  <a:schemeClr val="accent2"/>
                </a:solidFill>
                <a:latin typeface="+mj-lt"/>
                <a:ea typeface="+mj-ea"/>
                <a:cs typeface="+mj-cs"/>
              </a:defRPr>
            </a:lvl1pPr>
          </a:lstStyle>
          <a:p>
            <a:pPr lvl="0"/>
            <a:r>
              <a:rPr lang="sv-SE" dirty="0"/>
              <a:t>Klicka för att lägga till rubrik</a:t>
            </a:r>
            <a:endParaRPr lang="en-US" dirty="0"/>
          </a:p>
        </p:txBody>
      </p:sp>
    </p:spTree>
    <p:extLst>
      <p:ext uri="{BB962C8B-B14F-4D97-AF65-F5344CB8AC3E}">
        <p14:creationId xmlns:p14="http://schemas.microsoft.com/office/powerpoint/2010/main" val="2110412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518034-4E70-4FB3-AE15-E7597D938CD7}"/>
              </a:ext>
            </a:extLst>
          </p:cNvPr>
          <p:cNvSpPr>
            <a:spLocks noGrp="1"/>
          </p:cNvSpPr>
          <p:nvPr>
            <p:ph type="ftr" sz="quarter" idx="10"/>
          </p:nvPr>
        </p:nvSpPr>
        <p:spPr/>
        <p:txBody>
          <a:bodyPr/>
          <a:lstStyle/>
          <a:p>
            <a:pPr>
              <a:defRPr/>
            </a:pPr>
            <a:r>
              <a:rPr lang="en-US"/>
              <a:t>Socialt hållbart Borås</a:t>
            </a:r>
            <a:endParaRPr lang="en-US" dirty="0"/>
          </a:p>
        </p:txBody>
      </p:sp>
      <p:sp>
        <p:nvSpPr>
          <p:cNvPr id="4" name="Slide Number Placeholder 3">
            <a:extLst>
              <a:ext uri="{FF2B5EF4-FFF2-40B4-BE49-F238E27FC236}">
                <a16:creationId xmlns:a16="http://schemas.microsoft.com/office/drawing/2014/main" id="{1C9133B6-3DE2-436A-A0E9-51EED7BDBE42}"/>
              </a:ext>
            </a:extLst>
          </p:cNvPr>
          <p:cNvSpPr>
            <a:spLocks noGrp="1"/>
          </p:cNvSpPr>
          <p:nvPr>
            <p:ph type="sldNum" sz="quarter" idx="11"/>
          </p:nvPr>
        </p:nvSpPr>
        <p:spPr/>
        <p:txBody>
          <a:bodyPr/>
          <a:lstStyle/>
          <a:p>
            <a:fld id="{20567F23-E27E-4EB0-8CFE-B23FFD7E3F6C}" type="slidenum">
              <a:rPr lang="en-US" smtClean="0"/>
              <a:pPr/>
              <a:t>‹#›</a:t>
            </a:fld>
            <a:endParaRPr lang="en-US" dirty="0"/>
          </a:p>
        </p:txBody>
      </p:sp>
      <p:sp>
        <p:nvSpPr>
          <p:cNvPr id="5" name="Title 1">
            <a:extLst>
              <a:ext uri="{FF2B5EF4-FFF2-40B4-BE49-F238E27FC236}">
                <a16:creationId xmlns:a16="http://schemas.microsoft.com/office/drawing/2014/main" id="{0409F94C-BEC9-4230-A69F-9613E6D383D1}"/>
              </a:ext>
            </a:extLst>
          </p:cNvPr>
          <p:cNvSpPr>
            <a:spLocks noGrp="1"/>
          </p:cNvSpPr>
          <p:nvPr>
            <p:ph type="title" hasCustomPrompt="1"/>
          </p:nvPr>
        </p:nvSpPr>
        <p:spPr>
          <a:xfrm>
            <a:off x="1002926" y="1656018"/>
            <a:ext cx="4746812" cy="592696"/>
          </a:xfrm>
        </p:spPr>
        <p:txBody>
          <a:bodyPr anchor="b">
            <a:noAutofit/>
          </a:bodyPr>
          <a:lstStyle>
            <a:lvl1pPr>
              <a:spcBef>
                <a:spcPts val="1600"/>
              </a:spcBef>
              <a:spcAft>
                <a:spcPts val="400"/>
              </a:spcAft>
              <a:defRPr sz="2800">
                <a:solidFill>
                  <a:schemeClr val="accent2"/>
                </a:solidFill>
              </a:defRPr>
            </a:lvl1pPr>
          </a:lstStyle>
          <a:p>
            <a:r>
              <a:rPr lang="sv-SE"/>
              <a:t>Klicka för att lägga till rubrik</a:t>
            </a:r>
            <a:endParaRPr lang="en-US" dirty="0"/>
          </a:p>
        </p:txBody>
      </p:sp>
      <p:sp>
        <p:nvSpPr>
          <p:cNvPr id="7" name="Content Placeholder 2">
            <a:extLst>
              <a:ext uri="{FF2B5EF4-FFF2-40B4-BE49-F238E27FC236}">
                <a16:creationId xmlns:a16="http://schemas.microsoft.com/office/drawing/2014/main" id="{956043EA-7C06-4D3D-8F45-6322017160EC}"/>
              </a:ext>
            </a:extLst>
          </p:cNvPr>
          <p:cNvSpPr>
            <a:spLocks noGrp="1"/>
          </p:cNvSpPr>
          <p:nvPr>
            <p:ph idx="16" hasCustomPrompt="1"/>
          </p:nvPr>
        </p:nvSpPr>
        <p:spPr>
          <a:xfrm>
            <a:off x="1007408" y="2414321"/>
            <a:ext cx="4746812" cy="2958868"/>
          </a:xfrm>
        </p:spPr>
        <p:txBody>
          <a:bodyPr>
            <a:noAutofit/>
          </a:bodyPr>
          <a:lstStyle>
            <a:lvl1pPr marL="0" indent="0">
              <a:lnSpc>
                <a:spcPct val="110000"/>
              </a:lnSpc>
              <a:spcBef>
                <a:spcPts val="600"/>
              </a:spcBef>
              <a:buNone/>
              <a:defRPr sz="2200"/>
            </a:lvl1pPr>
            <a:lvl2pPr marL="182880" indent="0">
              <a:buNone/>
              <a:defRPr/>
            </a:lvl2pPr>
            <a:lvl3pPr marL="365760" indent="0">
              <a:buNone/>
              <a:defRPr/>
            </a:lvl3pPr>
            <a:lvl4pPr marL="594360" indent="0">
              <a:buNone/>
              <a:defRPr/>
            </a:lvl4pPr>
            <a:lvl5pPr marL="777240" indent="0">
              <a:buNone/>
              <a:defRPr/>
            </a:lvl5pPr>
          </a:lstStyle>
          <a:p>
            <a:pPr lvl="0"/>
            <a:r>
              <a:rPr lang="sv-SE" dirty="0"/>
              <a:t>Klicka för att lägga till text</a:t>
            </a:r>
            <a:endParaRPr lang="en-US" dirty="0"/>
          </a:p>
        </p:txBody>
      </p:sp>
      <p:sp>
        <p:nvSpPr>
          <p:cNvPr id="8" name="Text Placeholder 16">
            <a:extLst>
              <a:ext uri="{FF2B5EF4-FFF2-40B4-BE49-F238E27FC236}">
                <a16:creationId xmlns:a16="http://schemas.microsoft.com/office/drawing/2014/main" id="{D5F57016-6BAB-441D-A4B0-2C5C45F0AC27}"/>
              </a:ext>
            </a:extLst>
          </p:cNvPr>
          <p:cNvSpPr>
            <a:spLocks noGrp="1"/>
          </p:cNvSpPr>
          <p:nvPr>
            <p:ph type="body" sz="quarter" idx="19" hasCustomPrompt="1"/>
          </p:nvPr>
        </p:nvSpPr>
        <p:spPr>
          <a:xfrm>
            <a:off x="6435634" y="1665211"/>
            <a:ext cx="4746625" cy="594360"/>
          </a:xfrm>
        </p:spPr>
        <p:txBody>
          <a:bodyPr anchor="b">
            <a:noAutofit/>
          </a:bodyPr>
          <a:lstStyle>
            <a:lvl1pPr marL="0" indent="0" algn="l" defTabSz="914400" rtl="0" eaLnBrk="1" latinLnBrk="0" hangingPunct="1">
              <a:lnSpc>
                <a:spcPct val="90000"/>
              </a:lnSpc>
              <a:spcBef>
                <a:spcPts val="1600"/>
              </a:spcBef>
              <a:spcAft>
                <a:spcPts val="400"/>
              </a:spcAft>
              <a:buNone/>
              <a:defRPr lang="en-US" sz="2800" b="1" kern="1200" dirty="0" smtClean="0">
                <a:solidFill>
                  <a:schemeClr val="accent2"/>
                </a:solidFill>
                <a:latin typeface="+mj-lt"/>
                <a:ea typeface="+mj-ea"/>
                <a:cs typeface="+mj-cs"/>
              </a:defRPr>
            </a:lvl1pPr>
          </a:lstStyle>
          <a:p>
            <a:pPr lvl="0"/>
            <a:r>
              <a:rPr lang="sv-SE" dirty="0"/>
              <a:t>Klicka för att lägga till rubrik</a:t>
            </a:r>
            <a:endParaRPr lang="en-US" dirty="0"/>
          </a:p>
        </p:txBody>
      </p:sp>
      <p:sp>
        <p:nvSpPr>
          <p:cNvPr id="9" name="Text Placeholder 8">
            <a:extLst>
              <a:ext uri="{FF2B5EF4-FFF2-40B4-BE49-F238E27FC236}">
                <a16:creationId xmlns:a16="http://schemas.microsoft.com/office/drawing/2014/main" id="{D3783116-E1F3-42C0-B26A-62319DD041CA}"/>
              </a:ext>
            </a:extLst>
          </p:cNvPr>
          <p:cNvSpPr>
            <a:spLocks noGrp="1"/>
          </p:cNvSpPr>
          <p:nvPr>
            <p:ph type="body" sz="quarter" idx="20"/>
          </p:nvPr>
        </p:nvSpPr>
        <p:spPr>
          <a:xfrm>
            <a:off x="6435725" y="2414588"/>
            <a:ext cx="4746625" cy="2959100"/>
          </a:xfrm>
        </p:spPr>
        <p:txBody>
          <a:bodyPr>
            <a:normAutofit/>
          </a:bodyPr>
          <a:lstStyle>
            <a:lvl1pPr>
              <a:defRPr sz="2200"/>
            </a:lvl1pPr>
            <a:lvl2pPr>
              <a:defRPr sz="2000"/>
            </a:lvl2pPr>
            <a:lvl3pPr>
              <a:defRPr sz="1800"/>
            </a:lvl3pPr>
            <a:lvl4pPr>
              <a:defRPr sz="1800"/>
            </a:lvl4pPr>
            <a:lvl5pPr>
              <a:defRPr sz="1800"/>
            </a:lvl5pPr>
          </a:lstStyle>
          <a:p>
            <a:pPr lvl="0"/>
            <a:r>
              <a:rPr lang="sv-SE" smtClean="0"/>
              <a:t>Redigera format för bakgrundstext</a:t>
            </a:r>
          </a:p>
          <a:p>
            <a:pPr lvl="1"/>
            <a:r>
              <a:rPr lang="sv-SE" smtClean="0"/>
              <a:t>Nivå två</a:t>
            </a:r>
          </a:p>
          <a:p>
            <a:pPr lvl="2"/>
            <a:r>
              <a:rPr lang="sv-SE" smtClean="0"/>
              <a:t>Nivå tre</a:t>
            </a:r>
          </a:p>
        </p:txBody>
      </p:sp>
    </p:spTree>
    <p:extLst>
      <p:ext uri="{BB962C8B-B14F-4D97-AF65-F5344CB8AC3E}">
        <p14:creationId xmlns:p14="http://schemas.microsoft.com/office/powerpoint/2010/main" val="3806166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518034-4E70-4FB3-AE15-E7597D938CD7}"/>
              </a:ext>
            </a:extLst>
          </p:cNvPr>
          <p:cNvSpPr>
            <a:spLocks noGrp="1"/>
          </p:cNvSpPr>
          <p:nvPr>
            <p:ph type="ftr" sz="quarter" idx="10"/>
          </p:nvPr>
        </p:nvSpPr>
        <p:spPr/>
        <p:txBody>
          <a:bodyPr/>
          <a:lstStyle/>
          <a:p>
            <a:pPr>
              <a:defRPr/>
            </a:pPr>
            <a:r>
              <a:rPr lang="en-US"/>
              <a:t>Socialt hållbart Borås</a:t>
            </a:r>
            <a:endParaRPr lang="en-US" dirty="0"/>
          </a:p>
        </p:txBody>
      </p:sp>
      <p:sp>
        <p:nvSpPr>
          <p:cNvPr id="4" name="Slide Number Placeholder 3">
            <a:extLst>
              <a:ext uri="{FF2B5EF4-FFF2-40B4-BE49-F238E27FC236}">
                <a16:creationId xmlns:a16="http://schemas.microsoft.com/office/drawing/2014/main" id="{1C9133B6-3DE2-436A-A0E9-51EED7BDBE42}"/>
              </a:ext>
            </a:extLst>
          </p:cNvPr>
          <p:cNvSpPr>
            <a:spLocks noGrp="1"/>
          </p:cNvSpPr>
          <p:nvPr>
            <p:ph type="sldNum" sz="quarter" idx="11"/>
          </p:nvPr>
        </p:nvSpPr>
        <p:spPr/>
        <p:txBody>
          <a:bodyPr/>
          <a:lstStyle/>
          <a:p>
            <a:fld id="{20567F23-E27E-4EB0-8CFE-B23FFD7E3F6C}" type="slidenum">
              <a:rPr lang="en-US" smtClean="0"/>
              <a:pPr/>
              <a:t>‹#›</a:t>
            </a:fld>
            <a:endParaRPr lang="en-US" dirty="0"/>
          </a:p>
        </p:txBody>
      </p:sp>
      <p:sp>
        <p:nvSpPr>
          <p:cNvPr id="5" name="Title 1">
            <a:extLst>
              <a:ext uri="{FF2B5EF4-FFF2-40B4-BE49-F238E27FC236}">
                <a16:creationId xmlns:a16="http://schemas.microsoft.com/office/drawing/2014/main" id="{0409F94C-BEC9-4230-A69F-9613E6D383D1}"/>
              </a:ext>
            </a:extLst>
          </p:cNvPr>
          <p:cNvSpPr>
            <a:spLocks noGrp="1"/>
          </p:cNvSpPr>
          <p:nvPr>
            <p:ph type="title" hasCustomPrompt="1"/>
          </p:nvPr>
        </p:nvSpPr>
        <p:spPr>
          <a:xfrm>
            <a:off x="1002926" y="1656018"/>
            <a:ext cx="4746812" cy="592696"/>
          </a:xfrm>
        </p:spPr>
        <p:txBody>
          <a:bodyPr anchor="b">
            <a:noAutofit/>
          </a:bodyPr>
          <a:lstStyle>
            <a:lvl1pPr>
              <a:spcBef>
                <a:spcPts val="1600"/>
              </a:spcBef>
              <a:spcAft>
                <a:spcPts val="400"/>
              </a:spcAft>
              <a:defRPr sz="2800">
                <a:solidFill>
                  <a:schemeClr val="accent2"/>
                </a:solidFill>
              </a:defRPr>
            </a:lvl1pPr>
          </a:lstStyle>
          <a:p>
            <a:r>
              <a:rPr lang="sv-SE"/>
              <a:t>Klicka för att lägga till rubrik</a:t>
            </a:r>
            <a:endParaRPr lang="en-US" dirty="0"/>
          </a:p>
        </p:txBody>
      </p:sp>
      <p:sp>
        <p:nvSpPr>
          <p:cNvPr id="6" name="Content Placeholder 2">
            <a:extLst>
              <a:ext uri="{FF2B5EF4-FFF2-40B4-BE49-F238E27FC236}">
                <a16:creationId xmlns:a16="http://schemas.microsoft.com/office/drawing/2014/main" id="{3B339E30-6F18-4CEB-8113-74E535EF27C0}"/>
              </a:ext>
            </a:extLst>
          </p:cNvPr>
          <p:cNvSpPr>
            <a:spLocks noGrp="1"/>
          </p:cNvSpPr>
          <p:nvPr>
            <p:ph idx="12" hasCustomPrompt="1"/>
          </p:nvPr>
        </p:nvSpPr>
        <p:spPr>
          <a:xfrm>
            <a:off x="6440116" y="874642"/>
            <a:ext cx="4746812" cy="4858243"/>
          </a:xfrm>
          <a:noFill/>
        </p:spPr>
        <p:txBody>
          <a:bodyPr lIns="0" anchor="ctr" anchorCtr="0">
            <a:noAutofit/>
          </a:bodyPr>
          <a:lstStyle>
            <a:lvl1pPr marL="0" indent="0" algn="ctr">
              <a:lnSpc>
                <a:spcPct val="110000"/>
              </a:lnSpc>
              <a:spcBef>
                <a:spcPts val="600"/>
              </a:spcBef>
              <a:buNone/>
              <a:defRPr sz="2200"/>
            </a:lvl1pPr>
            <a:lvl2pPr marL="182880" indent="0">
              <a:buNone/>
              <a:defRPr/>
            </a:lvl2pPr>
            <a:lvl3pPr marL="365760" indent="0">
              <a:buNone/>
              <a:defRPr/>
            </a:lvl3pPr>
            <a:lvl4pPr marL="594360" indent="0">
              <a:buNone/>
              <a:defRPr/>
            </a:lvl4pPr>
            <a:lvl5pPr marL="777240" indent="0">
              <a:buNone/>
              <a:defRPr/>
            </a:lvl5pPr>
          </a:lstStyle>
          <a:p>
            <a:pPr lvl="0"/>
            <a:r>
              <a:rPr lang="en-US" dirty="0" err="1"/>
              <a:t>Klicka</a:t>
            </a:r>
            <a:r>
              <a:rPr lang="en-US" dirty="0"/>
              <a:t> </a:t>
            </a:r>
            <a:r>
              <a:rPr lang="en-US" dirty="0" err="1"/>
              <a:t>för</a:t>
            </a:r>
            <a:r>
              <a:rPr lang="en-US" dirty="0"/>
              <a:t> </a:t>
            </a:r>
            <a:r>
              <a:rPr lang="en-US" dirty="0" err="1"/>
              <a:t>att</a:t>
            </a:r>
            <a:r>
              <a:rPr lang="en-US" dirty="0"/>
              <a:t> </a:t>
            </a:r>
            <a:r>
              <a:rPr lang="en-US" dirty="0" err="1"/>
              <a:t>montera</a:t>
            </a:r>
            <a:r>
              <a:rPr lang="en-US" dirty="0"/>
              <a:t> in </a:t>
            </a:r>
            <a:r>
              <a:rPr lang="en-US" dirty="0" err="1"/>
              <a:t>en</a:t>
            </a:r>
            <a:r>
              <a:rPr lang="en-US" dirty="0"/>
              <a:t> </a:t>
            </a:r>
            <a:r>
              <a:rPr lang="en-US" dirty="0" err="1"/>
              <a:t>bild</a:t>
            </a:r>
            <a:endParaRPr lang="en-US" dirty="0"/>
          </a:p>
        </p:txBody>
      </p:sp>
      <p:sp>
        <p:nvSpPr>
          <p:cNvPr id="7" name="Content Placeholder 2">
            <a:extLst>
              <a:ext uri="{FF2B5EF4-FFF2-40B4-BE49-F238E27FC236}">
                <a16:creationId xmlns:a16="http://schemas.microsoft.com/office/drawing/2014/main" id="{956043EA-7C06-4D3D-8F45-6322017160EC}"/>
              </a:ext>
            </a:extLst>
          </p:cNvPr>
          <p:cNvSpPr>
            <a:spLocks noGrp="1"/>
          </p:cNvSpPr>
          <p:nvPr>
            <p:ph idx="16" hasCustomPrompt="1"/>
          </p:nvPr>
        </p:nvSpPr>
        <p:spPr>
          <a:xfrm>
            <a:off x="1007408" y="2414321"/>
            <a:ext cx="4746812" cy="2958868"/>
          </a:xfrm>
        </p:spPr>
        <p:txBody>
          <a:bodyPr>
            <a:noAutofit/>
          </a:bodyPr>
          <a:lstStyle>
            <a:lvl1pPr marL="0" indent="0">
              <a:lnSpc>
                <a:spcPct val="110000"/>
              </a:lnSpc>
              <a:spcBef>
                <a:spcPts val="600"/>
              </a:spcBef>
              <a:buNone/>
              <a:defRPr sz="2200"/>
            </a:lvl1pPr>
            <a:lvl2pPr marL="182880" indent="0">
              <a:buNone/>
              <a:defRPr/>
            </a:lvl2pPr>
            <a:lvl3pPr marL="365760" indent="0">
              <a:buNone/>
              <a:defRPr/>
            </a:lvl3pPr>
            <a:lvl4pPr marL="594360" indent="0">
              <a:buNone/>
              <a:defRPr/>
            </a:lvl4pPr>
            <a:lvl5pPr marL="777240" indent="0">
              <a:buNone/>
              <a:defRPr/>
            </a:lvl5pPr>
          </a:lstStyle>
          <a:p>
            <a:pPr lvl="0"/>
            <a:r>
              <a:rPr lang="sv-SE" dirty="0"/>
              <a:t>Klicka för att lägga till text</a:t>
            </a:r>
            <a:endParaRPr lang="en-US" dirty="0"/>
          </a:p>
        </p:txBody>
      </p:sp>
    </p:spTree>
    <p:extLst>
      <p:ext uri="{BB962C8B-B14F-4D97-AF65-F5344CB8AC3E}">
        <p14:creationId xmlns:p14="http://schemas.microsoft.com/office/powerpoint/2010/main" val="4225154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 icon&#10;&#10;Description automatically generated">
            <a:extLst>
              <a:ext uri="{FF2B5EF4-FFF2-40B4-BE49-F238E27FC236}">
                <a16:creationId xmlns:a16="http://schemas.microsoft.com/office/drawing/2014/main" id="{2830F5C2-D19A-4FBA-8E69-66A508A8CFAF}"/>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0"/>
            <a:ext cx="4115573" cy="6858000"/>
          </a:xfrm>
          <a:prstGeom prst="rect">
            <a:avLst/>
          </a:prstGeom>
        </p:spPr>
      </p:pic>
      <p:sp>
        <p:nvSpPr>
          <p:cNvPr id="4" name="Rectangle 3">
            <a:extLst>
              <a:ext uri="{FF2B5EF4-FFF2-40B4-BE49-F238E27FC236}">
                <a16:creationId xmlns:a16="http://schemas.microsoft.com/office/drawing/2014/main" id="{7E6C7575-4B3B-4758-A2EB-BF8C33AC1499}"/>
              </a:ext>
            </a:extLst>
          </p:cNvPr>
          <p:cNvSpPr/>
          <p:nvPr userDrawn="1"/>
        </p:nvSpPr>
        <p:spPr>
          <a:xfrm>
            <a:off x="8586651" y="0"/>
            <a:ext cx="36053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a:t>
            </a:r>
            <a:endParaRPr lang="en-US" dirty="0"/>
          </a:p>
        </p:txBody>
      </p:sp>
      <p:sp>
        <p:nvSpPr>
          <p:cNvPr id="5" name="Footer Placeholder 4">
            <a:extLst>
              <a:ext uri="{FF2B5EF4-FFF2-40B4-BE49-F238E27FC236}">
                <a16:creationId xmlns:a16="http://schemas.microsoft.com/office/drawing/2014/main" id="{7F2BB113-42D7-43BE-B157-5A08B817861B}"/>
              </a:ext>
            </a:extLst>
          </p:cNvPr>
          <p:cNvSpPr>
            <a:spLocks noGrp="1"/>
          </p:cNvSpPr>
          <p:nvPr>
            <p:ph type="ftr" sz="quarter" idx="11"/>
          </p:nvPr>
        </p:nvSpPr>
        <p:spPr/>
        <p:txBody>
          <a:bodyPr/>
          <a:lstStyle/>
          <a:p>
            <a:r>
              <a:rPr lang="en-US"/>
              <a:t>Socialt hållbart Borås</a:t>
            </a:r>
          </a:p>
        </p:txBody>
      </p:sp>
      <p:sp>
        <p:nvSpPr>
          <p:cNvPr id="6" name="Slide Number Placeholder 5">
            <a:extLst>
              <a:ext uri="{FF2B5EF4-FFF2-40B4-BE49-F238E27FC236}">
                <a16:creationId xmlns:a16="http://schemas.microsoft.com/office/drawing/2014/main" id="{2584A73D-749C-471B-9E89-0D6140F77883}"/>
              </a:ext>
            </a:extLst>
          </p:cNvPr>
          <p:cNvSpPr>
            <a:spLocks noGrp="1"/>
          </p:cNvSpPr>
          <p:nvPr>
            <p:ph type="sldNum" sz="quarter" idx="12"/>
          </p:nvPr>
        </p:nvSpPr>
        <p:spPr/>
        <p:txBody>
          <a:bodyPr/>
          <a:lstStyle/>
          <a:p>
            <a:fld id="{20567F23-E27E-4EB0-8CFE-B23FFD7E3F6C}" type="slidenum">
              <a:rPr lang="en-US" smtClean="0"/>
              <a:t>‹#›</a:t>
            </a:fld>
            <a:endParaRPr lang="en-US"/>
          </a:p>
        </p:txBody>
      </p:sp>
      <p:pic>
        <p:nvPicPr>
          <p:cNvPr id="7" name="Picture 6">
            <a:extLst>
              <a:ext uri="{FF2B5EF4-FFF2-40B4-BE49-F238E27FC236}">
                <a16:creationId xmlns:a16="http://schemas.microsoft.com/office/drawing/2014/main" id="{CF4BD612-EACB-46A9-87D8-A8ECD85E746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897094" y="6390445"/>
            <a:ext cx="1447008" cy="254073"/>
          </a:xfrm>
          <a:prstGeom prst="rect">
            <a:avLst/>
          </a:prstGeom>
        </p:spPr>
      </p:pic>
      <p:sp>
        <p:nvSpPr>
          <p:cNvPr id="10" name="Text Placeholder 9">
            <a:extLst>
              <a:ext uri="{FF2B5EF4-FFF2-40B4-BE49-F238E27FC236}">
                <a16:creationId xmlns:a16="http://schemas.microsoft.com/office/drawing/2014/main" id="{A77B7514-03AF-479C-AA08-38D44AC9B0C3}"/>
              </a:ext>
            </a:extLst>
          </p:cNvPr>
          <p:cNvSpPr>
            <a:spLocks noGrp="1"/>
          </p:cNvSpPr>
          <p:nvPr>
            <p:ph type="body" sz="quarter" idx="13" hasCustomPrompt="1"/>
          </p:nvPr>
        </p:nvSpPr>
        <p:spPr>
          <a:xfrm>
            <a:off x="2312322" y="2292102"/>
            <a:ext cx="7602189" cy="3212323"/>
          </a:xfrm>
        </p:spPr>
        <p:txBody>
          <a:bodyPr>
            <a:noAutofit/>
          </a:bodyPr>
          <a:lstStyle>
            <a:lvl1pPr>
              <a:buClr>
                <a:schemeClr val="bg1"/>
              </a:buClr>
              <a:defRPr sz="2800">
                <a:solidFill>
                  <a:schemeClr val="bg1"/>
                </a:solidFill>
              </a:defRPr>
            </a:lvl1pPr>
          </a:lstStyle>
          <a:p>
            <a:pPr lvl="0"/>
            <a:r>
              <a:rPr lang="sv-SE" dirty="0"/>
              <a:t>Klicka för att lägga till punktlista</a:t>
            </a:r>
            <a:endParaRPr lang="en-US" dirty="0"/>
          </a:p>
        </p:txBody>
      </p:sp>
      <p:sp>
        <p:nvSpPr>
          <p:cNvPr id="11" name="Text Placeholder 9">
            <a:extLst>
              <a:ext uri="{FF2B5EF4-FFF2-40B4-BE49-F238E27FC236}">
                <a16:creationId xmlns:a16="http://schemas.microsoft.com/office/drawing/2014/main" id="{BD45E067-1C0B-40E5-8564-F0803D840121}"/>
              </a:ext>
            </a:extLst>
          </p:cNvPr>
          <p:cNvSpPr>
            <a:spLocks noGrp="1"/>
          </p:cNvSpPr>
          <p:nvPr>
            <p:ph type="body" sz="quarter" idx="14" hasCustomPrompt="1"/>
          </p:nvPr>
        </p:nvSpPr>
        <p:spPr>
          <a:xfrm>
            <a:off x="2312323" y="1174704"/>
            <a:ext cx="7602187" cy="938169"/>
          </a:xfrm>
        </p:spPr>
        <p:txBody>
          <a:bodyPr anchor="ctr">
            <a:noAutofit/>
          </a:bodyPr>
          <a:lstStyle>
            <a:lvl1pPr marL="0" indent="0">
              <a:buNone/>
              <a:defRPr sz="4000" b="1">
                <a:solidFill>
                  <a:schemeClr val="bg1"/>
                </a:solidFill>
                <a:latin typeface="+mj-lt"/>
              </a:defRPr>
            </a:lvl1pPr>
          </a:lstStyle>
          <a:p>
            <a:pPr lvl="0"/>
            <a:r>
              <a:rPr lang="sv-SE" dirty="0"/>
              <a:t>Klicka för att lägga till rubrik</a:t>
            </a:r>
            <a:endParaRPr lang="en-US" dirty="0"/>
          </a:p>
        </p:txBody>
      </p:sp>
    </p:spTree>
    <p:extLst>
      <p:ext uri="{BB962C8B-B14F-4D97-AF65-F5344CB8AC3E}">
        <p14:creationId xmlns:p14="http://schemas.microsoft.com/office/powerpoint/2010/main" val="531807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867975C4-5A7C-4E6B-93F8-1387628E5291}"/>
              </a:ext>
            </a:extLst>
          </p:cNvPr>
          <p:cNvSpPr>
            <a:spLocks noGrp="1"/>
          </p:cNvSpPr>
          <p:nvPr>
            <p:ph type="body" sz="quarter" idx="13"/>
          </p:nvPr>
        </p:nvSpPr>
        <p:spPr>
          <a:xfrm>
            <a:off x="0" y="4101463"/>
            <a:ext cx="5311775" cy="886891"/>
          </a:xfrm>
          <a:solidFill>
            <a:schemeClr val="accent1"/>
          </a:solidFill>
          <a:ln>
            <a:noFill/>
          </a:ln>
        </p:spPr>
        <p:txBody>
          <a:bodyPr/>
          <a:lstStyle>
            <a:lvl1pPr marL="0" indent="0">
              <a:buNone/>
              <a:defRPr>
                <a:noFill/>
              </a:defRPr>
            </a:lvl1pPr>
          </a:lstStyle>
          <a:p>
            <a:pPr lvl="0"/>
            <a:r>
              <a:rPr lang="sv-SE" smtClean="0"/>
              <a:t>Redigera format för bakgrundstext</a:t>
            </a:r>
          </a:p>
        </p:txBody>
      </p:sp>
      <p:sp>
        <p:nvSpPr>
          <p:cNvPr id="28" name="Text Placeholder 26">
            <a:extLst>
              <a:ext uri="{FF2B5EF4-FFF2-40B4-BE49-F238E27FC236}">
                <a16:creationId xmlns:a16="http://schemas.microsoft.com/office/drawing/2014/main" id="{1E7B3DFD-081E-4721-B0EF-43D4AFF6612D}"/>
              </a:ext>
            </a:extLst>
          </p:cNvPr>
          <p:cNvSpPr>
            <a:spLocks noGrp="1"/>
          </p:cNvSpPr>
          <p:nvPr>
            <p:ph type="body" sz="quarter" idx="14"/>
          </p:nvPr>
        </p:nvSpPr>
        <p:spPr>
          <a:xfrm>
            <a:off x="0" y="4988354"/>
            <a:ext cx="5311775" cy="1235237"/>
          </a:xfrm>
          <a:solidFill>
            <a:schemeClr val="accent3"/>
          </a:solidFill>
          <a:ln>
            <a:noFill/>
          </a:ln>
        </p:spPr>
        <p:txBody>
          <a:bodyPr/>
          <a:lstStyle>
            <a:lvl1pPr marL="0" indent="0">
              <a:buNone/>
              <a:defRPr>
                <a:noFill/>
              </a:defRPr>
            </a:lvl1pPr>
          </a:lstStyle>
          <a:p>
            <a:pPr lvl="0"/>
            <a:r>
              <a:rPr lang="sv-SE" smtClean="0"/>
              <a:t>Redigera format för bakgrundstext</a:t>
            </a:r>
          </a:p>
        </p:txBody>
      </p:sp>
      <p:sp>
        <p:nvSpPr>
          <p:cNvPr id="14" name="Picture Placeholder 13">
            <a:extLst>
              <a:ext uri="{FF2B5EF4-FFF2-40B4-BE49-F238E27FC236}">
                <a16:creationId xmlns:a16="http://schemas.microsoft.com/office/drawing/2014/main" id="{4D3BC99E-968B-450A-98FD-9117EE1A402F}"/>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223591 h 6858000"/>
              <a:gd name="connsiteX5" fmla="*/ 5311775 w 12192000"/>
              <a:gd name="connsiteY5" fmla="*/ 6223591 h 6858000"/>
              <a:gd name="connsiteX6" fmla="*/ 5311775 w 12192000"/>
              <a:gd name="connsiteY6" fmla="*/ 4101463 h 6858000"/>
              <a:gd name="connsiteX7" fmla="*/ 0 w 12192000"/>
              <a:gd name="connsiteY7" fmla="*/ 41014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6223591"/>
                </a:lnTo>
                <a:lnTo>
                  <a:pt x="5311775" y="6223591"/>
                </a:lnTo>
                <a:lnTo>
                  <a:pt x="5311775" y="4101463"/>
                </a:lnTo>
                <a:lnTo>
                  <a:pt x="0" y="4101463"/>
                </a:lnTo>
                <a:close/>
              </a:path>
            </a:pathLst>
          </a:custGeom>
          <a:noFill/>
        </p:spPr>
        <p:txBody>
          <a:bodyPr wrap="square" tIns="2286000" anchor="t" anchorCtr="0">
            <a:noAutofit/>
          </a:bodyPr>
          <a:lstStyle>
            <a:lvl1pPr marL="0" indent="0" algn="ctr">
              <a:buNone/>
              <a:defRPr/>
            </a:lvl1pPr>
          </a:lstStyle>
          <a:p>
            <a:r>
              <a:rPr lang="sv-SE" dirty="0"/>
              <a:t>Klicka för att montera in en bild</a:t>
            </a:r>
          </a:p>
        </p:txBody>
      </p:sp>
      <p:sp>
        <p:nvSpPr>
          <p:cNvPr id="2" name="Title 1">
            <a:extLst>
              <a:ext uri="{FF2B5EF4-FFF2-40B4-BE49-F238E27FC236}">
                <a16:creationId xmlns:a16="http://schemas.microsoft.com/office/drawing/2014/main" id="{F5423643-B586-4FD8-91B0-AD945CD2662E}"/>
              </a:ext>
            </a:extLst>
          </p:cNvPr>
          <p:cNvSpPr>
            <a:spLocks noGrp="1"/>
          </p:cNvSpPr>
          <p:nvPr>
            <p:ph type="title" hasCustomPrompt="1"/>
          </p:nvPr>
        </p:nvSpPr>
        <p:spPr>
          <a:xfrm>
            <a:off x="839788" y="5162528"/>
            <a:ext cx="4237309" cy="886891"/>
          </a:xfrm>
        </p:spPr>
        <p:txBody>
          <a:bodyPr anchor="t">
            <a:noAutofit/>
          </a:bodyPr>
          <a:lstStyle>
            <a:lvl1pPr>
              <a:defRPr sz="2800"/>
            </a:lvl1pPr>
          </a:lstStyle>
          <a:p>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avsnittets</a:t>
            </a:r>
            <a:r>
              <a:rPr lang="en-US" dirty="0"/>
              <a:t> </a:t>
            </a:r>
            <a:r>
              <a:rPr lang="en-US" dirty="0" err="1"/>
              <a:t>huvudrubrik</a:t>
            </a:r>
            <a:endParaRPr lang="en-US" dirty="0"/>
          </a:p>
        </p:txBody>
      </p:sp>
      <p:sp>
        <p:nvSpPr>
          <p:cNvPr id="4" name="Text Placeholder 3">
            <a:extLst>
              <a:ext uri="{FF2B5EF4-FFF2-40B4-BE49-F238E27FC236}">
                <a16:creationId xmlns:a16="http://schemas.microsoft.com/office/drawing/2014/main" id="{83952FD8-C56D-4250-AB05-00A3458B4D0A}"/>
              </a:ext>
            </a:extLst>
          </p:cNvPr>
          <p:cNvSpPr>
            <a:spLocks noGrp="1"/>
          </p:cNvSpPr>
          <p:nvPr>
            <p:ph type="body" sz="half" idx="2" hasCustomPrompt="1"/>
          </p:nvPr>
        </p:nvSpPr>
        <p:spPr>
          <a:xfrm>
            <a:off x="839788" y="4187384"/>
            <a:ext cx="4237309" cy="713883"/>
          </a:xfrm>
        </p:spPr>
        <p:txBody>
          <a:bodyPr anchor="ctr" anchorCtr="0">
            <a:noAutofit/>
          </a:bodyPr>
          <a:lstStyle>
            <a:lvl1pPr marL="0" inden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för att lägga till avsnittsrubrik</a:t>
            </a:r>
            <a:endParaRPr lang="en-US" dirty="0"/>
          </a:p>
        </p:txBody>
      </p:sp>
    </p:spTree>
    <p:extLst>
      <p:ext uri="{BB962C8B-B14F-4D97-AF65-F5344CB8AC3E}">
        <p14:creationId xmlns:p14="http://schemas.microsoft.com/office/powerpoint/2010/main" val="1705807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BCE9C37-31A3-46ED-A58D-68DB1EA4A576}"/>
              </a:ext>
            </a:extLst>
          </p:cNvPr>
          <p:cNvSpPr>
            <a:spLocks noGrp="1"/>
          </p:cNvSpPr>
          <p:nvPr>
            <p:ph type="pic" sz="quarter" idx="15" hasCustomPrompt="1"/>
          </p:nvPr>
        </p:nvSpPr>
        <p:spPr>
          <a:xfrm>
            <a:off x="0" y="0"/>
            <a:ext cx="12192000" cy="6858000"/>
          </a:xfrm>
          <a:noFill/>
        </p:spPr>
        <p:txBody>
          <a:bodyPr anchor="ctr" anchorCtr="0"/>
          <a:lstStyle>
            <a:lvl1pPr marL="0" indent="0" algn="ctr">
              <a:buNone/>
              <a:defRPr/>
            </a:lvl1pPr>
          </a:lstStyle>
          <a:p>
            <a:r>
              <a:rPr lang="sv-SE" dirty="0"/>
              <a:t>Klicka för att montera in en bild</a:t>
            </a:r>
          </a:p>
        </p:txBody>
      </p:sp>
    </p:spTree>
    <p:extLst>
      <p:ext uri="{BB962C8B-B14F-4D97-AF65-F5344CB8AC3E}">
        <p14:creationId xmlns:p14="http://schemas.microsoft.com/office/powerpoint/2010/main" val="1929283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F2BB113-42D7-43BE-B157-5A08B817861B}"/>
              </a:ext>
            </a:extLst>
          </p:cNvPr>
          <p:cNvSpPr>
            <a:spLocks noGrp="1"/>
          </p:cNvSpPr>
          <p:nvPr>
            <p:ph type="ftr" sz="quarter" idx="11"/>
          </p:nvPr>
        </p:nvSpPr>
        <p:spPr/>
        <p:txBody>
          <a:bodyPr/>
          <a:lstStyle/>
          <a:p>
            <a:r>
              <a:rPr lang="en-US"/>
              <a:t>Socialt hållbart Borås</a:t>
            </a:r>
          </a:p>
        </p:txBody>
      </p:sp>
      <p:sp>
        <p:nvSpPr>
          <p:cNvPr id="6" name="Slide Number Placeholder 5">
            <a:extLst>
              <a:ext uri="{FF2B5EF4-FFF2-40B4-BE49-F238E27FC236}">
                <a16:creationId xmlns:a16="http://schemas.microsoft.com/office/drawing/2014/main" id="{2584A73D-749C-471B-9E89-0D6140F77883}"/>
              </a:ext>
            </a:extLst>
          </p:cNvPr>
          <p:cNvSpPr>
            <a:spLocks noGrp="1"/>
          </p:cNvSpPr>
          <p:nvPr>
            <p:ph type="sldNum" sz="quarter" idx="12"/>
          </p:nvPr>
        </p:nvSpPr>
        <p:spPr/>
        <p:txBody>
          <a:bodyPr/>
          <a:lstStyle/>
          <a:p>
            <a:fld id="{20567F23-E27E-4EB0-8CFE-B23FFD7E3F6C}" type="slidenum">
              <a:rPr lang="en-US" smtClean="0"/>
              <a:t>‹#›</a:t>
            </a:fld>
            <a:endParaRPr lang="en-US"/>
          </a:p>
        </p:txBody>
      </p:sp>
    </p:spTree>
    <p:extLst>
      <p:ext uri="{BB962C8B-B14F-4D97-AF65-F5344CB8AC3E}">
        <p14:creationId xmlns:p14="http://schemas.microsoft.com/office/powerpoint/2010/main" val="25529900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F2BB113-42D7-43BE-B157-5A08B817861B}"/>
              </a:ext>
            </a:extLst>
          </p:cNvPr>
          <p:cNvSpPr>
            <a:spLocks noGrp="1"/>
          </p:cNvSpPr>
          <p:nvPr>
            <p:ph type="ftr" sz="quarter" idx="11"/>
          </p:nvPr>
        </p:nvSpPr>
        <p:spPr/>
        <p:txBody>
          <a:bodyPr/>
          <a:lstStyle/>
          <a:p>
            <a:r>
              <a:rPr lang="en-US"/>
              <a:t>Socialt hållbart Borås</a:t>
            </a:r>
          </a:p>
        </p:txBody>
      </p:sp>
      <p:sp>
        <p:nvSpPr>
          <p:cNvPr id="6" name="Slide Number Placeholder 5">
            <a:extLst>
              <a:ext uri="{FF2B5EF4-FFF2-40B4-BE49-F238E27FC236}">
                <a16:creationId xmlns:a16="http://schemas.microsoft.com/office/drawing/2014/main" id="{2584A73D-749C-471B-9E89-0D6140F77883}"/>
              </a:ext>
            </a:extLst>
          </p:cNvPr>
          <p:cNvSpPr>
            <a:spLocks noGrp="1"/>
          </p:cNvSpPr>
          <p:nvPr>
            <p:ph type="sldNum" sz="quarter" idx="12"/>
          </p:nvPr>
        </p:nvSpPr>
        <p:spPr/>
        <p:txBody>
          <a:bodyPr/>
          <a:lstStyle/>
          <a:p>
            <a:fld id="{20567F23-E27E-4EB0-8CFE-B23FFD7E3F6C}" type="slidenum">
              <a:rPr lang="en-US" smtClean="0"/>
              <a:t>‹#›</a:t>
            </a:fld>
            <a:endParaRPr lang="en-US"/>
          </a:p>
        </p:txBody>
      </p:sp>
      <p:pic>
        <p:nvPicPr>
          <p:cNvPr id="3" name="Picture 2" descr="Background pattern, icon&#10;&#10;Description automatically generated">
            <a:extLst>
              <a:ext uri="{FF2B5EF4-FFF2-40B4-BE49-F238E27FC236}">
                <a16:creationId xmlns:a16="http://schemas.microsoft.com/office/drawing/2014/main" id="{2830F5C2-D19A-4FBA-8E69-66A508A8CFAF}"/>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0"/>
            <a:ext cx="4115573" cy="6858000"/>
          </a:xfrm>
          <a:prstGeom prst="rect">
            <a:avLst/>
          </a:prstGeom>
        </p:spPr>
      </p:pic>
      <p:sp>
        <p:nvSpPr>
          <p:cNvPr id="4" name="Rectangle 3">
            <a:extLst>
              <a:ext uri="{FF2B5EF4-FFF2-40B4-BE49-F238E27FC236}">
                <a16:creationId xmlns:a16="http://schemas.microsoft.com/office/drawing/2014/main" id="{7E6C7575-4B3B-4758-A2EB-BF8C33AC1499}"/>
              </a:ext>
            </a:extLst>
          </p:cNvPr>
          <p:cNvSpPr/>
          <p:nvPr userDrawn="1"/>
        </p:nvSpPr>
        <p:spPr>
          <a:xfrm>
            <a:off x="8586651" y="0"/>
            <a:ext cx="36053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a:t>
            </a:r>
            <a:endParaRPr lang="en-US" dirty="0"/>
          </a:p>
        </p:txBody>
      </p:sp>
      <p:pic>
        <p:nvPicPr>
          <p:cNvPr id="7" name="Picture 6">
            <a:extLst>
              <a:ext uri="{FF2B5EF4-FFF2-40B4-BE49-F238E27FC236}">
                <a16:creationId xmlns:a16="http://schemas.microsoft.com/office/drawing/2014/main" id="{CF4BD612-EACB-46A9-87D8-A8ECD85E746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897094" y="6390445"/>
            <a:ext cx="1447008" cy="254073"/>
          </a:xfrm>
          <a:prstGeom prst="rect">
            <a:avLst/>
          </a:prstGeom>
        </p:spPr>
      </p:pic>
    </p:spTree>
    <p:extLst>
      <p:ext uri="{BB962C8B-B14F-4D97-AF65-F5344CB8AC3E}">
        <p14:creationId xmlns:p14="http://schemas.microsoft.com/office/powerpoint/2010/main" val="1338569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50785F6-B9A1-43C3-A8A1-AA0AC4073C11}"/>
              </a:ext>
            </a:extLst>
          </p:cNvPr>
          <p:cNvSpPr/>
          <p:nvPr userDrawn="1"/>
        </p:nvSpPr>
        <p:spPr>
          <a:xfrm>
            <a:off x="-2" y="6223591"/>
            <a:ext cx="12192000" cy="6431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Picture Placeholder 23">
            <a:extLst>
              <a:ext uri="{FF2B5EF4-FFF2-40B4-BE49-F238E27FC236}">
                <a16:creationId xmlns:a16="http://schemas.microsoft.com/office/drawing/2014/main" id="{1873693B-8318-40B9-9393-C83947915D2F}"/>
              </a:ext>
            </a:extLst>
          </p:cNvPr>
          <p:cNvSpPr>
            <a:spLocks noGrp="1"/>
          </p:cNvSpPr>
          <p:nvPr>
            <p:ph type="pic" sz="quarter" idx="14"/>
          </p:nvPr>
        </p:nvSpPr>
        <p:spPr>
          <a:xfrm>
            <a:off x="0" y="1"/>
            <a:ext cx="12192000" cy="4444408"/>
          </a:xfrm>
        </p:spPr>
        <p:txBody>
          <a:bodyPr>
            <a:normAutofit/>
          </a:bodyPr>
          <a:lstStyle>
            <a:lvl1pPr marL="0" indent="0">
              <a:buNone/>
              <a:defRPr sz="1200"/>
            </a:lvl1pPr>
          </a:lstStyle>
          <a:p>
            <a:r>
              <a:rPr lang="sv-SE"/>
              <a:t>Klicka på ikonen för att lägga till en bild</a:t>
            </a:r>
            <a:endParaRPr lang="en-US" dirty="0"/>
          </a:p>
        </p:txBody>
      </p:sp>
      <p:sp>
        <p:nvSpPr>
          <p:cNvPr id="16" name="Rectangle 15">
            <a:extLst>
              <a:ext uri="{FF2B5EF4-FFF2-40B4-BE49-F238E27FC236}">
                <a16:creationId xmlns:a16="http://schemas.microsoft.com/office/drawing/2014/main" id="{2CE0C643-0253-442C-971B-6850408AE5F3}"/>
              </a:ext>
            </a:extLst>
          </p:cNvPr>
          <p:cNvSpPr/>
          <p:nvPr userDrawn="1"/>
        </p:nvSpPr>
        <p:spPr>
          <a:xfrm>
            <a:off x="-2" y="4444409"/>
            <a:ext cx="12192002" cy="1779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08FB687-E519-4834-BA7B-E36998BC9F88}"/>
              </a:ext>
            </a:extLst>
          </p:cNvPr>
          <p:cNvSpPr>
            <a:spLocks noGrp="1"/>
          </p:cNvSpPr>
          <p:nvPr>
            <p:ph type="ctrTitle" hasCustomPrompt="1"/>
          </p:nvPr>
        </p:nvSpPr>
        <p:spPr>
          <a:xfrm>
            <a:off x="637672" y="4622800"/>
            <a:ext cx="11554328" cy="643117"/>
          </a:xfrm>
        </p:spPr>
        <p:txBody>
          <a:bodyPr anchor="ctr" anchorCtr="0">
            <a:noAutofit/>
          </a:bodyPr>
          <a:lstStyle>
            <a:lvl1pPr algn="l">
              <a:defRPr sz="4400" b="1">
                <a:solidFill>
                  <a:schemeClr val="bg1"/>
                </a:solidFill>
                <a:latin typeface="+mj-lt"/>
              </a:defRPr>
            </a:lvl1pPr>
          </a:lstStyle>
          <a:p>
            <a:r>
              <a:rPr lang="en-US" dirty="0" err="1"/>
              <a:t>Presentationens</a:t>
            </a:r>
            <a:r>
              <a:rPr lang="en-US" dirty="0"/>
              <a:t> </a:t>
            </a:r>
            <a:r>
              <a:rPr lang="en-US" dirty="0" err="1"/>
              <a:t>namn</a:t>
            </a:r>
            <a:endParaRPr lang="en-US" dirty="0"/>
          </a:p>
        </p:txBody>
      </p:sp>
      <p:sp>
        <p:nvSpPr>
          <p:cNvPr id="3" name="Subtitle 2">
            <a:extLst>
              <a:ext uri="{FF2B5EF4-FFF2-40B4-BE49-F238E27FC236}">
                <a16:creationId xmlns:a16="http://schemas.microsoft.com/office/drawing/2014/main" id="{4A80351F-3035-4521-A261-36149B620315}"/>
              </a:ext>
            </a:extLst>
          </p:cNvPr>
          <p:cNvSpPr>
            <a:spLocks noGrp="1"/>
          </p:cNvSpPr>
          <p:nvPr>
            <p:ph type="subTitle" idx="1" hasCustomPrompt="1"/>
          </p:nvPr>
        </p:nvSpPr>
        <p:spPr>
          <a:xfrm>
            <a:off x="637672" y="5282175"/>
            <a:ext cx="6344153" cy="423511"/>
          </a:xfrm>
        </p:spPr>
        <p:txBody>
          <a:bodyPr anchor="ctr" anchorCtr="0">
            <a:noAutofit/>
          </a:bodyPr>
          <a:lstStyle>
            <a:lvl1pPr marL="0" indent="0" algn="l">
              <a:lnSpc>
                <a:spcPct val="100000"/>
              </a:lnSpc>
              <a:spcBef>
                <a:spcPts val="0"/>
              </a:spcBef>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Presenterare</a:t>
            </a:r>
            <a:endParaRPr lang="en-US" dirty="0"/>
          </a:p>
        </p:txBody>
      </p:sp>
      <p:sp>
        <p:nvSpPr>
          <p:cNvPr id="9" name="Text Placeholder 8">
            <a:extLst>
              <a:ext uri="{FF2B5EF4-FFF2-40B4-BE49-F238E27FC236}">
                <a16:creationId xmlns:a16="http://schemas.microsoft.com/office/drawing/2014/main" id="{01982B87-EA19-4E02-A23E-0BD41C40DA69}"/>
              </a:ext>
            </a:extLst>
          </p:cNvPr>
          <p:cNvSpPr>
            <a:spLocks noGrp="1"/>
          </p:cNvSpPr>
          <p:nvPr>
            <p:ph type="body" sz="quarter" idx="13"/>
          </p:nvPr>
        </p:nvSpPr>
        <p:spPr>
          <a:xfrm>
            <a:off x="637672" y="6402666"/>
            <a:ext cx="5113421" cy="275226"/>
          </a:xfrm>
        </p:spPr>
        <p:txBody>
          <a:bodyPr>
            <a:noAutofit/>
          </a:bodyPr>
          <a:lstStyle>
            <a:lvl1pPr marL="0" indent="0">
              <a:buNone/>
              <a:defRPr sz="1600" b="1" cap="all" spc="80" baseline="0">
                <a:latin typeface="+mj-lt"/>
              </a:defRPr>
            </a:lvl1pPr>
            <a:lvl2pPr marL="457200" indent="0">
              <a:buNone/>
              <a:defRPr/>
            </a:lvl2pPr>
          </a:lstStyle>
          <a:p>
            <a:pPr lvl="0"/>
            <a:r>
              <a:rPr lang="sv-SE"/>
              <a:t>Redigera format för bakgrundstext</a:t>
            </a:r>
          </a:p>
        </p:txBody>
      </p:sp>
      <p:pic>
        <p:nvPicPr>
          <p:cNvPr id="10" name="Picture 9">
            <a:extLst>
              <a:ext uri="{FF2B5EF4-FFF2-40B4-BE49-F238E27FC236}">
                <a16:creationId xmlns:a16="http://schemas.microsoft.com/office/drawing/2014/main" id="{B60E26B8-AFCD-438D-96CB-6198A7E6FE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86508" y="6402666"/>
            <a:ext cx="1660960" cy="291640"/>
          </a:xfrm>
          <a:prstGeom prst="rect">
            <a:avLst/>
          </a:prstGeom>
        </p:spPr>
      </p:pic>
      <p:sp>
        <p:nvSpPr>
          <p:cNvPr id="15" name="Text Placeholder 2">
            <a:extLst>
              <a:ext uri="{FF2B5EF4-FFF2-40B4-BE49-F238E27FC236}">
                <a16:creationId xmlns:a16="http://schemas.microsoft.com/office/drawing/2014/main" id="{6D0B43DC-330B-4854-AD0B-36BB75B3940A}"/>
              </a:ext>
            </a:extLst>
          </p:cNvPr>
          <p:cNvSpPr>
            <a:spLocks noGrp="1"/>
          </p:cNvSpPr>
          <p:nvPr>
            <p:ph type="body" sz="quarter" idx="11" hasCustomPrompt="1"/>
          </p:nvPr>
        </p:nvSpPr>
        <p:spPr>
          <a:xfrm>
            <a:off x="637670" y="5724736"/>
            <a:ext cx="3848605" cy="329089"/>
          </a:xfrm>
        </p:spPr>
        <p:txBody>
          <a:bodyPr anchor="ctr" anchorCtr="0">
            <a:noAutofit/>
          </a:bodyPr>
          <a:lstStyle>
            <a:lvl1pPr marL="0" indent="0">
              <a:buNone/>
              <a:defRPr sz="2400">
                <a:solidFill>
                  <a:schemeClr val="bg1"/>
                </a:solidFill>
              </a:defRPr>
            </a:lvl1pPr>
          </a:lstStyle>
          <a:p>
            <a:pPr lvl="0"/>
            <a:r>
              <a:rPr lang="en-US" dirty="0"/>
              <a:t>Datum</a:t>
            </a:r>
          </a:p>
        </p:txBody>
      </p:sp>
    </p:spTree>
    <p:extLst>
      <p:ext uri="{BB962C8B-B14F-4D97-AF65-F5344CB8AC3E}">
        <p14:creationId xmlns:p14="http://schemas.microsoft.com/office/powerpoint/2010/main" val="421921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med utfallande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chemeClr val="bg1"/>
                </a:solidFill>
              </a:defRPr>
            </a:lvl1pPr>
          </a:lstStyle>
          <a:p>
            <a:r>
              <a:rPr lang="sv-SE" smtClean="0"/>
              <a:t>Klicka här för att ändra 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lnSpc>
                <a:spcPct val="100000"/>
              </a:lnSpc>
              <a:defRPr sz="2400">
                <a:solidFill>
                  <a:schemeClr val="bg1"/>
                </a:solidFill>
              </a:defRPr>
            </a:lvl1pPr>
            <a:lvl2pPr>
              <a:lnSpc>
                <a:spcPct val="100000"/>
              </a:lnSpc>
              <a:defRPr sz="2000">
                <a:solidFill>
                  <a:schemeClr val="bg1"/>
                </a:solidFill>
              </a:defRPr>
            </a:lvl2pPr>
            <a:lvl3pPr>
              <a:lnSpc>
                <a:spcPct val="100000"/>
              </a:lnSpc>
              <a:defRPr sz="1800">
                <a:solidFill>
                  <a:schemeClr val="bg1"/>
                </a:solidFill>
              </a:defRPr>
            </a:lvl3pPr>
            <a:lvl4pPr>
              <a:lnSpc>
                <a:spcPct val="100000"/>
              </a:lnSpc>
              <a:defRPr sz="1600">
                <a:solidFill>
                  <a:schemeClr val="bg1"/>
                </a:solidFill>
              </a:defRPr>
            </a:lvl4pPr>
            <a:lvl5pPr>
              <a:lnSpc>
                <a:spcPct val="100000"/>
              </a:lnSpc>
              <a:defRPr sz="1600">
                <a:solidFill>
                  <a:schemeClr val="bg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642540" y="1"/>
            <a:ext cx="5549460" cy="6858000"/>
          </a:xfrm>
        </p:spPr>
        <p:txBody>
          <a:bodyPr/>
          <a:lstStyle>
            <a:lvl1pPr marL="0" indent="0">
              <a:buNone/>
              <a:defRPr/>
            </a:lvl1pPr>
          </a:lstStyle>
          <a:p>
            <a:r>
              <a:rPr lang="sv-SE" smtClean="0"/>
              <a:t>Klicka på ikonen för att lägga till en bild</a:t>
            </a:r>
            <a:endParaRPr lang="en-US" dirty="0"/>
          </a:p>
        </p:txBody>
      </p:sp>
    </p:spTree>
    <p:extLst>
      <p:ext uri="{BB962C8B-B14F-4D97-AF65-F5344CB8AC3E}">
        <p14:creationId xmlns:p14="http://schemas.microsoft.com/office/powerpoint/2010/main" val="2376263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07DB15-E132-48F4-BF61-120944D737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6" descr="A picture containing text, iPod, vector graphics&#10;&#10;Description automatically generated">
            <a:extLst>
              <a:ext uri="{FF2B5EF4-FFF2-40B4-BE49-F238E27FC236}">
                <a16:creationId xmlns:a16="http://schemas.microsoft.com/office/drawing/2014/main" id="{18BE273A-219E-4C49-869A-8508AA727D5D}"/>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8443888" y="0"/>
            <a:ext cx="3748112" cy="6858000"/>
          </a:xfrm>
          <a:prstGeom prst="rect">
            <a:avLst/>
          </a:prstGeom>
        </p:spPr>
      </p:pic>
      <p:sp>
        <p:nvSpPr>
          <p:cNvPr id="2" name="Title 1">
            <a:extLst>
              <a:ext uri="{FF2B5EF4-FFF2-40B4-BE49-F238E27FC236}">
                <a16:creationId xmlns:a16="http://schemas.microsoft.com/office/drawing/2014/main" id="{BC474B7D-0F39-43C0-80E1-DA519BCB2196}"/>
              </a:ext>
            </a:extLst>
          </p:cNvPr>
          <p:cNvSpPr>
            <a:spLocks noGrp="1"/>
          </p:cNvSpPr>
          <p:nvPr>
            <p:ph type="title" hasCustomPrompt="1"/>
          </p:nvPr>
        </p:nvSpPr>
        <p:spPr>
          <a:xfrm>
            <a:off x="838200" y="1030143"/>
            <a:ext cx="10515600" cy="4506133"/>
          </a:xfrm>
        </p:spPr>
        <p:txBody>
          <a:bodyPr anchor="ctr">
            <a:noAutofit/>
          </a:bodyPr>
          <a:lstStyle>
            <a:lvl1pPr algn="ctr">
              <a:lnSpc>
                <a:spcPct val="100000"/>
              </a:lnSpc>
              <a:defRPr sz="7200">
                <a:solidFill>
                  <a:schemeClr val="accent2"/>
                </a:solidFill>
              </a:defRPr>
            </a:lvl1pPr>
          </a:lstStyle>
          <a:p>
            <a:r>
              <a:rPr lang="sv-SE" dirty="0"/>
              <a:t>Rubrik</a:t>
            </a:r>
            <a:endParaRPr lang="en-US" dirty="0"/>
          </a:p>
        </p:txBody>
      </p:sp>
    </p:spTree>
    <p:extLst>
      <p:ext uri="{BB962C8B-B14F-4D97-AF65-F5344CB8AC3E}">
        <p14:creationId xmlns:p14="http://schemas.microsoft.com/office/powerpoint/2010/main" val="38224560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0E9B29-A75A-48D3-B38E-E85735C3E0C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6" descr="Icon&#10;&#10;Description automatically generated">
            <a:extLst>
              <a:ext uri="{FF2B5EF4-FFF2-40B4-BE49-F238E27FC236}">
                <a16:creationId xmlns:a16="http://schemas.microsoft.com/office/drawing/2014/main" id="{00514F34-E965-48C3-96A1-260C736F6B1B}"/>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0"/>
            <a:ext cx="4115573" cy="6858000"/>
          </a:xfrm>
          <a:prstGeom prst="rect">
            <a:avLst/>
          </a:prstGeom>
        </p:spPr>
      </p:pic>
      <p:pic>
        <p:nvPicPr>
          <p:cNvPr id="10" name="Picture 9">
            <a:extLst>
              <a:ext uri="{FF2B5EF4-FFF2-40B4-BE49-F238E27FC236}">
                <a16:creationId xmlns:a16="http://schemas.microsoft.com/office/drawing/2014/main" id="{95840156-1922-4AB4-8598-53E16C6007A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898304" y="6390445"/>
            <a:ext cx="1444587" cy="254073"/>
          </a:xfrm>
          <a:prstGeom prst="rect">
            <a:avLst/>
          </a:prstGeom>
        </p:spPr>
      </p:pic>
      <p:sp>
        <p:nvSpPr>
          <p:cNvPr id="15" name="Title Placeholder 1">
            <a:extLst>
              <a:ext uri="{FF2B5EF4-FFF2-40B4-BE49-F238E27FC236}">
                <a16:creationId xmlns:a16="http://schemas.microsoft.com/office/drawing/2014/main" id="{51B10B23-3667-489A-AE07-CFFDB4928415}"/>
              </a:ext>
            </a:extLst>
          </p:cNvPr>
          <p:cNvSpPr>
            <a:spLocks noGrp="1"/>
          </p:cNvSpPr>
          <p:nvPr>
            <p:ph type="title" hasCustomPrompt="1"/>
          </p:nvPr>
        </p:nvSpPr>
        <p:spPr>
          <a:xfrm>
            <a:off x="1676399" y="1091617"/>
            <a:ext cx="8839201" cy="1571106"/>
          </a:xfrm>
          <a:prstGeom prst="rect">
            <a:avLst/>
          </a:prstGeom>
        </p:spPr>
        <p:txBody>
          <a:bodyPr vert="horz" lIns="91440" tIns="45720" rIns="91440" bIns="45720" rtlCol="0" anchor="b">
            <a:noAutofit/>
          </a:bodyPr>
          <a:lstStyle>
            <a:lvl1pPr algn="ctr">
              <a:defRPr sz="4400">
                <a:solidFill>
                  <a:schemeClr val="bg1"/>
                </a:solidFill>
              </a:defRPr>
            </a:lvl1pPr>
          </a:lstStyle>
          <a:p>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rubrik</a:t>
            </a:r>
            <a:endParaRPr lang="en-US" dirty="0"/>
          </a:p>
        </p:txBody>
      </p:sp>
      <p:sp>
        <p:nvSpPr>
          <p:cNvPr id="3" name="Text Placeholder 2">
            <a:extLst>
              <a:ext uri="{FF2B5EF4-FFF2-40B4-BE49-F238E27FC236}">
                <a16:creationId xmlns:a16="http://schemas.microsoft.com/office/drawing/2014/main" id="{7E4DC614-8904-4BA9-BDD6-E65022EDB096}"/>
              </a:ext>
            </a:extLst>
          </p:cNvPr>
          <p:cNvSpPr>
            <a:spLocks noGrp="1"/>
          </p:cNvSpPr>
          <p:nvPr>
            <p:ph type="body" sz="quarter" idx="11" hasCustomPrompt="1"/>
          </p:nvPr>
        </p:nvSpPr>
        <p:spPr>
          <a:xfrm>
            <a:off x="1676399" y="2876550"/>
            <a:ext cx="8839201" cy="2489200"/>
          </a:xfrm>
        </p:spPr>
        <p:txBody>
          <a:bodyPr>
            <a:noAutofit/>
          </a:bodyPr>
          <a:lstStyle>
            <a:lvl1pPr marL="0" indent="0" algn="ctr">
              <a:buNone/>
              <a:defRPr sz="3200">
                <a:solidFill>
                  <a:schemeClr val="bg1"/>
                </a:solidFill>
              </a:defRPr>
            </a:lvl1pPr>
          </a:lstStyle>
          <a:p>
            <a:pPr lvl="0"/>
            <a:r>
              <a:rPr lang="sv-SE" dirty="0"/>
              <a:t>Klicka för att lägga till text</a:t>
            </a:r>
            <a:endParaRPr lang="en-US" dirty="0"/>
          </a:p>
        </p:txBody>
      </p:sp>
      <p:sp>
        <p:nvSpPr>
          <p:cNvPr id="4" name="Footer Placeholder 3">
            <a:extLst>
              <a:ext uri="{FF2B5EF4-FFF2-40B4-BE49-F238E27FC236}">
                <a16:creationId xmlns:a16="http://schemas.microsoft.com/office/drawing/2014/main" id="{B81CBD13-DACE-4212-BF89-6BD5D1C74C7C}"/>
              </a:ext>
            </a:extLst>
          </p:cNvPr>
          <p:cNvSpPr>
            <a:spLocks noGrp="1"/>
          </p:cNvSpPr>
          <p:nvPr>
            <p:ph type="ftr" sz="quarter" idx="14"/>
          </p:nvPr>
        </p:nvSpPr>
        <p:spPr/>
        <p:txBody>
          <a:bodyPr/>
          <a:lstStyle>
            <a:lvl1pPr>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a:ln>
                  <a:noFill/>
                </a:ln>
                <a:solidFill>
                  <a:prstClr val="white"/>
                </a:solidFill>
                <a:effectLst/>
                <a:uLnTx/>
                <a:uFillTx/>
                <a:latin typeface="Arial" panose="020B0604020202020204"/>
                <a:ea typeface="+mn-ea"/>
                <a:cs typeface="+mn-cs"/>
              </a:rPr>
              <a:t>Socialt hållbart Borås</a:t>
            </a:r>
          </a:p>
        </p:txBody>
      </p:sp>
      <p:sp>
        <p:nvSpPr>
          <p:cNvPr id="6" name="Slide Number Placeholder 5">
            <a:extLst>
              <a:ext uri="{FF2B5EF4-FFF2-40B4-BE49-F238E27FC236}">
                <a16:creationId xmlns:a16="http://schemas.microsoft.com/office/drawing/2014/main" id="{FAE58870-9C59-41A3-99E1-7DF86910CEBF}"/>
              </a:ext>
            </a:extLst>
          </p:cNvPr>
          <p:cNvSpPr>
            <a:spLocks noGrp="1"/>
          </p:cNvSpPr>
          <p:nvPr>
            <p:ph type="sldNum" sz="quarter" idx="15"/>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43492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eamb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E5506B-5B1F-48A4-AF56-8ADABC71F42B}"/>
              </a:ext>
            </a:extLst>
          </p:cNvPr>
          <p:cNvSpPr/>
          <p:nvPr userDrawn="1"/>
        </p:nvSpPr>
        <p:spPr>
          <a:xfrm>
            <a:off x="-1" y="1404470"/>
            <a:ext cx="5751886" cy="37316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DA09C241-50EC-434F-88F1-2A0C09045836}"/>
              </a:ext>
            </a:extLst>
          </p:cNvPr>
          <p:cNvSpPr>
            <a:spLocks noGrp="1"/>
          </p:cNvSpPr>
          <p:nvPr>
            <p:ph idx="1" hasCustomPrompt="1"/>
          </p:nvPr>
        </p:nvSpPr>
        <p:spPr>
          <a:xfrm>
            <a:off x="1136276" y="1736006"/>
            <a:ext cx="4175953" cy="3081915"/>
          </a:xfrm>
        </p:spPr>
        <p:txBody>
          <a:bodyPr anchor="ctr">
            <a:noAutofit/>
          </a:bodyPr>
          <a:lstStyle>
            <a:lvl1pPr marL="0" indent="0">
              <a:lnSpc>
                <a:spcPct val="110000"/>
              </a:lnSpc>
              <a:spcBef>
                <a:spcPts val="0"/>
              </a:spcBef>
              <a:buNone/>
              <a:defRPr sz="2800"/>
            </a:lvl1pPr>
            <a:lvl2pPr marL="182880" indent="0">
              <a:buNone/>
              <a:defRPr/>
            </a:lvl2pPr>
            <a:lvl3pPr marL="365760" indent="0">
              <a:buNone/>
              <a:defRPr/>
            </a:lvl3pPr>
            <a:lvl4pPr marL="594360" indent="0">
              <a:buNone/>
              <a:defRPr/>
            </a:lvl4pPr>
            <a:lvl5pPr marL="777240" indent="0">
              <a:buNone/>
              <a:defRPr/>
            </a:lvl5pPr>
          </a:lstStyle>
          <a:p>
            <a:pPr lvl="0"/>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text</a:t>
            </a:r>
          </a:p>
        </p:txBody>
      </p:sp>
      <p:sp>
        <p:nvSpPr>
          <p:cNvPr id="2" name="Title 1">
            <a:extLst>
              <a:ext uri="{FF2B5EF4-FFF2-40B4-BE49-F238E27FC236}">
                <a16:creationId xmlns:a16="http://schemas.microsoft.com/office/drawing/2014/main" id="{9ABFC549-ABFC-4150-891E-480CA9F80C31}"/>
              </a:ext>
            </a:extLst>
          </p:cNvPr>
          <p:cNvSpPr>
            <a:spLocks noGrp="1"/>
          </p:cNvSpPr>
          <p:nvPr>
            <p:ph type="title" hasCustomPrompt="1"/>
          </p:nvPr>
        </p:nvSpPr>
        <p:spPr>
          <a:xfrm>
            <a:off x="6435634" y="1665212"/>
            <a:ext cx="4746812" cy="592696"/>
          </a:xfrm>
        </p:spPr>
        <p:txBody>
          <a:bodyPr anchor="b">
            <a:noAutofit/>
          </a:bodyPr>
          <a:lstStyle>
            <a:lvl1pPr>
              <a:spcBef>
                <a:spcPts val="1600"/>
              </a:spcBef>
              <a:spcAft>
                <a:spcPts val="400"/>
              </a:spcAft>
              <a:defRPr sz="2800">
                <a:solidFill>
                  <a:schemeClr val="accent2"/>
                </a:solidFill>
              </a:defRPr>
            </a:lvl1pPr>
          </a:lstStyle>
          <a:p>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rubrik</a:t>
            </a:r>
            <a:endParaRPr lang="en-US" dirty="0"/>
          </a:p>
        </p:txBody>
      </p:sp>
      <p:sp>
        <p:nvSpPr>
          <p:cNvPr id="11" name="Content Placeholder 2">
            <a:extLst>
              <a:ext uri="{FF2B5EF4-FFF2-40B4-BE49-F238E27FC236}">
                <a16:creationId xmlns:a16="http://schemas.microsoft.com/office/drawing/2014/main" id="{96C8F7E8-F002-40E1-9021-DADE9F198B3F}"/>
              </a:ext>
            </a:extLst>
          </p:cNvPr>
          <p:cNvSpPr>
            <a:spLocks noGrp="1"/>
          </p:cNvSpPr>
          <p:nvPr>
            <p:ph idx="10" hasCustomPrompt="1"/>
          </p:nvPr>
        </p:nvSpPr>
        <p:spPr>
          <a:xfrm>
            <a:off x="6440116" y="2414322"/>
            <a:ext cx="4746812" cy="2721769"/>
          </a:xfrm>
        </p:spPr>
        <p:txBody>
          <a:bodyPr>
            <a:noAutofit/>
          </a:bodyPr>
          <a:lstStyle>
            <a:lvl1pPr marL="0" indent="0">
              <a:lnSpc>
                <a:spcPct val="110000"/>
              </a:lnSpc>
              <a:spcBef>
                <a:spcPts val="600"/>
              </a:spcBef>
              <a:buNone/>
              <a:defRPr sz="2200"/>
            </a:lvl1pPr>
            <a:lvl2pPr marL="182880" indent="0">
              <a:buNone/>
              <a:defRPr/>
            </a:lvl2pPr>
            <a:lvl3pPr marL="365760" indent="0">
              <a:buNone/>
              <a:defRPr/>
            </a:lvl3pPr>
            <a:lvl4pPr marL="594360" indent="0">
              <a:buNone/>
              <a:defRPr/>
            </a:lvl4pPr>
            <a:lvl5pPr marL="777240" indent="0">
              <a:buNone/>
              <a:defRPr/>
            </a:lvl5pPr>
          </a:lstStyle>
          <a:p>
            <a:pPr lvl="0"/>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text</a:t>
            </a:r>
          </a:p>
        </p:txBody>
      </p:sp>
      <p:sp>
        <p:nvSpPr>
          <p:cNvPr id="5" name="Footer Placeholder 4">
            <a:extLst>
              <a:ext uri="{FF2B5EF4-FFF2-40B4-BE49-F238E27FC236}">
                <a16:creationId xmlns:a16="http://schemas.microsoft.com/office/drawing/2014/main" id="{0ED86C66-D841-4FA9-BB15-1B59F59BB7E0}"/>
              </a:ext>
            </a:extLst>
          </p:cNvPr>
          <p:cNvSpPr>
            <a:spLocks noGrp="1"/>
          </p:cNvSpPr>
          <p:nvPr>
            <p:ph type="ftr" sz="quarter" idx="14"/>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a:ln>
                  <a:noFill/>
                </a:ln>
                <a:solidFill>
                  <a:srgbClr val="80A37D"/>
                </a:solidFill>
                <a:effectLst/>
                <a:uLnTx/>
                <a:uFillTx/>
                <a:latin typeface="Arial" panose="020B0604020202020204"/>
                <a:ea typeface="+mn-ea"/>
                <a:cs typeface="+mn-cs"/>
              </a:rPr>
              <a:t>Socialt hållbart Borås</a:t>
            </a:r>
          </a:p>
        </p:txBody>
      </p:sp>
      <p:sp>
        <p:nvSpPr>
          <p:cNvPr id="6" name="Slide Number Placeholder 5">
            <a:extLst>
              <a:ext uri="{FF2B5EF4-FFF2-40B4-BE49-F238E27FC236}">
                <a16:creationId xmlns:a16="http://schemas.microsoft.com/office/drawing/2014/main" id="{77C7CCE8-BF61-4A2A-A6B9-8FBF5F1B0DFE}"/>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626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518034-4E70-4FB3-AE15-E7597D938CD7}"/>
              </a:ext>
            </a:extLst>
          </p:cNvPr>
          <p:cNvSpPr>
            <a:spLocks noGrp="1"/>
          </p:cNvSpPr>
          <p:nvPr>
            <p:ph type="ftr"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a:ln>
                  <a:noFill/>
                </a:ln>
                <a:solidFill>
                  <a:srgbClr val="80A37D"/>
                </a:solidFill>
                <a:effectLst/>
                <a:uLnTx/>
                <a:uFillTx/>
                <a:latin typeface="Arial" panose="020B0604020202020204"/>
                <a:ea typeface="+mn-ea"/>
                <a:cs typeface="+mn-cs"/>
              </a:rPr>
              <a:t>Socialt hållbart Borås</a:t>
            </a:r>
            <a:endParaRPr kumimoji="0" lang="en-US" sz="1000" b="0" i="0" u="none" strike="noStrike" kern="1200" cap="all" spc="80" normalizeH="0" baseline="0" noProof="0" dirty="0">
              <a:ln>
                <a:noFill/>
              </a:ln>
              <a:solidFill>
                <a:srgbClr val="80A37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1C9133B6-3DE2-436A-A0E9-51EED7BDBE4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0409F94C-BEC9-4230-A69F-9613E6D383D1}"/>
              </a:ext>
            </a:extLst>
          </p:cNvPr>
          <p:cNvSpPr>
            <a:spLocks noGrp="1"/>
          </p:cNvSpPr>
          <p:nvPr>
            <p:ph type="title" hasCustomPrompt="1"/>
          </p:nvPr>
        </p:nvSpPr>
        <p:spPr>
          <a:xfrm>
            <a:off x="1002926" y="1656018"/>
            <a:ext cx="4746812" cy="592696"/>
          </a:xfrm>
        </p:spPr>
        <p:txBody>
          <a:bodyPr anchor="b">
            <a:noAutofit/>
          </a:bodyPr>
          <a:lstStyle>
            <a:lvl1pPr>
              <a:spcBef>
                <a:spcPts val="1600"/>
              </a:spcBef>
              <a:spcAft>
                <a:spcPts val="400"/>
              </a:spcAft>
              <a:defRPr sz="2800">
                <a:solidFill>
                  <a:schemeClr val="accent2"/>
                </a:solidFill>
              </a:defRPr>
            </a:lvl1pPr>
          </a:lstStyle>
          <a:p>
            <a:r>
              <a:rPr lang="sv-SE"/>
              <a:t>Klicka för att lägga till rubrik</a:t>
            </a:r>
            <a:endParaRPr lang="en-US" dirty="0"/>
          </a:p>
        </p:txBody>
      </p:sp>
      <p:sp>
        <p:nvSpPr>
          <p:cNvPr id="6" name="Content Placeholder 2">
            <a:extLst>
              <a:ext uri="{FF2B5EF4-FFF2-40B4-BE49-F238E27FC236}">
                <a16:creationId xmlns:a16="http://schemas.microsoft.com/office/drawing/2014/main" id="{3B339E30-6F18-4CEB-8113-74E535EF27C0}"/>
              </a:ext>
            </a:extLst>
          </p:cNvPr>
          <p:cNvSpPr>
            <a:spLocks noGrp="1"/>
          </p:cNvSpPr>
          <p:nvPr>
            <p:ph idx="12" hasCustomPrompt="1"/>
          </p:nvPr>
        </p:nvSpPr>
        <p:spPr>
          <a:xfrm>
            <a:off x="6440116" y="2414321"/>
            <a:ext cx="4746812" cy="2958867"/>
          </a:xfrm>
        </p:spPr>
        <p:txBody>
          <a:bodyPr>
            <a:noAutofit/>
          </a:bodyPr>
          <a:lstStyle>
            <a:lvl1pPr marL="0" indent="0">
              <a:lnSpc>
                <a:spcPct val="110000"/>
              </a:lnSpc>
              <a:spcBef>
                <a:spcPts val="600"/>
              </a:spcBef>
              <a:buNone/>
              <a:defRPr sz="2200"/>
            </a:lvl1pPr>
            <a:lvl2pPr marL="182880" indent="0">
              <a:buNone/>
              <a:defRPr/>
            </a:lvl2pPr>
            <a:lvl3pPr marL="365760" indent="0">
              <a:buNone/>
              <a:defRPr/>
            </a:lvl3pPr>
            <a:lvl4pPr marL="594360" indent="0">
              <a:buNone/>
              <a:defRPr/>
            </a:lvl4pPr>
            <a:lvl5pPr marL="777240" indent="0">
              <a:buNone/>
              <a:defRPr/>
            </a:lvl5pPr>
          </a:lstStyle>
          <a:p>
            <a:pPr lvl="0"/>
            <a:r>
              <a:rPr lang="sv-SE" dirty="0"/>
              <a:t>Klicka för att lägga till text</a:t>
            </a:r>
            <a:endParaRPr lang="en-US" dirty="0"/>
          </a:p>
        </p:txBody>
      </p:sp>
      <p:sp>
        <p:nvSpPr>
          <p:cNvPr id="7" name="Content Placeholder 2">
            <a:extLst>
              <a:ext uri="{FF2B5EF4-FFF2-40B4-BE49-F238E27FC236}">
                <a16:creationId xmlns:a16="http://schemas.microsoft.com/office/drawing/2014/main" id="{956043EA-7C06-4D3D-8F45-6322017160EC}"/>
              </a:ext>
            </a:extLst>
          </p:cNvPr>
          <p:cNvSpPr>
            <a:spLocks noGrp="1"/>
          </p:cNvSpPr>
          <p:nvPr>
            <p:ph idx="16" hasCustomPrompt="1"/>
          </p:nvPr>
        </p:nvSpPr>
        <p:spPr>
          <a:xfrm>
            <a:off x="1007408" y="2414321"/>
            <a:ext cx="4746812" cy="2958868"/>
          </a:xfrm>
        </p:spPr>
        <p:txBody>
          <a:bodyPr>
            <a:noAutofit/>
          </a:bodyPr>
          <a:lstStyle>
            <a:lvl1pPr marL="0" indent="0">
              <a:lnSpc>
                <a:spcPct val="110000"/>
              </a:lnSpc>
              <a:spcBef>
                <a:spcPts val="600"/>
              </a:spcBef>
              <a:buNone/>
              <a:defRPr sz="2200"/>
            </a:lvl1pPr>
            <a:lvl2pPr marL="182880" indent="0">
              <a:buNone/>
              <a:defRPr/>
            </a:lvl2pPr>
            <a:lvl3pPr marL="365760" indent="0">
              <a:buNone/>
              <a:defRPr/>
            </a:lvl3pPr>
            <a:lvl4pPr marL="594360" indent="0">
              <a:buNone/>
              <a:defRPr/>
            </a:lvl4pPr>
            <a:lvl5pPr marL="777240" indent="0">
              <a:buNone/>
              <a:defRPr/>
            </a:lvl5pPr>
          </a:lstStyle>
          <a:p>
            <a:pPr lvl="0"/>
            <a:r>
              <a:rPr lang="sv-SE" dirty="0"/>
              <a:t>Klicka för att lägga till text</a:t>
            </a:r>
            <a:endParaRPr lang="en-US" dirty="0"/>
          </a:p>
        </p:txBody>
      </p:sp>
      <p:sp>
        <p:nvSpPr>
          <p:cNvPr id="8" name="Text Placeholder 16">
            <a:extLst>
              <a:ext uri="{FF2B5EF4-FFF2-40B4-BE49-F238E27FC236}">
                <a16:creationId xmlns:a16="http://schemas.microsoft.com/office/drawing/2014/main" id="{D5F57016-6BAB-441D-A4B0-2C5C45F0AC27}"/>
              </a:ext>
            </a:extLst>
          </p:cNvPr>
          <p:cNvSpPr>
            <a:spLocks noGrp="1"/>
          </p:cNvSpPr>
          <p:nvPr>
            <p:ph type="body" sz="quarter" idx="19" hasCustomPrompt="1"/>
          </p:nvPr>
        </p:nvSpPr>
        <p:spPr>
          <a:xfrm>
            <a:off x="6435634" y="1665211"/>
            <a:ext cx="4746625" cy="594360"/>
          </a:xfrm>
        </p:spPr>
        <p:txBody>
          <a:bodyPr anchor="b">
            <a:noAutofit/>
          </a:bodyPr>
          <a:lstStyle>
            <a:lvl1pPr marL="0" indent="0" algn="l" defTabSz="914400" rtl="0" eaLnBrk="1" latinLnBrk="0" hangingPunct="1">
              <a:lnSpc>
                <a:spcPct val="90000"/>
              </a:lnSpc>
              <a:spcBef>
                <a:spcPts val="1600"/>
              </a:spcBef>
              <a:spcAft>
                <a:spcPts val="400"/>
              </a:spcAft>
              <a:buNone/>
              <a:defRPr lang="en-US" sz="2800" b="1" kern="1200" dirty="0" smtClean="0">
                <a:solidFill>
                  <a:schemeClr val="accent2"/>
                </a:solidFill>
                <a:latin typeface="+mj-lt"/>
                <a:ea typeface="+mj-ea"/>
                <a:cs typeface="+mj-cs"/>
              </a:defRPr>
            </a:lvl1pPr>
          </a:lstStyle>
          <a:p>
            <a:pPr lvl="0"/>
            <a:r>
              <a:rPr lang="sv-SE" dirty="0"/>
              <a:t>Klicka för att lägga till rubrik</a:t>
            </a:r>
            <a:endParaRPr lang="en-US" dirty="0"/>
          </a:p>
        </p:txBody>
      </p:sp>
    </p:spTree>
    <p:extLst>
      <p:ext uri="{BB962C8B-B14F-4D97-AF65-F5344CB8AC3E}">
        <p14:creationId xmlns:p14="http://schemas.microsoft.com/office/powerpoint/2010/main" val="2751346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518034-4E70-4FB3-AE15-E7597D938CD7}"/>
              </a:ext>
            </a:extLst>
          </p:cNvPr>
          <p:cNvSpPr>
            <a:spLocks noGrp="1"/>
          </p:cNvSpPr>
          <p:nvPr>
            <p:ph type="ftr"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a:ln>
                  <a:noFill/>
                </a:ln>
                <a:solidFill>
                  <a:srgbClr val="80A37D"/>
                </a:solidFill>
                <a:effectLst/>
                <a:uLnTx/>
                <a:uFillTx/>
                <a:latin typeface="Arial" panose="020B0604020202020204"/>
                <a:ea typeface="+mn-ea"/>
                <a:cs typeface="+mn-cs"/>
              </a:rPr>
              <a:t>Socialt hållbart Borås</a:t>
            </a:r>
            <a:endParaRPr kumimoji="0" lang="en-US" sz="1000" b="0" i="0" u="none" strike="noStrike" kern="1200" cap="all" spc="80" normalizeH="0" baseline="0" noProof="0" dirty="0">
              <a:ln>
                <a:noFill/>
              </a:ln>
              <a:solidFill>
                <a:srgbClr val="80A37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1C9133B6-3DE2-436A-A0E9-51EED7BDBE4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0409F94C-BEC9-4230-A69F-9613E6D383D1}"/>
              </a:ext>
            </a:extLst>
          </p:cNvPr>
          <p:cNvSpPr>
            <a:spLocks noGrp="1"/>
          </p:cNvSpPr>
          <p:nvPr>
            <p:ph type="title" hasCustomPrompt="1"/>
          </p:nvPr>
        </p:nvSpPr>
        <p:spPr>
          <a:xfrm>
            <a:off x="1002926" y="1656018"/>
            <a:ext cx="4746812" cy="592696"/>
          </a:xfrm>
        </p:spPr>
        <p:txBody>
          <a:bodyPr anchor="b">
            <a:noAutofit/>
          </a:bodyPr>
          <a:lstStyle>
            <a:lvl1pPr>
              <a:spcBef>
                <a:spcPts val="1600"/>
              </a:spcBef>
              <a:spcAft>
                <a:spcPts val="400"/>
              </a:spcAft>
              <a:defRPr sz="2800">
                <a:solidFill>
                  <a:schemeClr val="accent2"/>
                </a:solidFill>
              </a:defRPr>
            </a:lvl1pPr>
          </a:lstStyle>
          <a:p>
            <a:r>
              <a:rPr lang="sv-SE"/>
              <a:t>Klicka för att lägga till rubrik</a:t>
            </a:r>
            <a:endParaRPr lang="en-US" dirty="0"/>
          </a:p>
        </p:txBody>
      </p:sp>
      <p:sp>
        <p:nvSpPr>
          <p:cNvPr id="7" name="Content Placeholder 2">
            <a:extLst>
              <a:ext uri="{FF2B5EF4-FFF2-40B4-BE49-F238E27FC236}">
                <a16:creationId xmlns:a16="http://schemas.microsoft.com/office/drawing/2014/main" id="{956043EA-7C06-4D3D-8F45-6322017160EC}"/>
              </a:ext>
            </a:extLst>
          </p:cNvPr>
          <p:cNvSpPr>
            <a:spLocks noGrp="1"/>
          </p:cNvSpPr>
          <p:nvPr>
            <p:ph idx="16" hasCustomPrompt="1"/>
          </p:nvPr>
        </p:nvSpPr>
        <p:spPr>
          <a:xfrm>
            <a:off x="1007408" y="2414321"/>
            <a:ext cx="4746812" cy="2958868"/>
          </a:xfrm>
        </p:spPr>
        <p:txBody>
          <a:bodyPr>
            <a:noAutofit/>
          </a:bodyPr>
          <a:lstStyle>
            <a:lvl1pPr marL="0" indent="0">
              <a:lnSpc>
                <a:spcPct val="110000"/>
              </a:lnSpc>
              <a:spcBef>
                <a:spcPts val="600"/>
              </a:spcBef>
              <a:buNone/>
              <a:defRPr sz="2200"/>
            </a:lvl1pPr>
            <a:lvl2pPr marL="182880" indent="0">
              <a:buNone/>
              <a:defRPr/>
            </a:lvl2pPr>
            <a:lvl3pPr marL="365760" indent="0">
              <a:buNone/>
              <a:defRPr/>
            </a:lvl3pPr>
            <a:lvl4pPr marL="594360" indent="0">
              <a:buNone/>
              <a:defRPr/>
            </a:lvl4pPr>
            <a:lvl5pPr marL="777240" indent="0">
              <a:buNone/>
              <a:defRPr/>
            </a:lvl5pPr>
          </a:lstStyle>
          <a:p>
            <a:pPr lvl="0"/>
            <a:r>
              <a:rPr lang="sv-SE" dirty="0"/>
              <a:t>Klicka för att lägga till text</a:t>
            </a:r>
            <a:endParaRPr lang="en-US" dirty="0"/>
          </a:p>
        </p:txBody>
      </p:sp>
      <p:sp>
        <p:nvSpPr>
          <p:cNvPr id="8" name="Text Placeholder 16">
            <a:extLst>
              <a:ext uri="{FF2B5EF4-FFF2-40B4-BE49-F238E27FC236}">
                <a16:creationId xmlns:a16="http://schemas.microsoft.com/office/drawing/2014/main" id="{D5F57016-6BAB-441D-A4B0-2C5C45F0AC27}"/>
              </a:ext>
            </a:extLst>
          </p:cNvPr>
          <p:cNvSpPr>
            <a:spLocks noGrp="1"/>
          </p:cNvSpPr>
          <p:nvPr>
            <p:ph type="body" sz="quarter" idx="19" hasCustomPrompt="1"/>
          </p:nvPr>
        </p:nvSpPr>
        <p:spPr>
          <a:xfrm>
            <a:off x="6435634" y="1665211"/>
            <a:ext cx="4746625" cy="594360"/>
          </a:xfrm>
        </p:spPr>
        <p:txBody>
          <a:bodyPr anchor="b">
            <a:noAutofit/>
          </a:bodyPr>
          <a:lstStyle>
            <a:lvl1pPr marL="0" indent="0" algn="l" defTabSz="914400" rtl="0" eaLnBrk="1" latinLnBrk="0" hangingPunct="1">
              <a:lnSpc>
                <a:spcPct val="90000"/>
              </a:lnSpc>
              <a:spcBef>
                <a:spcPts val="1600"/>
              </a:spcBef>
              <a:spcAft>
                <a:spcPts val="400"/>
              </a:spcAft>
              <a:buNone/>
              <a:defRPr lang="en-US" sz="2800" b="1" kern="1200" dirty="0" smtClean="0">
                <a:solidFill>
                  <a:schemeClr val="accent2"/>
                </a:solidFill>
                <a:latin typeface="+mj-lt"/>
                <a:ea typeface="+mj-ea"/>
                <a:cs typeface="+mj-cs"/>
              </a:defRPr>
            </a:lvl1pPr>
          </a:lstStyle>
          <a:p>
            <a:pPr lvl="0"/>
            <a:r>
              <a:rPr lang="sv-SE" dirty="0"/>
              <a:t>Klicka för att lägga till rubrik</a:t>
            </a:r>
            <a:endParaRPr lang="en-US" dirty="0"/>
          </a:p>
        </p:txBody>
      </p:sp>
      <p:sp>
        <p:nvSpPr>
          <p:cNvPr id="9" name="Text Placeholder 8">
            <a:extLst>
              <a:ext uri="{FF2B5EF4-FFF2-40B4-BE49-F238E27FC236}">
                <a16:creationId xmlns:a16="http://schemas.microsoft.com/office/drawing/2014/main" id="{D3783116-E1F3-42C0-B26A-62319DD041CA}"/>
              </a:ext>
            </a:extLst>
          </p:cNvPr>
          <p:cNvSpPr>
            <a:spLocks noGrp="1"/>
          </p:cNvSpPr>
          <p:nvPr>
            <p:ph type="body" sz="quarter" idx="20"/>
          </p:nvPr>
        </p:nvSpPr>
        <p:spPr>
          <a:xfrm>
            <a:off x="6435725" y="2414588"/>
            <a:ext cx="4746625" cy="2959100"/>
          </a:xfrm>
        </p:spPr>
        <p:txBody>
          <a:bodyPr>
            <a:normAutofit/>
          </a:bodyPr>
          <a:lstStyle>
            <a:lvl1pPr>
              <a:defRPr sz="2200"/>
            </a:lvl1pPr>
            <a:lvl2pPr>
              <a:defRPr sz="20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36207493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518034-4E70-4FB3-AE15-E7597D938CD7}"/>
              </a:ext>
            </a:extLst>
          </p:cNvPr>
          <p:cNvSpPr>
            <a:spLocks noGrp="1"/>
          </p:cNvSpPr>
          <p:nvPr>
            <p:ph type="ftr"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a:ln>
                  <a:noFill/>
                </a:ln>
                <a:solidFill>
                  <a:srgbClr val="80A37D"/>
                </a:solidFill>
                <a:effectLst/>
                <a:uLnTx/>
                <a:uFillTx/>
                <a:latin typeface="Arial" panose="020B0604020202020204"/>
                <a:ea typeface="+mn-ea"/>
                <a:cs typeface="+mn-cs"/>
              </a:rPr>
              <a:t>Socialt hållbart Borås</a:t>
            </a:r>
            <a:endParaRPr kumimoji="0" lang="en-US" sz="1000" b="0" i="0" u="none" strike="noStrike" kern="1200" cap="all" spc="80" normalizeH="0" baseline="0" noProof="0" dirty="0">
              <a:ln>
                <a:noFill/>
              </a:ln>
              <a:solidFill>
                <a:srgbClr val="80A37D"/>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1C9133B6-3DE2-436A-A0E9-51EED7BDBE4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0409F94C-BEC9-4230-A69F-9613E6D383D1}"/>
              </a:ext>
            </a:extLst>
          </p:cNvPr>
          <p:cNvSpPr>
            <a:spLocks noGrp="1"/>
          </p:cNvSpPr>
          <p:nvPr>
            <p:ph type="title" hasCustomPrompt="1"/>
          </p:nvPr>
        </p:nvSpPr>
        <p:spPr>
          <a:xfrm>
            <a:off x="1002926" y="1656018"/>
            <a:ext cx="4746812" cy="592696"/>
          </a:xfrm>
        </p:spPr>
        <p:txBody>
          <a:bodyPr anchor="b">
            <a:noAutofit/>
          </a:bodyPr>
          <a:lstStyle>
            <a:lvl1pPr>
              <a:spcBef>
                <a:spcPts val="1600"/>
              </a:spcBef>
              <a:spcAft>
                <a:spcPts val="400"/>
              </a:spcAft>
              <a:defRPr sz="2800">
                <a:solidFill>
                  <a:schemeClr val="accent2"/>
                </a:solidFill>
              </a:defRPr>
            </a:lvl1pPr>
          </a:lstStyle>
          <a:p>
            <a:r>
              <a:rPr lang="sv-SE"/>
              <a:t>Klicka för att lägga till rubrik</a:t>
            </a:r>
            <a:endParaRPr lang="en-US" dirty="0"/>
          </a:p>
        </p:txBody>
      </p:sp>
      <p:sp>
        <p:nvSpPr>
          <p:cNvPr id="6" name="Content Placeholder 2">
            <a:extLst>
              <a:ext uri="{FF2B5EF4-FFF2-40B4-BE49-F238E27FC236}">
                <a16:creationId xmlns:a16="http://schemas.microsoft.com/office/drawing/2014/main" id="{3B339E30-6F18-4CEB-8113-74E535EF27C0}"/>
              </a:ext>
            </a:extLst>
          </p:cNvPr>
          <p:cNvSpPr>
            <a:spLocks noGrp="1"/>
          </p:cNvSpPr>
          <p:nvPr>
            <p:ph idx="12" hasCustomPrompt="1"/>
          </p:nvPr>
        </p:nvSpPr>
        <p:spPr>
          <a:xfrm>
            <a:off x="6440116" y="874642"/>
            <a:ext cx="4746812" cy="4858243"/>
          </a:xfrm>
          <a:noFill/>
        </p:spPr>
        <p:txBody>
          <a:bodyPr lIns="0" anchor="ctr" anchorCtr="0">
            <a:noAutofit/>
          </a:bodyPr>
          <a:lstStyle>
            <a:lvl1pPr marL="0" indent="0" algn="ctr">
              <a:lnSpc>
                <a:spcPct val="110000"/>
              </a:lnSpc>
              <a:spcBef>
                <a:spcPts val="600"/>
              </a:spcBef>
              <a:buNone/>
              <a:defRPr sz="2200"/>
            </a:lvl1pPr>
            <a:lvl2pPr marL="182880" indent="0">
              <a:buNone/>
              <a:defRPr/>
            </a:lvl2pPr>
            <a:lvl3pPr marL="365760" indent="0">
              <a:buNone/>
              <a:defRPr/>
            </a:lvl3pPr>
            <a:lvl4pPr marL="594360" indent="0">
              <a:buNone/>
              <a:defRPr/>
            </a:lvl4pPr>
            <a:lvl5pPr marL="777240" indent="0">
              <a:buNone/>
              <a:defRPr/>
            </a:lvl5pPr>
          </a:lstStyle>
          <a:p>
            <a:pPr lvl="0"/>
            <a:r>
              <a:rPr lang="en-US" dirty="0" err="1"/>
              <a:t>Klicka</a:t>
            </a:r>
            <a:r>
              <a:rPr lang="en-US" dirty="0"/>
              <a:t> </a:t>
            </a:r>
            <a:r>
              <a:rPr lang="en-US" dirty="0" err="1"/>
              <a:t>för</a:t>
            </a:r>
            <a:r>
              <a:rPr lang="en-US" dirty="0"/>
              <a:t> </a:t>
            </a:r>
            <a:r>
              <a:rPr lang="en-US" dirty="0" err="1"/>
              <a:t>att</a:t>
            </a:r>
            <a:r>
              <a:rPr lang="en-US" dirty="0"/>
              <a:t> </a:t>
            </a:r>
            <a:r>
              <a:rPr lang="en-US" dirty="0" err="1"/>
              <a:t>montera</a:t>
            </a:r>
            <a:r>
              <a:rPr lang="en-US" dirty="0"/>
              <a:t> in </a:t>
            </a:r>
            <a:r>
              <a:rPr lang="en-US" dirty="0" err="1"/>
              <a:t>en</a:t>
            </a:r>
            <a:r>
              <a:rPr lang="en-US" dirty="0"/>
              <a:t> </a:t>
            </a:r>
            <a:r>
              <a:rPr lang="en-US" dirty="0" err="1"/>
              <a:t>bild</a:t>
            </a:r>
            <a:endParaRPr lang="en-US" dirty="0"/>
          </a:p>
        </p:txBody>
      </p:sp>
      <p:sp>
        <p:nvSpPr>
          <p:cNvPr id="7" name="Content Placeholder 2">
            <a:extLst>
              <a:ext uri="{FF2B5EF4-FFF2-40B4-BE49-F238E27FC236}">
                <a16:creationId xmlns:a16="http://schemas.microsoft.com/office/drawing/2014/main" id="{956043EA-7C06-4D3D-8F45-6322017160EC}"/>
              </a:ext>
            </a:extLst>
          </p:cNvPr>
          <p:cNvSpPr>
            <a:spLocks noGrp="1"/>
          </p:cNvSpPr>
          <p:nvPr>
            <p:ph idx="16" hasCustomPrompt="1"/>
          </p:nvPr>
        </p:nvSpPr>
        <p:spPr>
          <a:xfrm>
            <a:off x="1007408" y="2414321"/>
            <a:ext cx="4746812" cy="2958868"/>
          </a:xfrm>
        </p:spPr>
        <p:txBody>
          <a:bodyPr>
            <a:noAutofit/>
          </a:bodyPr>
          <a:lstStyle>
            <a:lvl1pPr marL="0" indent="0">
              <a:lnSpc>
                <a:spcPct val="110000"/>
              </a:lnSpc>
              <a:spcBef>
                <a:spcPts val="600"/>
              </a:spcBef>
              <a:buNone/>
              <a:defRPr sz="2200"/>
            </a:lvl1pPr>
            <a:lvl2pPr marL="182880" indent="0">
              <a:buNone/>
              <a:defRPr/>
            </a:lvl2pPr>
            <a:lvl3pPr marL="365760" indent="0">
              <a:buNone/>
              <a:defRPr/>
            </a:lvl3pPr>
            <a:lvl4pPr marL="594360" indent="0">
              <a:buNone/>
              <a:defRPr/>
            </a:lvl4pPr>
            <a:lvl5pPr marL="777240" indent="0">
              <a:buNone/>
              <a:defRPr/>
            </a:lvl5pPr>
          </a:lstStyle>
          <a:p>
            <a:pPr lvl="0"/>
            <a:r>
              <a:rPr lang="sv-SE" dirty="0"/>
              <a:t>Klicka för att lägga till text</a:t>
            </a:r>
            <a:endParaRPr lang="en-US" dirty="0"/>
          </a:p>
        </p:txBody>
      </p:sp>
    </p:spTree>
    <p:extLst>
      <p:ext uri="{BB962C8B-B14F-4D97-AF65-F5344CB8AC3E}">
        <p14:creationId xmlns:p14="http://schemas.microsoft.com/office/powerpoint/2010/main" val="3126328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s">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 icon&#10;&#10;Description automatically generated">
            <a:extLst>
              <a:ext uri="{FF2B5EF4-FFF2-40B4-BE49-F238E27FC236}">
                <a16:creationId xmlns:a16="http://schemas.microsoft.com/office/drawing/2014/main" id="{2830F5C2-D19A-4FBA-8E69-66A508A8CFAF}"/>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0"/>
            <a:ext cx="4115573" cy="6858000"/>
          </a:xfrm>
          <a:prstGeom prst="rect">
            <a:avLst/>
          </a:prstGeom>
        </p:spPr>
      </p:pic>
      <p:sp>
        <p:nvSpPr>
          <p:cNvPr id="4" name="Rectangle 3">
            <a:extLst>
              <a:ext uri="{FF2B5EF4-FFF2-40B4-BE49-F238E27FC236}">
                <a16:creationId xmlns:a16="http://schemas.microsoft.com/office/drawing/2014/main" id="{7E6C7575-4B3B-4758-A2EB-BF8C33AC1499}"/>
              </a:ext>
            </a:extLst>
          </p:cNvPr>
          <p:cNvSpPr/>
          <p:nvPr userDrawn="1"/>
        </p:nvSpPr>
        <p:spPr>
          <a:xfrm>
            <a:off x="8586651" y="0"/>
            <a:ext cx="36053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v</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F5C3CB9A-C8ED-4C7C-B33F-8952779E0252}"/>
              </a:ext>
            </a:extLst>
          </p:cNvPr>
          <p:cNvSpPr/>
          <p:nvPr userDrawn="1"/>
        </p:nvSpPr>
        <p:spPr>
          <a:xfrm>
            <a:off x="1968137" y="874642"/>
            <a:ext cx="8290559" cy="48582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F2BB113-42D7-43BE-B157-5A08B817861B}"/>
              </a:ext>
            </a:extLst>
          </p:cNvPr>
          <p:cNvSpPr>
            <a:spLocks noGrp="1"/>
          </p:cNvSpPr>
          <p:nvPr>
            <p:ph type="ftr" sz="quarter" idx="1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a:ln>
                  <a:noFill/>
                </a:ln>
                <a:solidFill>
                  <a:srgbClr val="80A37D"/>
                </a:solidFill>
                <a:effectLst/>
                <a:uLnTx/>
                <a:uFillTx/>
                <a:latin typeface="Arial" panose="020B0604020202020204"/>
                <a:ea typeface="+mn-ea"/>
                <a:cs typeface="+mn-cs"/>
              </a:rPr>
              <a:t>Socialt hållbart Borås</a:t>
            </a:r>
          </a:p>
        </p:txBody>
      </p:sp>
      <p:sp>
        <p:nvSpPr>
          <p:cNvPr id="6" name="Slide Number Placeholder 5">
            <a:extLst>
              <a:ext uri="{FF2B5EF4-FFF2-40B4-BE49-F238E27FC236}">
                <a16:creationId xmlns:a16="http://schemas.microsoft.com/office/drawing/2014/main" id="{2584A73D-749C-471B-9E89-0D6140F7788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F4BD612-EACB-46A9-87D8-A8ECD85E746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897094" y="6390445"/>
            <a:ext cx="1447008" cy="254073"/>
          </a:xfrm>
          <a:prstGeom prst="rect">
            <a:avLst/>
          </a:prstGeom>
        </p:spPr>
      </p:pic>
      <p:sp>
        <p:nvSpPr>
          <p:cNvPr id="10" name="Text Placeholder 9">
            <a:extLst>
              <a:ext uri="{FF2B5EF4-FFF2-40B4-BE49-F238E27FC236}">
                <a16:creationId xmlns:a16="http://schemas.microsoft.com/office/drawing/2014/main" id="{A77B7514-03AF-479C-AA08-38D44AC9B0C3}"/>
              </a:ext>
            </a:extLst>
          </p:cNvPr>
          <p:cNvSpPr>
            <a:spLocks noGrp="1"/>
          </p:cNvSpPr>
          <p:nvPr>
            <p:ph type="body" sz="quarter" idx="13" hasCustomPrompt="1"/>
          </p:nvPr>
        </p:nvSpPr>
        <p:spPr>
          <a:xfrm>
            <a:off x="2312322" y="2292102"/>
            <a:ext cx="7602189" cy="3212323"/>
          </a:xfrm>
        </p:spPr>
        <p:txBody>
          <a:bodyPr>
            <a:noAutofit/>
          </a:bodyPr>
          <a:lstStyle>
            <a:lvl1pPr>
              <a:buClr>
                <a:schemeClr val="bg1"/>
              </a:buClr>
              <a:defRPr sz="2800">
                <a:solidFill>
                  <a:schemeClr val="bg1"/>
                </a:solidFill>
              </a:defRPr>
            </a:lvl1pPr>
          </a:lstStyle>
          <a:p>
            <a:pPr lvl="0"/>
            <a:r>
              <a:rPr lang="sv-SE" dirty="0"/>
              <a:t>Klicka för att lägga till punktlista</a:t>
            </a:r>
            <a:endParaRPr lang="en-US" dirty="0"/>
          </a:p>
        </p:txBody>
      </p:sp>
      <p:sp>
        <p:nvSpPr>
          <p:cNvPr id="11" name="Text Placeholder 9">
            <a:extLst>
              <a:ext uri="{FF2B5EF4-FFF2-40B4-BE49-F238E27FC236}">
                <a16:creationId xmlns:a16="http://schemas.microsoft.com/office/drawing/2014/main" id="{BD45E067-1C0B-40E5-8564-F0803D840121}"/>
              </a:ext>
            </a:extLst>
          </p:cNvPr>
          <p:cNvSpPr>
            <a:spLocks noGrp="1"/>
          </p:cNvSpPr>
          <p:nvPr>
            <p:ph type="body" sz="quarter" idx="14" hasCustomPrompt="1"/>
          </p:nvPr>
        </p:nvSpPr>
        <p:spPr>
          <a:xfrm>
            <a:off x="2312323" y="1174704"/>
            <a:ext cx="7602187" cy="938169"/>
          </a:xfrm>
        </p:spPr>
        <p:txBody>
          <a:bodyPr anchor="ctr">
            <a:noAutofit/>
          </a:bodyPr>
          <a:lstStyle>
            <a:lvl1pPr marL="0" indent="0">
              <a:buNone/>
              <a:defRPr sz="4000" b="1">
                <a:solidFill>
                  <a:schemeClr val="bg1"/>
                </a:solidFill>
                <a:latin typeface="+mj-lt"/>
              </a:defRPr>
            </a:lvl1pPr>
          </a:lstStyle>
          <a:p>
            <a:pPr lvl="0"/>
            <a:r>
              <a:rPr lang="sv-SE" dirty="0"/>
              <a:t>Klicka för att lägga till rubrik</a:t>
            </a:r>
            <a:endParaRPr lang="en-US" dirty="0"/>
          </a:p>
        </p:txBody>
      </p:sp>
    </p:spTree>
    <p:extLst>
      <p:ext uri="{BB962C8B-B14F-4D97-AF65-F5344CB8AC3E}">
        <p14:creationId xmlns:p14="http://schemas.microsoft.com/office/powerpoint/2010/main" val="29016059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867975C4-5A7C-4E6B-93F8-1387628E5291}"/>
              </a:ext>
            </a:extLst>
          </p:cNvPr>
          <p:cNvSpPr>
            <a:spLocks noGrp="1"/>
          </p:cNvSpPr>
          <p:nvPr>
            <p:ph type="body" sz="quarter" idx="13"/>
          </p:nvPr>
        </p:nvSpPr>
        <p:spPr>
          <a:xfrm>
            <a:off x="0" y="4101463"/>
            <a:ext cx="5311775" cy="886891"/>
          </a:xfrm>
          <a:solidFill>
            <a:schemeClr val="accent1"/>
          </a:solidFill>
          <a:ln>
            <a:noFill/>
          </a:ln>
        </p:spPr>
        <p:txBody>
          <a:bodyPr/>
          <a:lstStyle>
            <a:lvl1pPr marL="0" indent="0">
              <a:buNone/>
              <a:defRPr>
                <a:noFill/>
              </a:defRPr>
            </a:lvl1pPr>
          </a:lstStyle>
          <a:p>
            <a:pPr lvl="0"/>
            <a:r>
              <a:rPr lang="sv-SE"/>
              <a:t>Redigera format för bakgrundstext</a:t>
            </a:r>
          </a:p>
        </p:txBody>
      </p:sp>
      <p:sp>
        <p:nvSpPr>
          <p:cNvPr id="28" name="Text Placeholder 26">
            <a:extLst>
              <a:ext uri="{FF2B5EF4-FFF2-40B4-BE49-F238E27FC236}">
                <a16:creationId xmlns:a16="http://schemas.microsoft.com/office/drawing/2014/main" id="{1E7B3DFD-081E-4721-B0EF-43D4AFF6612D}"/>
              </a:ext>
            </a:extLst>
          </p:cNvPr>
          <p:cNvSpPr>
            <a:spLocks noGrp="1"/>
          </p:cNvSpPr>
          <p:nvPr>
            <p:ph type="body" sz="quarter" idx="14"/>
          </p:nvPr>
        </p:nvSpPr>
        <p:spPr>
          <a:xfrm>
            <a:off x="0" y="4988354"/>
            <a:ext cx="5311775" cy="1235237"/>
          </a:xfrm>
          <a:solidFill>
            <a:schemeClr val="accent3"/>
          </a:solidFill>
          <a:ln>
            <a:noFill/>
          </a:ln>
        </p:spPr>
        <p:txBody>
          <a:bodyPr/>
          <a:lstStyle>
            <a:lvl1pPr marL="0" indent="0">
              <a:buNone/>
              <a:defRPr>
                <a:noFill/>
              </a:defRPr>
            </a:lvl1pPr>
          </a:lstStyle>
          <a:p>
            <a:pPr lvl="0"/>
            <a:r>
              <a:rPr lang="sv-SE"/>
              <a:t>Redigera format för bakgrundstext</a:t>
            </a:r>
          </a:p>
        </p:txBody>
      </p:sp>
      <p:sp>
        <p:nvSpPr>
          <p:cNvPr id="14" name="Picture Placeholder 13">
            <a:extLst>
              <a:ext uri="{FF2B5EF4-FFF2-40B4-BE49-F238E27FC236}">
                <a16:creationId xmlns:a16="http://schemas.microsoft.com/office/drawing/2014/main" id="{4D3BC99E-968B-450A-98FD-9117EE1A402F}"/>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223591 h 6858000"/>
              <a:gd name="connsiteX5" fmla="*/ 5311775 w 12192000"/>
              <a:gd name="connsiteY5" fmla="*/ 6223591 h 6858000"/>
              <a:gd name="connsiteX6" fmla="*/ 5311775 w 12192000"/>
              <a:gd name="connsiteY6" fmla="*/ 4101463 h 6858000"/>
              <a:gd name="connsiteX7" fmla="*/ 0 w 12192000"/>
              <a:gd name="connsiteY7" fmla="*/ 41014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6223591"/>
                </a:lnTo>
                <a:lnTo>
                  <a:pt x="5311775" y="6223591"/>
                </a:lnTo>
                <a:lnTo>
                  <a:pt x="5311775" y="4101463"/>
                </a:lnTo>
                <a:lnTo>
                  <a:pt x="0" y="4101463"/>
                </a:lnTo>
                <a:close/>
              </a:path>
            </a:pathLst>
          </a:custGeom>
          <a:noFill/>
        </p:spPr>
        <p:txBody>
          <a:bodyPr wrap="square" tIns="2286000" anchor="t" anchorCtr="0">
            <a:noAutofit/>
          </a:bodyPr>
          <a:lstStyle>
            <a:lvl1pPr marL="0" indent="0" algn="ctr">
              <a:buNone/>
              <a:defRPr/>
            </a:lvl1pPr>
          </a:lstStyle>
          <a:p>
            <a:r>
              <a:rPr lang="sv-SE" dirty="0"/>
              <a:t>Klicka för att montera in en bild</a:t>
            </a:r>
          </a:p>
        </p:txBody>
      </p:sp>
      <p:sp>
        <p:nvSpPr>
          <p:cNvPr id="2" name="Title 1">
            <a:extLst>
              <a:ext uri="{FF2B5EF4-FFF2-40B4-BE49-F238E27FC236}">
                <a16:creationId xmlns:a16="http://schemas.microsoft.com/office/drawing/2014/main" id="{F5423643-B586-4FD8-91B0-AD945CD2662E}"/>
              </a:ext>
            </a:extLst>
          </p:cNvPr>
          <p:cNvSpPr>
            <a:spLocks noGrp="1"/>
          </p:cNvSpPr>
          <p:nvPr>
            <p:ph type="title" hasCustomPrompt="1"/>
          </p:nvPr>
        </p:nvSpPr>
        <p:spPr>
          <a:xfrm>
            <a:off x="839788" y="5162528"/>
            <a:ext cx="4237309" cy="886891"/>
          </a:xfrm>
        </p:spPr>
        <p:txBody>
          <a:bodyPr anchor="t">
            <a:noAutofit/>
          </a:bodyPr>
          <a:lstStyle>
            <a:lvl1pPr>
              <a:defRPr sz="2800"/>
            </a:lvl1pPr>
          </a:lstStyle>
          <a:p>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avsnittets</a:t>
            </a:r>
            <a:r>
              <a:rPr lang="en-US" dirty="0"/>
              <a:t> </a:t>
            </a:r>
            <a:r>
              <a:rPr lang="en-US" dirty="0" err="1"/>
              <a:t>huvudrubrik</a:t>
            </a:r>
            <a:endParaRPr lang="en-US" dirty="0"/>
          </a:p>
        </p:txBody>
      </p:sp>
      <p:sp>
        <p:nvSpPr>
          <p:cNvPr id="4" name="Text Placeholder 3">
            <a:extLst>
              <a:ext uri="{FF2B5EF4-FFF2-40B4-BE49-F238E27FC236}">
                <a16:creationId xmlns:a16="http://schemas.microsoft.com/office/drawing/2014/main" id="{83952FD8-C56D-4250-AB05-00A3458B4D0A}"/>
              </a:ext>
            </a:extLst>
          </p:cNvPr>
          <p:cNvSpPr>
            <a:spLocks noGrp="1"/>
          </p:cNvSpPr>
          <p:nvPr>
            <p:ph type="body" sz="half" idx="2" hasCustomPrompt="1"/>
          </p:nvPr>
        </p:nvSpPr>
        <p:spPr>
          <a:xfrm>
            <a:off x="839788" y="4187384"/>
            <a:ext cx="4237309" cy="713883"/>
          </a:xfrm>
        </p:spPr>
        <p:txBody>
          <a:bodyPr anchor="ctr" anchorCtr="0">
            <a:noAutofit/>
          </a:bodyPr>
          <a:lstStyle>
            <a:lvl1pPr marL="0" indent="0">
              <a:buNone/>
              <a:defRPr sz="2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för att lägga till avsnittsrubrik</a:t>
            </a:r>
            <a:endParaRPr lang="en-US" dirty="0"/>
          </a:p>
        </p:txBody>
      </p:sp>
    </p:spTree>
    <p:extLst>
      <p:ext uri="{BB962C8B-B14F-4D97-AF65-F5344CB8AC3E}">
        <p14:creationId xmlns:p14="http://schemas.microsoft.com/office/powerpoint/2010/main" val="6274077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BCE9C37-31A3-46ED-A58D-68DB1EA4A576}"/>
              </a:ext>
            </a:extLst>
          </p:cNvPr>
          <p:cNvSpPr>
            <a:spLocks noGrp="1"/>
          </p:cNvSpPr>
          <p:nvPr>
            <p:ph type="pic" sz="quarter" idx="15" hasCustomPrompt="1"/>
          </p:nvPr>
        </p:nvSpPr>
        <p:spPr>
          <a:xfrm>
            <a:off x="0" y="0"/>
            <a:ext cx="12192000" cy="6858000"/>
          </a:xfrm>
          <a:noFill/>
        </p:spPr>
        <p:txBody>
          <a:bodyPr anchor="ctr" anchorCtr="0"/>
          <a:lstStyle>
            <a:lvl1pPr marL="0" indent="0" algn="ctr">
              <a:buNone/>
              <a:defRPr/>
            </a:lvl1pPr>
          </a:lstStyle>
          <a:p>
            <a:r>
              <a:rPr lang="sv-SE" dirty="0"/>
              <a:t>Klicka för att montera in en bild</a:t>
            </a:r>
          </a:p>
        </p:txBody>
      </p:sp>
    </p:spTree>
    <p:extLst>
      <p:ext uri="{BB962C8B-B14F-4D97-AF65-F5344CB8AC3E}">
        <p14:creationId xmlns:p14="http://schemas.microsoft.com/office/powerpoint/2010/main" val="386616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F2BB113-42D7-43BE-B157-5A08B817861B}"/>
              </a:ext>
            </a:extLst>
          </p:cNvPr>
          <p:cNvSpPr>
            <a:spLocks noGrp="1"/>
          </p:cNvSpPr>
          <p:nvPr>
            <p:ph type="ftr" sz="quarter" idx="1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a:ln>
                  <a:noFill/>
                </a:ln>
                <a:solidFill>
                  <a:srgbClr val="80A37D"/>
                </a:solidFill>
                <a:effectLst/>
                <a:uLnTx/>
                <a:uFillTx/>
                <a:latin typeface="Arial" panose="020B0604020202020204"/>
                <a:ea typeface="+mn-ea"/>
                <a:cs typeface="+mn-cs"/>
              </a:rPr>
              <a:t>Socialt hållbart Borås</a:t>
            </a:r>
          </a:p>
        </p:txBody>
      </p:sp>
      <p:sp>
        <p:nvSpPr>
          <p:cNvPr id="6" name="Slide Number Placeholder 5">
            <a:extLst>
              <a:ext uri="{FF2B5EF4-FFF2-40B4-BE49-F238E27FC236}">
                <a16:creationId xmlns:a16="http://schemas.microsoft.com/office/drawing/2014/main" id="{2584A73D-749C-471B-9E89-0D6140F7788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5968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med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chemeClr val="bg1"/>
                </a:solidFill>
              </a:defRPr>
            </a:lvl1pPr>
          </a:lstStyle>
          <a:p>
            <a:r>
              <a:rPr lang="sv-SE" smtClean="0"/>
              <a:t>Klicka här för att ändra 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281033" y="0"/>
            <a:ext cx="4473105" cy="3349256"/>
          </a:xfrm>
        </p:spPr>
        <p:txBody>
          <a:bodyPr/>
          <a:lstStyle>
            <a:lvl1pPr marL="0" indent="0">
              <a:buNone/>
              <a:defRPr/>
            </a:lvl1pPr>
          </a:lstStyle>
          <a:p>
            <a:r>
              <a:rPr lang="sv-SE" smtClean="0"/>
              <a:t>Klicka på ikonen för att lägga till en bild</a:t>
            </a:r>
            <a:endParaRPr lang="en-US" dirty="0"/>
          </a:p>
        </p:txBody>
      </p:sp>
      <p:sp>
        <p:nvSpPr>
          <p:cNvPr id="7" name="Picture Placeholder 5">
            <a:extLst>
              <a:ext uri="{FF2B5EF4-FFF2-40B4-BE49-F238E27FC236}">
                <a16:creationId xmlns:a16="http://schemas.microsoft.com/office/drawing/2014/main" id="{D2526926-586C-1643-8834-B4177B8F858A}"/>
              </a:ext>
            </a:extLst>
          </p:cNvPr>
          <p:cNvSpPr>
            <a:spLocks noGrp="1"/>
          </p:cNvSpPr>
          <p:nvPr>
            <p:ph type="pic" sz="quarter" idx="14"/>
          </p:nvPr>
        </p:nvSpPr>
        <p:spPr>
          <a:xfrm>
            <a:off x="6281033" y="3349256"/>
            <a:ext cx="4473104" cy="3508743"/>
          </a:xfrm>
        </p:spPr>
        <p:txBody>
          <a:bodyPr/>
          <a:lstStyle>
            <a:lvl1pPr marL="0" indent="0">
              <a:buNone/>
              <a:defRPr/>
            </a:lvl1pPr>
          </a:lstStyle>
          <a:p>
            <a:r>
              <a:rPr lang="sv-SE" smtClean="0"/>
              <a:t>Klicka på ikonen för att lägga till en bild</a:t>
            </a:r>
            <a:endParaRPr lang="en-US" dirty="0"/>
          </a:p>
        </p:txBody>
      </p:sp>
    </p:spTree>
    <p:extLst>
      <p:ext uri="{BB962C8B-B14F-4D97-AF65-F5344CB8AC3E}">
        <p14:creationId xmlns:p14="http://schemas.microsoft.com/office/powerpoint/2010/main" val="38314961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F2BB113-42D7-43BE-B157-5A08B817861B}"/>
              </a:ext>
            </a:extLst>
          </p:cNvPr>
          <p:cNvSpPr>
            <a:spLocks noGrp="1"/>
          </p:cNvSpPr>
          <p:nvPr>
            <p:ph type="ftr" sz="quarter" idx="1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a:ln>
                  <a:noFill/>
                </a:ln>
                <a:solidFill>
                  <a:srgbClr val="80A37D"/>
                </a:solidFill>
                <a:effectLst/>
                <a:uLnTx/>
                <a:uFillTx/>
                <a:latin typeface="Arial" panose="020B0604020202020204"/>
                <a:ea typeface="+mn-ea"/>
                <a:cs typeface="+mn-cs"/>
              </a:rPr>
              <a:t>Socialt hållbart Borås</a:t>
            </a:r>
          </a:p>
        </p:txBody>
      </p:sp>
      <p:sp>
        <p:nvSpPr>
          <p:cNvPr id="6" name="Slide Number Placeholder 5">
            <a:extLst>
              <a:ext uri="{FF2B5EF4-FFF2-40B4-BE49-F238E27FC236}">
                <a16:creationId xmlns:a16="http://schemas.microsoft.com/office/drawing/2014/main" id="{2584A73D-749C-471B-9E89-0D6140F7788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3" name="Picture 2" descr="Background pattern, icon&#10;&#10;Description automatically generated">
            <a:extLst>
              <a:ext uri="{FF2B5EF4-FFF2-40B4-BE49-F238E27FC236}">
                <a16:creationId xmlns:a16="http://schemas.microsoft.com/office/drawing/2014/main" id="{2830F5C2-D19A-4FBA-8E69-66A508A8CFAF}"/>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0"/>
            <a:ext cx="4115573" cy="6858000"/>
          </a:xfrm>
          <a:prstGeom prst="rect">
            <a:avLst/>
          </a:prstGeom>
        </p:spPr>
      </p:pic>
      <p:sp>
        <p:nvSpPr>
          <p:cNvPr id="4" name="Rectangle 3">
            <a:extLst>
              <a:ext uri="{FF2B5EF4-FFF2-40B4-BE49-F238E27FC236}">
                <a16:creationId xmlns:a16="http://schemas.microsoft.com/office/drawing/2014/main" id="{7E6C7575-4B3B-4758-A2EB-BF8C33AC1499}"/>
              </a:ext>
            </a:extLst>
          </p:cNvPr>
          <p:cNvSpPr/>
          <p:nvPr userDrawn="1"/>
        </p:nvSpPr>
        <p:spPr>
          <a:xfrm>
            <a:off x="8586651" y="0"/>
            <a:ext cx="36053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v</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F4BD612-EACB-46A9-87D8-A8ECD85E746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9897094" y="6390445"/>
            <a:ext cx="1447008" cy="254073"/>
          </a:xfrm>
          <a:prstGeom prst="rect">
            <a:avLst/>
          </a:prstGeom>
        </p:spPr>
      </p:pic>
    </p:spTree>
    <p:extLst>
      <p:ext uri="{BB962C8B-B14F-4D97-AF65-F5344CB8AC3E}">
        <p14:creationId xmlns:p14="http://schemas.microsoft.com/office/powerpoint/2010/main" val="1940178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F2BB113-42D7-43BE-B157-5A08B817861B}"/>
              </a:ext>
            </a:extLst>
          </p:cNvPr>
          <p:cNvSpPr>
            <a:spLocks noGrp="1"/>
          </p:cNvSpPr>
          <p:nvPr>
            <p:ph type="ftr" sz="quarter" idx="1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a:ln>
                  <a:noFill/>
                </a:ln>
                <a:solidFill>
                  <a:srgbClr val="80A37D"/>
                </a:solidFill>
                <a:effectLst/>
                <a:uLnTx/>
                <a:uFillTx/>
                <a:latin typeface="Arial" panose="020B0604020202020204"/>
                <a:ea typeface="+mn-ea"/>
                <a:cs typeface="+mn-cs"/>
              </a:rPr>
              <a:t>Socialt hållbart Borås</a:t>
            </a:r>
          </a:p>
        </p:txBody>
      </p:sp>
      <p:sp>
        <p:nvSpPr>
          <p:cNvPr id="6" name="Slide Number Placeholder 5">
            <a:extLst>
              <a:ext uri="{FF2B5EF4-FFF2-40B4-BE49-F238E27FC236}">
                <a16:creationId xmlns:a16="http://schemas.microsoft.com/office/drawing/2014/main" id="{2584A73D-749C-471B-9E89-0D6140F7788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E6C7575-4B3B-4758-A2EB-BF8C33AC1499}"/>
              </a:ext>
            </a:extLst>
          </p:cNvPr>
          <p:cNvSpPr/>
          <p:nvPr userDrawn="1"/>
        </p:nvSpPr>
        <p:spPr>
          <a:xfrm>
            <a:off x="8586651" y="0"/>
            <a:ext cx="36053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v</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F4BD612-EACB-46A9-87D8-A8ECD85E746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9897094" y="6390445"/>
            <a:ext cx="1447008" cy="254073"/>
          </a:xfrm>
          <a:prstGeom prst="rect">
            <a:avLst/>
          </a:prstGeom>
        </p:spPr>
      </p:pic>
    </p:spTree>
    <p:extLst>
      <p:ext uri="{BB962C8B-B14F-4D97-AF65-F5344CB8AC3E}">
        <p14:creationId xmlns:p14="http://schemas.microsoft.com/office/powerpoint/2010/main" val="2739679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50785F6-B9A1-43C3-A8A1-AA0AC4073C11}"/>
              </a:ext>
            </a:extLst>
          </p:cNvPr>
          <p:cNvSpPr/>
          <p:nvPr userDrawn="1"/>
        </p:nvSpPr>
        <p:spPr>
          <a:xfrm>
            <a:off x="-3" y="6223592"/>
            <a:ext cx="12192000" cy="6431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Picture Placeholder 23">
            <a:extLst>
              <a:ext uri="{FF2B5EF4-FFF2-40B4-BE49-F238E27FC236}">
                <a16:creationId xmlns:a16="http://schemas.microsoft.com/office/drawing/2014/main" id="{1873693B-8318-40B9-9393-C83947915D2F}"/>
              </a:ext>
            </a:extLst>
          </p:cNvPr>
          <p:cNvSpPr>
            <a:spLocks noGrp="1"/>
          </p:cNvSpPr>
          <p:nvPr>
            <p:ph type="pic" sz="quarter" idx="14"/>
          </p:nvPr>
        </p:nvSpPr>
        <p:spPr>
          <a:xfrm>
            <a:off x="0" y="1"/>
            <a:ext cx="12192000" cy="4444408"/>
          </a:xfrm>
        </p:spPr>
        <p:txBody>
          <a:bodyPr>
            <a:normAutofit/>
          </a:bodyPr>
          <a:lstStyle>
            <a:lvl1pPr marL="0" indent="0">
              <a:buNone/>
              <a:defRPr sz="1200"/>
            </a:lvl1pPr>
          </a:lstStyle>
          <a:p>
            <a:r>
              <a:rPr lang="sv-SE" smtClean="0"/>
              <a:t>Klicka på ikonen för att lägga till en bild</a:t>
            </a:r>
            <a:endParaRPr lang="en-US" dirty="0"/>
          </a:p>
        </p:txBody>
      </p:sp>
      <p:sp>
        <p:nvSpPr>
          <p:cNvPr id="16" name="Rectangle 15">
            <a:extLst>
              <a:ext uri="{FF2B5EF4-FFF2-40B4-BE49-F238E27FC236}">
                <a16:creationId xmlns:a16="http://schemas.microsoft.com/office/drawing/2014/main" id="{2CE0C643-0253-442C-971B-6850408AE5F3}"/>
              </a:ext>
            </a:extLst>
          </p:cNvPr>
          <p:cNvSpPr/>
          <p:nvPr userDrawn="1"/>
        </p:nvSpPr>
        <p:spPr>
          <a:xfrm>
            <a:off x="-3" y="4444410"/>
            <a:ext cx="12192003" cy="17791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08FB687-E519-4834-BA7B-E36998BC9F88}"/>
              </a:ext>
            </a:extLst>
          </p:cNvPr>
          <p:cNvSpPr>
            <a:spLocks noGrp="1"/>
          </p:cNvSpPr>
          <p:nvPr>
            <p:ph type="ctrTitle" hasCustomPrompt="1"/>
          </p:nvPr>
        </p:nvSpPr>
        <p:spPr>
          <a:xfrm>
            <a:off x="637672" y="4622800"/>
            <a:ext cx="11554328" cy="643117"/>
          </a:xfrm>
        </p:spPr>
        <p:txBody>
          <a:bodyPr anchor="ctr" anchorCtr="0">
            <a:noAutofit/>
          </a:bodyPr>
          <a:lstStyle>
            <a:lvl1pPr algn="l">
              <a:defRPr sz="4400" b="1">
                <a:solidFill>
                  <a:schemeClr val="bg1"/>
                </a:solidFill>
                <a:latin typeface="+mj-lt"/>
              </a:defRPr>
            </a:lvl1pPr>
          </a:lstStyle>
          <a:p>
            <a:r>
              <a:rPr lang="en-US" dirty="0" err="1"/>
              <a:t>Presentationens</a:t>
            </a:r>
            <a:r>
              <a:rPr lang="en-US" dirty="0"/>
              <a:t> </a:t>
            </a:r>
            <a:r>
              <a:rPr lang="en-US" dirty="0" err="1"/>
              <a:t>namn</a:t>
            </a:r>
            <a:endParaRPr lang="en-US" dirty="0"/>
          </a:p>
        </p:txBody>
      </p:sp>
      <p:sp>
        <p:nvSpPr>
          <p:cNvPr id="3" name="Subtitle 2">
            <a:extLst>
              <a:ext uri="{FF2B5EF4-FFF2-40B4-BE49-F238E27FC236}">
                <a16:creationId xmlns:a16="http://schemas.microsoft.com/office/drawing/2014/main" id="{4A80351F-3035-4521-A261-36149B620315}"/>
              </a:ext>
            </a:extLst>
          </p:cNvPr>
          <p:cNvSpPr>
            <a:spLocks noGrp="1"/>
          </p:cNvSpPr>
          <p:nvPr>
            <p:ph type="subTitle" idx="1" hasCustomPrompt="1"/>
          </p:nvPr>
        </p:nvSpPr>
        <p:spPr>
          <a:xfrm>
            <a:off x="637673" y="5282177"/>
            <a:ext cx="6344153" cy="423511"/>
          </a:xfrm>
        </p:spPr>
        <p:txBody>
          <a:bodyPr anchor="ctr" anchorCtr="0">
            <a:noAutofit/>
          </a:bodyPr>
          <a:lstStyle>
            <a:lvl1pPr marL="0" indent="0" algn="l">
              <a:lnSpc>
                <a:spcPct val="100000"/>
              </a:lnSpc>
              <a:spcBef>
                <a:spcPts val="0"/>
              </a:spcBef>
              <a:buNone/>
              <a:defRPr sz="2400">
                <a:solidFill>
                  <a:schemeClr val="bg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err="1"/>
              <a:t>Presenterare</a:t>
            </a:r>
            <a:endParaRPr lang="en-US" dirty="0"/>
          </a:p>
        </p:txBody>
      </p:sp>
      <p:sp>
        <p:nvSpPr>
          <p:cNvPr id="9" name="Text Placeholder 8">
            <a:extLst>
              <a:ext uri="{FF2B5EF4-FFF2-40B4-BE49-F238E27FC236}">
                <a16:creationId xmlns:a16="http://schemas.microsoft.com/office/drawing/2014/main" id="{01982B87-EA19-4E02-A23E-0BD41C40DA69}"/>
              </a:ext>
            </a:extLst>
          </p:cNvPr>
          <p:cNvSpPr>
            <a:spLocks noGrp="1"/>
          </p:cNvSpPr>
          <p:nvPr>
            <p:ph type="body" sz="quarter" idx="13"/>
          </p:nvPr>
        </p:nvSpPr>
        <p:spPr>
          <a:xfrm>
            <a:off x="637672" y="6402665"/>
            <a:ext cx="5113421" cy="275227"/>
          </a:xfrm>
        </p:spPr>
        <p:txBody>
          <a:bodyPr>
            <a:noAutofit/>
          </a:bodyPr>
          <a:lstStyle>
            <a:lvl1pPr marL="0" indent="0">
              <a:buNone/>
              <a:defRPr sz="1600" b="1" cap="all" spc="80" baseline="0">
                <a:latin typeface="+mj-lt"/>
              </a:defRPr>
            </a:lvl1pPr>
            <a:lvl2pPr marL="457189" indent="0">
              <a:buNone/>
              <a:defRPr/>
            </a:lvl2pPr>
          </a:lstStyle>
          <a:p>
            <a:pPr lvl="0"/>
            <a:r>
              <a:rPr lang="sv-SE" smtClean="0"/>
              <a:t>Redigera format för bakgrundstext</a:t>
            </a:r>
          </a:p>
        </p:txBody>
      </p:sp>
      <p:pic>
        <p:nvPicPr>
          <p:cNvPr id="10" name="Picture 9">
            <a:extLst>
              <a:ext uri="{FF2B5EF4-FFF2-40B4-BE49-F238E27FC236}">
                <a16:creationId xmlns:a16="http://schemas.microsoft.com/office/drawing/2014/main" id="{B60E26B8-AFCD-438D-96CB-6198A7E6FE5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86508" y="6402667"/>
            <a:ext cx="1660960" cy="291640"/>
          </a:xfrm>
          <a:prstGeom prst="rect">
            <a:avLst/>
          </a:prstGeom>
        </p:spPr>
      </p:pic>
      <p:sp>
        <p:nvSpPr>
          <p:cNvPr id="15" name="Text Placeholder 2">
            <a:extLst>
              <a:ext uri="{FF2B5EF4-FFF2-40B4-BE49-F238E27FC236}">
                <a16:creationId xmlns:a16="http://schemas.microsoft.com/office/drawing/2014/main" id="{6D0B43DC-330B-4854-AD0B-36BB75B3940A}"/>
              </a:ext>
            </a:extLst>
          </p:cNvPr>
          <p:cNvSpPr>
            <a:spLocks noGrp="1"/>
          </p:cNvSpPr>
          <p:nvPr>
            <p:ph type="body" sz="quarter" idx="11" hasCustomPrompt="1"/>
          </p:nvPr>
        </p:nvSpPr>
        <p:spPr>
          <a:xfrm>
            <a:off x="637671" y="5724737"/>
            <a:ext cx="3848605" cy="329089"/>
          </a:xfrm>
        </p:spPr>
        <p:txBody>
          <a:bodyPr anchor="ctr" anchorCtr="0">
            <a:noAutofit/>
          </a:bodyPr>
          <a:lstStyle>
            <a:lvl1pPr marL="0" indent="0">
              <a:buNone/>
              <a:defRPr sz="2400">
                <a:solidFill>
                  <a:schemeClr val="bg1"/>
                </a:solidFill>
              </a:defRPr>
            </a:lvl1pPr>
          </a:lstStyle>
          <a:p>
            <a:pPr lvl="0"/>
            <a:r>
              <a:rPr lang="en-US" dirty="0"/>
              <a:t>Datum</a:t>
            </a:r>
          </a:p>
        </p:txBody>
      </p:sp>
    </p:spTree>
    <p:extLst>
      <p:ext uri="{BB962C8B-B14F-4D97-AF65-F5344CB8AC3E}">
        <p14:creationId xmlns:p14="http://schemas.microsoft.com/office/powerpoint/2010/main" val="19823043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07DB15-E132-48F4-BF61-120944D737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6" descr="A picture containing text, iPod, vector graphics&#10;&#10;Description automatically generated">
            <a:extLst>
              <a:ext uri="{FF2B5EF4-FFF2-40B4-BE49-F238E27FC236}">
                <a16:creationId xmlns:a16="http://schemas.microsoft.com/office/drawing/2014/main" id="{18BE273A-219E-4C49-869A-8508AA727D5D}"/>
              </a:ext>
            </a:extLst>
          </p:cNvPr>
          <p:cNvPicPr>
            <a:picLocks noChangeAspect="1"/>
          </p:cNvPicPr>
          <p:nvPr userDrawn="1"/>
        </p:nvPicPr>
        <p:blipFill>
          <a:blip r:embed="rId2" cstate="print">
            <a:alphaModFix amt="10000"/>
            <a:extLst>
              <a:ext uri="{28A0092B-C50C-407E-A947-70E740481C1C}">
                <a14:useLocalDpi xmlns:a14="http://schemas.microsoft.com/office/drawing/2010/main" val="0"/>
              </a:ext>
            </a:extLst>
          </a:blip>
          <a:stretch>
            <a:fillRect/>
          </a:stretch>
        </p:blipFill>
        <p:spPr>
          <a:xfrm>
            <a:off x="8443888" y="0"/>
            <a:ext cx="3748112" cy="6858000"/>
          </a:xfrm>
          <a:prstGeom prst="rect">
            <a:avLst/>
          </a:prstGeom>
        </p:spPr>
      </p:pic>
      <p:sp>
        <p:nvSpPr>
          <p:cNvPr id="2" name="Title 1">
            <a:extLst>
              <a:ext uri="{FF2B5EF4-FFF2-40B4-BE49-F238E27FC236}">
                <a16:creationId xmlns:a16="http://schemas.microsoft.com/office/drawing/2014/main" id="{BC474B7D-0F39-43C0-80E1-DA519BCB2196}"/>
              </a:ext>
            </a:extLst>
          </p:cNvPr>
          <p:cNvSpPr>
            <a:spLocks noGrp="1"/>
          </p:cNvSpPr>
          <p:nvPr>
            <p:ph type="title" hasCustomPrompt="1"/>
          </p:nvPr>
        </p:nvSpPr>
        <p:spPr>
          <a:xfrm>
            <a:off x="838200" y="1030144"/>
            <a:ext cx="10515600" cy="4506133"/>
          </a:xfrm>
        </p:spPr>
        <p:txBody>
          <a:bodyPr anchor="ctr">
            <a:noAutofit/>
          </a:bodyPr>
          <a:lstStyle>
            <a:lvl1pPr algn="ctr">
              <a:lnSpc>
                <a:spcPct val="100000"/>
              </a:lnSpc>
              <a:defRPr sz="7200">
                <a:solidFill>
                  <a:schemeClr val="accent2"/>
                </a:solidFill>
              </a:defRPr>
            </a:lvl1pPr>
          </a:lstStyle>
          <a:p>
            <a:r>
              <a:rPr lang="sv-SE" dirty="0"/>
              <a:t>Citat</a:t>
            </a:r>
            <a:endParaRPr lang="en-US" dirty="0"/>
          </a:p>
        </p:txBody>
      </p:sp>
    </p:spTree>
    <p:extLst>
      <p:ext uri="{BB962C8B-B14F-4D97-AF65-F5344CB8AC3E}">
        <p14:creationId xmlns:p14="http://schemas.microsoft.com/office/powerpoint/2010/main" val="259498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0E9B29-A75A-48D3-B38E-E85735C3E0C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6" descr="Icon&#10;&#10;Description automatically generated">
            <a:extLst>
              <a:ext uri="{FF2B5EF4-FFF2-40B4-BE49-F238E27FC236}">
                <a16:creationId xmlns:a16="http://schemas.microsoft.com/office/drawing/2014/main" id="{00514F34-E965-48C3-96A1-260C736F6B1B}"/>
              </a:ext>
            </a:extLst>
          </p:cNvPr>
          <p:cNvPicPr>
            <a:picLocks noChangeAspect="1"/>
          </p:cNvPicPr>
          <p:nvPr userDrawn="1"/>
        </p:nvPicPr>
        <p:blipFill>
          <a:blip r:embed="rId2" cstate="print">
            <a:alphaModFix amt="10000"/>
            <a:extLst>
              <a:ext uri="{28A0092B-C50C-407E-A947-70E740481C1C}">
                <a14:useLocalDpi xmlns:a14="http://schemas.microsoft.com/office/drawing/2010/main" val="0"/>
              </a:ext>
            </a:extLst>
          </a:blip>
          <a:stretch>
            <a:fillRect/>
          </a:stretch>
        </p:blipFill>
        <p:spPr>
          <a:xfrm>
            <a:off x="0" y="0"/>
            <a:ext cx="4115573" cy="6858000"/>
          </a:xfrm>
          <a:prstGeom prst="rect">
            <a:avLst/>
          </a:prstGeom>
        </p:spPr>
      </p:pic>
      <p:pic>
        <p:nvPicPr>
          <p:cNvPr id="10" name="Picture 9">
            <a:extLst>
              <a:ext uri="{FF2B5EF4-FFF2-40B4-BE49-F238E27FC236}">
                <a16:creationId xmlns:a16="http://schemas.microsoft.com/office/drawing/2014/main" id="{95840156-1922-4AB4-8598-53E16C6007A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898305" y="6390446"/>
            <a:ext cx="1444587" cy="254073"/>
          </a:xfrm>
          <a:prstGeom prst="rect">
            <a:avLst/>
          </a:prstGeom>
        </p:spPr>
      </p:pic>
      <p:sp>
        <p:nvSpPr>
          <p:cNvPr id="15" name="Title Placeholder 1">
            <a:extLst>
              <a:ext uri="{FF2B5EF4-FFF2-40B4-BE49-F238E27FC236}">
                <a16:creationId xmlns:a16="http://schemas.microsoft.com/office/drawing/2014/main" id="{51B10B23-3667-489A-AE07-CFFDB4928415}"/>
              </a:ext>
            </a:extLst>
          </p:cNvPr>
          <p:cNvSpPr>
            <a:spLocks noGrp="1"/>
          </p:cNvSpPr>
          <p:nvPr>
            <p:ph type="title" hasCustomPrompt="1"/>
          </p:nvPr>
        </p:nvSpPr>
        <p:spPr>
          <a:xfrm>
            <a:off x="1676401" y="1091617"/>
            <a:ext cx="8839201" cy="1571107"/>
          </a:xfrm>
          <a:prstGeom prst="rect">
            <a:avLst/>
          </a:prstGeom>
        </p:spPr>
        <p:txBody>
          <a:bodyPr vert="horz" lIns="91440" tIns="45720" rIns="91440" bIns="45720" rtlCol="0" anchor="b">
            <a:noAutofit/>
          </a:bodyPr>
          <a:lstStyle>
            <a:lvl1pPr algn="ctr">
              <a:defRPr sz="4400">
                <a:solidFill>
                  <a:schemeClr val="bg1"/>
                </a:solidFill>
              </a:defRPr>
            </a:lvl1pPr>
          </a:lstStyle>
          <a:p>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rubrik</a:t>
            </a:r>
            <a:endParaRPr lang="en-US" dirty="0"/>
          </a:p>
        </p:txBody>
      </p:sp>
      <p:sp>
        <p:nvSpPr>
          <p:cNvPr id="3" name="Text Placeholder 2">
            <a:extLst>
              <a:ext uri="{FF2B5EF4-FFF2-40B4-BE49-F238E27FC236}">
                <a16:creationId xmlns:a16="http://schemas.microsoft.com/office/drawing/2014/main" id="{7E4DC614-8904-4BA9-BDD6-E65022EDB096}"/>
              </a:ext>
            </a:extLst>
          </p:cNvPr>
          <p:cNvSpPr>
            <a:spLocks noGrp="1"/>
          </p:cNvSpPr>
          <p:nvPr>
            <p:ph type="body" sz="quarter" idx="11" hasCustomPrompt="1"/>
          </p:nvPr>
        </p:nvSpPr>
        <p:spPr>
          <a:xfrm>
            <a:off x="1676401" y="2876551"/>
            <a:ext cx="8839201" cy="2489200"/>
          </a:xfrm>
        </p:spPr>
        <p:txBody>
          <a:bodyPr>
            <a:noAutofit/>
          </a:bodyPr>
          <a:lstStyle>
            <a:lvl1pPr marL="0" indent="0" algn="ctr">
              <a:buNone/>
              <a:defRPr sz="3200">
                <a:solidFill>
                  <a:schemeClr val="bg1"/>
                </a:solidFill>
              </a:defRPr>
            </a:lvl1pPr>
          </a:lstStyle>
          <a:p>
            <a:pPr lvl="0"/>
            <a:r>
              <a:rPr lang="sv-SE" dirty="0"/>
              <a:t>Klicka för att lägga till text</a:t>
            </a:r>
            <a:endParaRPr lang="en-US" dirty="0"/>
          </a:p>
        </p:txBody>
      </p:sp>
      <p:sp>
        <p:nvSpPr>
          <p:cNvPr id="4" name="Footer Placeholder 3">
            <a:extLst>
              <a:ext uri="{FF2B5EF4-FFF2-40B4-BE49-F238E27FC236}">
                <a16:creationId xmlns:a16="http://schemas.microsoft.com/office/drawing/2014/main" id="{B81CBD13-DACE-4212-BF89-6BD5D1C74C7C}"/>
              </a:ext>
            </a:extLst>
          </p:cNvPr>
          <p:cNvSpPr>
            <a:spLocks noGrp="1"/>
          </p:cNvSpPr>
          <p:nvPr>
            <p:ph type="ftr" sz="quarter" idx="14"/>
          </p:nvPr>
        </p:nvSpPr>
        <p:spPr/>
        <p:txBody>
          <a:bodyPr/>
          <a:lstStyle>
            <a:lvl1pPr>
              <a:defRPr>
                <a:solidFill>
                  <a:schemeClr val="bg1"/>
                </a:solidFill>
              </a:defRPr>
            </a:lvl1pPr>
          </a:lstStyle>
          <a:p>
            <a:pPr>
              <a:defRPr/>
            </a:pPr>
            <a:r>
              <a:rPr lang="sv-SE" smtClean="0">
                <a:solidFill>
                  <a:prstClr val="white"/>
                </a:solidFill>
              </a:rPr>
              <a:t>Socialt hållbart Borås</a:t>
            </a:r>
            <a:endParaRPr lang="sv-SE">
              <a:solidFill>
                <a:prstClr val="white"/>
              </a:solidFill>
            </a:endParaRPr>
          </a:p>
        </p:txBody>
      </p:sp>
      <p:sp>
        <p:nvSpPr>
          <p:cNvPr id="6" name="Slide Number Placeholder 5">
            <a:extLst>
              <a:ext uri="{FF2B5EF4-FFF2-40B4-BE49-F238E27FC236}">
                <a16:creationId xmlns:a16="http://schemas.microsoft.com/office/drawing/2014/main" id="{FAE58870-9C59-41A3-99E1-7DF86910CEBF}"/>
              </a:ext>
            </a:extLst>
          </p:cNvPr>
          <p:cNvSpPr>
            <a:spLocks noGrp="1"/>
          </p:cNvSpPr>
          <p:nvPr>
            <p:ph type="sldNum" sz="quarter" idx="15"/>
          </p:nvPr>
        </p:nvSpPr>
        <p:spPr/>
        <p:txBody>
          <a:bodyPr/>
          <a:lstStyle>
            <a:lvl1pPr>
              <a:defRPr>
                <a:solidFill>
                  <a:schemeClr val="bg1"/>
                </a:solidFill>
              </a:defRPr>
            </a:lvl1pPr>
          </a:lstStyle>
          <a:p>
            <a:pPr defTabSz="914377">
              <a:defRPr/>
            </a:pPr>
            <a:fld id="{20567F23-E27E-4EB0-8CFE-B23FFD7E3F6C}" type="slidenum">
              <a:rPr lang="sv-SE" smtClean="0">
                <a:solidFill>
                  <a:prstClr val="white"/>
                </a:solidFill>
              </a:rPr>
              <a:pPr defTabSz="914377">
                <a:defRPr/>
              </a:pPr>
              <a:t>‹#›</a:t>
            </a:fld>
            <a:endParaRPr lang="sv-SE">
              <a:solidFill>
                <a:prstClr val="white"/>
              </a:solidFill>
            </a:endParaRPr>
          </a:p>
        </p:txBody>
      </p:sp>
    </p:spTree>
    <p:extLst>
      <p:ext uri="{BB962C8B-B14F-4D97-AF65-F5344CB8AC3E}">
        <p14:creationId xmlns:p14="http://schemas.microsoft.com/office/powerpoint/2010/main" val="25065779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eamb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E5506B-5B1F-48A4-AF56-8ADABC71F42B}"/>
              </a:ext>
            </a:extLst>
          </p:cNvPr>
          <p:cNvSpPr/>
          <p:nvPr userDrawn="1"/>
        </p:nvSpPr>
        <p:spPr>
          <a:xfrm>
            <a:off x="-1" y="1404471"/>
            <a:ext cx="5751887" cy="37316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DA09C241-50EC-434F-88F1-2A0C09045836}"/>
              </a:ext>
            </a:extLst>
          </p:cNvPr>
          <p:cNvSpPr>
            <a:spLocks noGrp="1"/>
          </p:cNvSpPr>
          <p:nvPr>
            <p:ph idx="1" hasCustomPrompt="1"/>
          </p:nvPr>
        </p:nvSpPr>
        <p:spPr>
          <a:xfrm>
            <a:off x="1136277" y="1736007"/>
            <a:ext cx="4175953" cy="3081915"/>
          </a:xfrm>
        </p:spPr>
        <p:txBody>
          <a:bodyPr anchor="ctr">
            <a:noAutofit/>
          </a:bodyPr>
          <a:lstStyle>
            <a:lvl1pPr marL="0" indent="0">
              <a:lnSpc>
                <a:spcPct val="110000"/>
              </a:lnSpc>
              <a:spcBef>
                <a:spcPts val="0"/>
              </a:spcBef>
              <a:buNone/>
              <a:defRPr sz="2800"/>
            </a:lvl1pPr>
            <a:lvl2pPr marL="182875" indent="0">
              <a:buNone/>
              <a:defRPr/>
            </a:lvl2pPr>
            <a:lvl3pPr marL="365751" indent="0">
              <a:buNone/>
              <a:defRPr/>
            </a:lvl3pPr>
            <a:lvl4pPr marL="594345" indent="0">
              <a:buNone/>
              <a:defRPr/>
            </a:lvl4pPr>
            <a:lvl5pPr marL="777221" indent="0">
              <a:buNone/>
              <a:defRPr/>
            </a:lvl5pPr>
          </a:lstStyle>
          <a:p>
            <a:pPr lvl="0"/>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text</a:t>
            </a:r>
          </a:p>
        </p:txBody>
      </p:sp>
      <p:sp>
        <p:nvSpPr>
          <p:cNvPr id="2" name="Title 1">
            <a:extLst>
              <a:ext uri="{FF2B5EF4-FFF2-40B4-BE49-F238E27FC236}">
                <a16:creationId xmlns:a16="http://schemas.microsoft.com/office/drawing/2014/main" id="{9ABFC549-ABFC-4150-891E-480CA9F80C31}"/>
              </a:ext>
            </a:extLst>
          </p:cNvPr>
          <p:cNvSpPr>
            <a:spLocks noGrp="1"/>
          </p:cNvSpPr>
          <p:nvPr>
            <p:ph type="title" hasCustomPrompt="1"/>
          </p:nvPr>
        </p:nvSpPr>
        <p:spPr>
          <a:xfrm>
            <a:off x="6435635" y="1665212"/>
            <a:ext cx="4746812" cy="592696"/>
          </a:xfrm>
        </p:spPr>
        <p:txBody>
          <a:bodyPr anchor="b">
            <a:noAutofit/>
          </a:bodyPr>
          <a:lstStyle>
            <a:lvl1pPr>
              <a:spcBef>
                <a:spcPts val="1600"/>
              </a:spcBef>
              <a:spcAft>
                <a:spcPts val="400"/>
              </a:spcAft>
              <a:defRPr sz="2800">
                <a:solidFill>
                  <a:schemeClr val="accent2"/>
                </a:solidFill>
              </a:defRPr>
            </a:lvl1pPr>
          </a:lstStyle>
          <a:p>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rubrik</a:t>
            </a:r>
            <a:endParaRPr lang="en-US" dirty="0"/>
          </a:p>
        </p:txBody>
      </p:sp>
      <p:sp>
        <p:nvSpPr>
          <p:cNvPr id="11" name="Content Placeholder 2">
            <a:extLst>
              <a:ext uri="{FF2B5EF4-FFF2-40B4-BE49-F238E27FC236}">
                <a16:creationId xmlns:a16="http://schemas.microsoft.com/office/drawing/2014/main" id="{96C8F7E8-F002-40E1-9021-DADE9F198B3F}"/>
              </a:ext>
            </a:extLst>
          </p:cNvPr>
          <p:cNvSpPr>
            <a:spLocks noGrp="1"/>
          </p:cNvSpPr>
          <p:nvPr>
            <p:ph idx="10" hasCustomPrompt="1"/>
          </p:nvPr>
        </p:nvSpPr>
        <p:spPr>
          <a:xfrm>
            <a:off x="6440117" y="2414324"/>
            <a:ext cx="4746812" cy="2721769"/>
          </a:xfrm>
        </p:spPr>
        <p:txBody>
          <a:bodyPr>
            <a:noAutofit/>
          </a:bodyPr>
          <a:lstStyle>
            <a:lvl1pPr marL="0" indent="0">
              <a:lnSpc>
                <a:spcPct val="110000"/>
              </a:lnSpc>
              <a:spcBef>
                <a:spcPts val="600"/>
              </a:spcBef>
              <a:buNone/>
              <a:defRPr sz="2200"/>
            </a:lvl1pPr>
            <a:lvl2pPr marL="182875" indent="0">
              <a:buNone/>
              <a:defRPr/>
            </a:lvl2pPr>
            <a:lvl3pPr marL="365751" indent="0">
              <a:buNone/>
              <a:defRPr/>
            </a:lvl3pPr>
            <a:lvl4pPr marL="594345" indent="0">
              <a:buNone/>
              <a:defRPr/>
            </a:lvl4pPr>
            <a:lvl5pPr marL="777221" indent="0">
              <a:buNone/>
              <a:defRPr/>
            </a:lvl5pPr>
          </a:lstStyle>
          <a:p>
            <a:pPr lvl="0"/>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text</a:t>
            </a:r>
          </a:p>
        </p:txBody>
      </p:sp>
      <p:sp>
        <p:nvSpPr>
          <p:cNvPr id="5" name="Footer Placeholder 4">
            <a:extLst>
              <a:ext uri="{FF2B5EF4-FFF2-40B4-BE49-F238E27FC236}">
                <a16:creationId xmlns:a16="http://schemas.microsoft.com/office/drawing/2014/main" id="{0ED86C66-D841-4FA9-BB15-1B59F59BB7E0}"/>
              </a:ext>
            </a:extLst>
          </p:cNvPr>
          <p:cNvSpPr>
            <a:spLocks noGrp="1"/>
          </p:cNvSpPr>
          <p:nvPr>
            <p:ph type="ftr" sz="quarter" idx="14"/>
          </p:nvPr>
        </p:nvSpPr>
        <p:spPr/>
        <p:txBody>
          <a:bodyPr/>
          <a:lstStyle/>
          <a:p>
            <a:pPr>
              <a:defRPr/>
            </a:pPr>
            <a:r>
              <a:rPr lang="sv-SE" smtClean="0">
                <a:solidFill>
                  <a:srgbClr val="80A37D"/>
                </a:solidFill>
              </a:rPr>
              <a:t>Socialt hållbart Borås</a:t>
            </a:r>
            <a:endParaRPr lang="sv-SE">
              <a:solidFill>
                <a:srgbClr val="80A37D"/>
              </a:solidFill>
            </a:endParaRPr>
          </a:p>
        </p:txBody>
      </p:sp>
      <p:sp>
        <p:nvSpPr>
          <p:cNvPr id="6" name="Slide Number Placeholder 5">
            <a:extLst>
              <a:ext uri="{FF2B5EF4-FFF2-40B4-BE49-F238E27FC236}">
                <a16:creationId xmlns:a16="http://schemas.microsoft.com/office/drawing/2014/main" id="{77C7CCE8-BF61-4A2A-A6B9-8FBF5F1B0DFE}"/>
              </a:ext>
            </a:extLst>
          </p:cNvPr>
          <p:cNvSpPr>
            <a:spLocks noGrp="1"/>
          </p:cNvSpPr>
          <p:nvPr>
            <p:ph type="sldNum" sz="quarter" idx="15"/>
          </p:nvPr>
        </p:nvSpPr>
        <p:spPr/>
        <p:txBody>
          <a:bodyPr/>
          <a:lstStyle/>
          <a:p>
            <a:pPr defTabSz="914377">
              <a:defRPr/>
            </a:pPr>
            <a:fld id="{20567F23-E27E-4EB0-8CFE-B23FFD7E3F6C}" type="slidenum">
              <a:rPr lang="sv-SE" smtClean="0">
                <a:solidFill>
                  <a:prstClr val="black">
                    <a:tint val="75000"/>
                  </a:prstClr>
                </a:solidFill>
              </a:rPr>
              <a:pPr defTabSz="914377">
                <a:defRPr/>
              </a:pPr>
              <a:t>‹#›</a:t>
            </a:fld>
            <a:endParaRPr lang="sv-SE">
              <a:solidFill>
                <a:prstClr val="black">
                  <a:tint val="75000"/>
                </a:prstClr>
              </a:solidFill>
            </a:endParaRPr>
          </a:p>
        </p:txBody>
      </p:sp>
    </p:spTree>
    <p:extLst>
      <p:ext uri="{BB962C8B-B14F-4D97-AF65-F5344CB8AC3E}">
        <p14:creationId xmlns:p14="http://schemas.microsoft.com/office/powerpoint/2010/main" val="39421698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518034-4E70-4FB3-AE15-E7597D938CD7}"/>
              </a:ext>
            </a:extLst>
          </p:cNvPr>
          <p:cNvSpPr>
            <a:spLocks noGrp="1"/>
          </p:cNvSpPr>
          <p:nvPr>
            <p:ph type="ftr" sz="quarter" idx="10"/>
          </p:nvPr>
        </p:nvSpPr>
        <p:spPr/>
        <p:txBody>
          <a:bodyPr/>
          <a:lstStyle/>
          <a:p>
            <a:pPr>
              <a:defRPr/>
            </a:pPr>
            <a:r>
              <a:rPr lang="sv-SE" smtClean="0">
                <a:solidFill>
                  <a:srgbClr val="80A37D"/>
                </a:solidFill>
              </a:rPr>
              <a:t>Socialt hållbart Borås</a:t>
            </a:r>
            <a:endParaRPr lang="sv-SE" dirty="0">
              <a:solidFill>
                <a:srgbClr val="80A37D"/>
              </a:solidFill>
            </a:endParaRPr>
          </a:p>
        </p:txBody>
      </p:sp>
      <p:sp>
        <p:nvSpPr>
          <p:cNvPr id="4" name="Slide Number Placeholder 3">
            <a:extLst>
              <a:ext uri="{FF2B5EF4-FFF2-40B4-BE49-F238E27FC236}">
                <a16:creationId xmlns:a16="http://schemas.microsoft.com/office/drawing/2014/main" id="{1C9133B6-3DE2-436A-A0E9-51EED7BDBE42}"/>
              </a:ext>
            </a:extLst>
          </p:cNvPr>
          <p:cNvSpPr>
            <a:spLocks noGrp="1"/>
          </p:cNvSpPr>
          <p:nvPr>
            <p:ph type="sldNum" sz="quarter" idx="11"/>
          </p:nvPr>
        </p:nvSpPr>
        <p:spPr/>
        <p:txBody>
          <a:bodyPr/>
          <a:lstStyle/>
          <a:p>
            <a:pPr defTabSz="914377">
              <a:defRPr/>
            </a:pPr>
            <a:fld id="{20567F23-E27E-4EB0-8CFE-B23FFD7E3F6C}" type="slidenum">
              <a:rPr lang="sv-SE" smtClean="0">
                <a:solidFill>
                  <a:prstClr val="black">
                    <a:tint val="75000"/>
                  </a:prstClr>
                </a:solidFill>
              </a:rPr>
              <a:pPr defTabSz="914377">
                <a:defRPr/>
              </a:pPr>
              <a:t>‹#›</a:t>
            </a:fld>
            <a:endParaRPr lang="sv-SE" dirty="0">
              <a:solidFill>
                <a:prstClr val="black">
                  <a:tint val="75000"/>
                </a:prstClr>
              </a:solidFill>
            </a:endParaRPr>
          </a:p>
        </p:txBody>
      </p:sp>
      <p:sp>
        <p:nvSpPr>
          <p:cNvPr id="5" name="Title 1">
            <a:extLst>
              <a:ext uri="{FF2B5EF4-FFF2-40B4-BE49-F238E27FC236}">
                <a16:creationId xmlns:a16="http://schemas.microsoft.com/office/drawing/2014/main" id="{0409F94C-BEC9-4230-A69F-9613E6D383D1}"/>
              </a:ext>
            </a:extLst>
          </p:cNvPr>
          <p:cNvSpPr>
            <a:spLocks noGrp="1"/>
          </p:cNvSpPr>
          <p:nvPr>
            <p:ph type="title" hasCustomPrompt="1"/>
          </p:nvPr>
        </p:nvSpPr>
        <p:spPr>
          <a:xfrm>
            <a:off x="1002927" y="1656019"/>
            <a:ext cx="4746812" cy="592696"/>
          </a:xfrm>
        </p:spPr>
        <p:txBody>
          <a:bodyPr anchor="b">
            <a:noAutofit/>
          </a:bodyPr>
          <a:lstStyle>
            <a:lvl1pPr>
              <a:spcBef>
                <a:spcPts val="1600"/>
              </a:spcBef>
              <a:spcAft>
                <a:spcPts val="400"/>
              </a:spcAft>
              <a:defRPr sz="2800">
                <a:solidFill>
                  <a:schemeClr val="accent2"/>
                </a:solidFill>
              </a:defRPr>
            </a:lvl1pPr>
          </a:lstStyle>
          <a:p>
            <a:r>
              <a:rPr lang="sv-SE"/>
              <a:t>Klicka för att lägga till rubrik</a:t>
            </a:r>
            <a:endParaRPr lang="en-US" dirty="0"/>
          </a:p>
        </p:txBody>
      </p:sp>
      <p:sp>
        <p:nvSpPr>
          <p:cNvPr id="6" name="Content Placeholder 2">
            <a:extLst>
              <a:ext uri="{FF2B5EF4-FFF2-40B4-BE49-F238E27FC236}">
                <a16:creationId xmlns:a16="http://schemas.microsoft.com/office/drawing/2014/main" id="{3B339E30-6F18-4CEB-8113-74E535EF27C0}"/>
              </a:ext>
            </a:extLst>
          </p:cNvPr>
          <p:cNvSpPr>
            <a:spLocks noGrp="1"/>
          </p:cNvSpPr>
          <p:nvPr>
            <p:ph idx="12" hasCustomPrompt="1"/>
          </p:nvPr>
        </p:nvSpPr>
        <p:spPr>
          <a:xfrm>
            <a:off x="6440117" y="2414321"/>
            <a:ext cx="4746812" cy="2958867"/>
          </a:xfrm>
        </p:spPr>
        <p:txBody>
          <a:bodyPr>
            <a:noAutofit/>
          </a:bodyPr>
          <a:lstStyle>
            <a:lvl1pPr marL="0" indent="0">
              <a:lnSpc>
                <a:spcPct val="110000"/>
              </a:lnSpc>
              <a:spcBef>
                <a:spcPts val="600"/>
              </a:spcBef>
              <a:buNone/>
              <a:defRPr sz="2200"/>
            </a:lvl1pPr>
            <a:lvl2pPr marL="182875" indent="0">
              <a:buNone/>
              <a:defRPr/>
            </a:lvl2pPr>
            <a:lvl3pPr marL="365751" indent="0">
              <a:buNone/>
              <a:defRPr/>
            </a:lvl3pPr>
            <a:lvl4pPr marL="594345" indent="0">
              <a:buNone/>
              <a:defRPr/>
            </a:lvl4pPr>
            <a:lvl5pPr marL="777221" indent="0">
              <a:buNone/>
              <a:defRPr/>
            </a:lvl5pPr>
          </a:lstStyle>
          <a:p>
            <a:pPr lvl="0"/>
            <a:r>
              <a:rPr lang="sv-SE" dirty="0"/>
              <a:t>Klicka för att lägga till text</a:t>
            </a:r>
            <a:endParaRPr lang="en-US" dirty="0"/>
          </a:p>
        </p:txBody>
      </p:sp>
      <p:sp>
        <p:nvSpPr>
          <p:cNvPr id="7" name="Content Placeholder 2">
            <a:extLst>
              <a:ext uri="{FF2B5EF4-FFF2-40B4-BE49-F238E27FC236}">
                <a16:creationId xmlns:a16="http://schemas.microsoft.com/office/drawing/2014/main" id="{956043EA-7C06-4D3D-8F45-6322017160EC}"/>
              </a:ext>
            </a:extLst>
          </p:cNvPr>
          <p:cNvSpPr>
            <a:spLocks noGrp="1"/>
          </p:cNvSpPr>
          <p:nvPr>
            <p:ph idx="16" hasCustomPrompt="1"/>
          </p:nvPr>
        </p:nvSpPr>
        <p:spPr>
          <a:xfrm>
            <a:off x="1007409" y="2414322"/>
            <a:ext cx="4746812" cy="2958868"/>
          </a:xfrm>
        </p:spPr>
        <p:txBody>
          <a:bodyPr>
            <a:noAutofit/>
          </a:bodyPr>
          <a:lstStyle>
            <a:lvl1pPr marL="0" indent="0">
              <a:lnSpc>
                <a:spcPct val="110000"/>
              </a:lnSpc>
              <a:spcBef>
                <a:spcPts val="600"/>
              </a:spcBef>
              <a:buNone/>
              <a:defRPr sz="2200"/>
            </a:lvl1pPr>
            <a:lvl2pPr marL="182875" indent="0">
              <a:buNone/>
              <a:defRPr/>
            </a:lvl2pPr>
            <a:lvl3pPr marL="365751" indent="0">
              <a:buNone/>
              <a:defRPr/>
            </a:lvl3pPr>
            <a:lvl4pPr marL="594345" indent="0">
              <a:buNone/>
              <a:defRPr/>
            </a:lvl4pPr>
            <a:lvl5pPr marL="777221" indent="0">
              <a:buNone/>
              <a:defRPr/>
            </a:lvl5pPr>
          </a:lstStyle>
          <a:p>
            <a:pPr lvl="0"/>
            <a:r>
              <a:rPr lang="sv-SE" dirty="0"/>
              <a:t>Klicka för att lägga till text</a:t>
            </a:r>
            <a:endParaRPr lang="en-US" dirty="0"/>
          </a:p>
        </p:txBody>
      </p:sp>
      <p:sp>
        <p:nvSpPr>
          <p:cNvPr id="8" name="Text Placeholder 16">
            <a:extLst>
              <a:ext uri="{FF2B5EF4-FFF2-40B4-BE49-F238E27FC236}">
                <a16:creationId xmlns:a16="http://schemas.microsoft.com/office/drawing/2014/main" id="{D5F57016-6BAB-441D-A4B0-2C5C45F0AC27}"/>
              </a:ext>
            </a:extLst>
          </p:cNvPr>
          <p:cNvSpPr>
            <a:spLocks noGrp="1"/>
          </p:cNvSpPr>
          <p:nvPr>
            <p:ph type="body" sz="quarter" idx="19" hasCustomPrompt="1"/>
          </p:nvPr>
        </p:nvSpPr>
        <p:spPr>
          <a:xfrm>
            <a:off x="6435636" y="1665211"/>
            <a:ext cx="4746625" cy="594360"/>
          </a:xfrm>
        </p:spPr>
        <p:txBody>
          <a:bodyPr anchor="b">
            <a:noAutofit/>
          </a:bodyPr>
          <a:lstStyle>
            <a:lvl1pPr marL="0" indent="0" algn="l" defTabSz="914377" rtl="0" eaLnBrk="1" latinLnBrk="0" hangingPunct="1">
              <a:lnSpc>
                <a:spcPct val="90000"/>
              </a:lnSpc>
              <a:spcBef>
                <a:spcPts val="1600"/>
              </a:spcBef>
              <a:spcAft>
                <a:spcPts val="400"/>
              </a:spcAft>
              <a:buNone/>
              <a:defRPr lang="en-US" sz="2800" b="1" kern="1200" dirty="0" smtClean="0">
                <a:solidFill>
                  <a:schemeClr val="accent2"/>
                </a:solidFill>
                <a:latin typeface="+mj-lt"/>
                <a:ea typeface="+mj-ea"/>
                <a:cs typeface="+mj-cs"/>
              </a:defRPr>
            </a:lvl1pPr>
          </a:lstStyle>
          <a:p>
            <a:pPr lvl="0"/>
            <a:r>
              <a:rPr lang="sv-SE" dirty="0"/>
              <a:t>Klicka för att lägga till rubrik</a:t>
            </a:r>
            <a:endParaRPr lang="en-US" dirty="0"/>
          </a:p>
        </p:txBody>
      </p:sp>
    </p:spTree>
    <p:extLst>
      <p:ext uri="{BB962C8B-B14F-4D97-AF65-F5344CB8AC3E}">
        <p14:creationId xmlns:p14="http://schemas.microsoft.com/office/powerpoint/2010/main" val="23364044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518034-4E70-4FB3-AE15-E7597D938CD7}"/>
              </a:ext>
            </a:extLst>
          </p:cNvPr>
          <p:cNvSpPr>
            <a:spLocks noGrp="1"/>
          </p:cNvSpPr>
          <p:nvPr>
            <p:ph type="ftr" sz="quarter" idx="10"/>
          </p:nvPr>
        </p:nvSpPr>
        <p:spPr/>
        <p:txBody>
          <a:bodyPr/>
          <a:lstStyle/>
          <a:p>
            <a:pPr>
              <a:defRPr/>
            </a:pPr>
            <a:r>
              <a:rPr lang="sv-SE" smtClean="0">
                <a:solidFill>
                  <a:srgbClr val="80A37D"/>
                </a:solidFill>
              </a:rPr>
              <a:t>Socialt hållbart Borås</a:t>
            </a:r>
            <a:endParaRPr lang="sv-SE" dirty="0">
              <a:solidFill>
                <a:srgbClr val="80A37D"/>
              </a:solidFill>
            </a:endParaRPr>
          </a:p>
        </p:txBody>
      </p:sp>
      <p:sp>
        <p:nvSpPr>
          <p:cNvPr id="4" name="Slide Number Placeholder 3">
            <a:extLst>
              <a:ext uri="{FF2B5EF4-FFF2-40B4-BE49-F238E27FC236}">
                <a16:creationId xmlns:a16="http://schemas.microsoft.com/office/drawing/2014/main" id="{1C9133B6-3DE2-436A-A0E9-51EED7BDBE42}"/>
              </a:ext>
            </a:extLst>
          </p:cNvPr>
          <p:cNvSpPr>
            <a:spLocks noGrp="1"/>
          </p:cNvSpPr>
          <p:nvPr>
            <p:ph type="sldNum" sz="quarter" idx="11"/>
          </p:nvPr>
        </p:nvSpPr>
        <p:spPr/>
        <p:txBody>
          <a:bodyPr/>
          <a:lstStyle/>
          <a:p>
            <a:pPr defTabSz="914377">
              <a:defRPr/>
            </a:pPr>
            <a:fld id="{20567F23-E27E-4EB0-8CFE-B23FFD7E3F6C}" type="slidenum">
              <a:rPr lang="sv-SE" smtClean="0">
                <a:solidFill>
                  <a:prstClr val="black">
                    <a:tint val="75000"/>
                  </a:prstClr>
                </a:solidFill>
              </a:rPr>
              <a:pPr defTabSz="914377">
                <a:defRPr/>
              </a:pPr>
              <a:t>‹#›</a:t>
            </a:fld>
            <a:endParaRPr lang="sv-SE" dirty="0">
              <a:solidFill>
                <a:prstClr val="black">
                  <a:tint val="75000"/>
                </a:prstClr>
              </a:solidFill>
            </a:endParaRPr>
          </a:p>
        </p:txBody>
      </p:sp>
      <p:sp>
        <p:nvSpPr>
          <p:cNvPr id="5" name="Title 1">
            <a:extLst>
              <a:ext uri="{FF2B5EF4-FFF2-40B4-BE49-F238E27FC236}">
                <a16:creationId xmlns:a16="http://schemas.microsoft.com/office/drawing/2014/main" id="{0409F94C-BEC9-4230-A69F-9613E6D383D1}"/>
              </a:ext>
            </a:extLst>
          </p:cNvPr>
          <p:cNvSpPr>
            <a:spLocks noGrp="1"/>
          </p:cNvSpPr>
          <p:nvPr>
            <p:ph type="title" hasCustomPrompt="1"/>
          </p:nvPr>
        </p:nvSpPr>
        <p:spPr>
          <a:xfrm>
            <a:off x="1002927" y="1656019"/>
            <a:ext cx="4746812" cy="592696"/>
          </a:xfrm>
        </p:spPr>
        <p:txBody>
          <a:bodyPr anchor="b">
            <a:noAutofit/>
          </a:bodyPr>
          <a:lstStyle>
            <a:lvl1pPr>
              <a:spcBef>
                <a:spcPts val="1600"/>
              </a:spcBef>
              <a:spcAft>
                <a:spcPts val="400"/>
              </a:spcAft>
              <a:defRPr sz="2800">
                <a:solidFill>
                  <a:schemeClr val="accent2"/>
                </a:solidFill>
              </a:defRPr>
            </a:lvl1pPr>
          </a:lstStyle>
          <a:p>
            <a:r>
              <a:rPr lang="sv-SE"/>
              <a:t>Klicka för att lägga till rubrik</a:t>
            </a:r>
            <a:endParaRPr lang="en-US" dirty="0"/>
          </a:p>
        </p:txBody>
      </p:sp>
      <p:sp>
        <p:nvSpPr>
          <p:cNvPr id="7" name="Content Placeholder 2">
            <a:extLst>
              <a:ext uri="{FF2B5EF4-FFF2-40B4-BE49-F238E27FC236}">
                <a16:creationId xmlns:a16="http://schemas.microsoft.com/office/drawing/2014/main" id="{956043EA-7C06-4D3D-8F45-6322017160EC}"/>
              </a:ext>
            </a:extLst>
          </p:cNvPr>
          <p:cNvSpPr>
            <a:spLocks noGrp="1"/>
          </p:cNvSpPr>
          <p:nvPr>
            <p:ph idx="16" hasCustomPrompt="1"/>
          </p:nvPr>
        </p:nvSpPr>
        <p:spPr>
          <a:xfrm>
            <a:off x="1007409" y="2414322"/>
            <a:ext cx="4746812" cy="2958868"/>
          </a:xfrm>
        </p:spPr>
        <p:txBody>
          <a:bodyPr>
            <a:noAutofit/>
          </a:bodyPr>
          <a:lstStyle>
            <a:lvl1pPr marL="0" indent="0">
              <a:lnSpc>
                <a:spcPct val="110000"/>
              </a:lnSpc>
              <a:spcBef>
                <a:spcPts val="600"/>
              </a:spcBef>
              <a:buNone/>
              <a:defRPr sz="2200"/>
            </a:lvl1pPr>
            <a:lvl2pPr marL="182875" indent="0">
              <a:buNone/>
              <a:defRPr/>
            </a:lvl2pPr>
            <a:lvl3pPr marL="365751" indent="0">
              <a:buNone/>
              <a:defRPr/>
            </a:lvl3pPr>
            <a:lvl4pPr marL="594345" indent="0">
              <a:buNone/>
              <a:defRPr/>
            </a:lvl4pPr>
            <a:lvl5pPr marL="777221" indent="0">
              <a:buNone/>
              <a:defRPr/>
            </a:lvl5pPr>
          </a:lstStyle>
          <a:p>
            <a:pPr lvl="0"/>
            <a:r>
              <a:rPr lang="sv-SE" dirty="0"/>
              <a:t>Klicka för att lägga till text</a:t>
            </a:r>
            <a:endParaRPr lang="en-US" dirty="0"/>
          </a:p>
        </p:txBody>
      </p:sp>
      <p:sp>
        <p:nvSpPr>
          <p:cNvPr id="8" name="Text Placeholder 16">
            <a:extLst>
              <a:ext uri="{FF2B5EF4-FFF2-40B4-BE49-F238E27FC236}">
                <a16:creationId xmlns:a16="http://schemas.microsoft.com/office/drawing/2014/main" id="{D5F57016-6BAB-441D-A4B0-2C5C45F0AC27}"/>
              </a:ext>
            </a:extLst>
          </p:cNvPr>
          <p:cNvSpPr>
            <a:spLocks noGrp="1"/>
          </p:cNvSpPr>
          <p:nvPr>
            <p:ph type="body" sz="quarter" idx="19" hasCustomPrompt="1"/>
          </p:nvPr>
        </p:nvSpPr>
        <p:spPr>
          <a:xfrm>
            <a:off x="6435636" y="1665211"/>
            <a:ext cx="4746625" cy="594360"/>
          </a:xfrm>
        </p:spPr>
        <p:txBody>
          <a:bodyPr anchor="b">
            <a:noAutofit/>
          </a:bodyPr>
          <a:lstStyle>
            <a:lvl1pPr marL="0" indent="0" algn="l" defTabSz="914377" rtl="0" eaLnBrk="1" latinLnBrk="0" hangingPunct="1">
              <a:lnSpc>
                <a:spcPct val="90000"/>
              </a:lnSpc>
              <a:spcBef>
                <a:spcPts val="1600"/>
              </a:spcBef>
              <a:spcAft>
                <a:spcPts val="400"/>
              </a:spcAft>
              <a:buNone/>
              <a:defRPr lang="en-US" sz="2800" b="1" kern="1200" dirty="0" smtClean="0">
                <a:solidFill>
                  <a:schemeClr val="accent2"/>
                </a:solidFill>
                <a:latin typeface="+mj-lt"/>
                <a:ea typeface="+mj-ea"/>
                <a:cs typeface="+mj-cs"/>
              </a:defRPr>
            </a:lvl1pPr>
          </a:lstStyle>
          <a:p>
            <a:pPr lvl="0"/>
            <a:r>
              <a:rPr lang="sv-SE" dirty="0"/>
              <a:t>Klicka för att lägga till rubrik</a:t>
            </a:r>
            <a:endParaRPr lang="en-US" dirty="0"/>
          </a:p>
        </p:txBody>
      </p:sp>
      <p:sp>
        <p:nvSpPr>
          <p:cNvPr id="9" name="Text Placeholder 8">
            <a:extLst>
              <a:ext uri="{FF2B5EF4-FFF2-40B4-BE49-F238E27FC236}">
                <a16:creationId xmlns:a16="http://schemas.microsoft.com/office/drawing/2014/main" id="{D3783116-E1F3-42C0-B26A-62319DD041CA}"/>
              </a:ext>
            </a:extLst>
          </p:cNvPr>
          <p:cNvSpPr>
            <a:spLocks noGrp="1"/>
          </p:cNvSpPr>
          <p:nvPr>
            <p:ph type="body" sz="quarter" idx="20"/>
          </p:nvPr>
        </p:nvSpPr>
        <p:spPr>
          <a:xfrm>
            <a:off x="6435726" y="2414589"/>
            <a:ext cx="4746625" cy="2959100"/>
          </a:xfrm>
        </p:spPr>
        <p:txBody>
          <a:bodyPr>
            <a:normAutofit/>
          </a:bodyPr>
          <a:lstStyle>
            <a:lvl1pPr>
              <a:defRPr sz="2200"/>
            </a:lvl1pPr>
            <a:lvl2pPr>
              <a:defRPr sz="2000"/>
            </a:lvl2pPr>
            <a:lvl3pPr>
              <a:defRPr sz="1800"/>
            </a:lvl3pPr>
            <a:lvl4pPr>
              <a:defRPr sz="1800"/>
            </a:lvl4pPr>
            <a:lvl5pPr>
              <a:defRPr sz="1800"/>
            </a:lvl5pPr>
          </a:lstStyle>
          <a:p>
            <a:pPr lvl="0"/>
            <a:r>
              <a:rPr lang="sv-SE" smtClean="0"/>
              <a:t>Redigera format för bakgrundstext</a:t>
            </a:r>
          </a:p>
          <a:p>
            <a:pPr lvl="1"/>
            <a:r>
              <a:rPr lang="sv-SE" smtClean="0"/>
              <a:t>Nivå två</a:t>
            </a:r>
          </a:p>
          <a:p>
            <a:pPr lvl="2"/>
            <a:r>
              <a:rPr lang="sv-SE" smtClean="0"/>
              <a:t>Nivå tre</a:t>
            </a:r>
          </a:p>
        </p:txBody>
      </p:sp>
    </p:spTree>
    <p:extLst>
      <p:ext uri="{BB962C8B-B14F-4D97-AF65-F5344CB8AC3E}">
        <p14:creationId xmlns:p14="http://schemas.microsoft.com/office/powerpoint/2010/main" val="37430883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518034-4E70-4FB3-AE15-E7597D938CD7}"/>
              </a:ext>
            </a:extLst>
          </p:cNvPr>
          <p:cNvSpPr>
            <a:spLocks noGrp="1"/>
          </p:cNvSpPr>
          <p:nvPr>
            <p:ph type="ftr" sz="quarter" idx="10"/>
          </p:nvPr>
        </p:nvSpPr>
        <p:spPr/>
        <p:txBody>
          <a:bodyPr/>
          <a:lstStyle/>
          <a:p>
            <a:pPr>
              <a:defRPr/>
            </a:pPr>
            <a:r>
              <a:rPr lang="sv-SE" smtClean="0">
                <a:solidFill>
                  <a:srgbClr val="80A37D"/>
                </a:solidFill>
              </a:rPr>
              <a:t>Socialt hållbart Borås</a:t>
            </a:r>
            <a:endParaRPr lang="sv-SE" dirty="0">
              <a:solidFill>
                <a:srgbClr val="80A37D"/>
              </a:solidFill>
            </a:endParaRPr>
          </a:p>
        </p:txBody>
      </p:sp>
      <p:sp>
        <p:nvSpPr>
          <p:cNvPr id="4" name="Slide Number Placeholder 3">
            <a:extLst>
              <a:ext uri="{FF2B5EF4-FFF2-40B4-BE49-F238E27FC236}">
                <a16:creationId xmlns:a16="http://schemas.microsoft.com/office/drawing/2014/main" id="{1C9133B6-3DE2-436A-A0E9-51EED7BDBE42}"/>
              </a:ext>
            </a:extLst>
          </p:cNvPr>
          <p:cNvSpPr>
            <a:spLocks noGrp="1"/>
          </p:cNvSpPr>
          <p:nvPr>
            <p:ph type="sldNum" sz="quarter" idx="11"/>
          </p:nvPr>
        </p:nvSpPr>
        <p:spPr/>
        <p:txBody>
          <a:bodyPr/>
          <a:lstStyle/>
          <a:p>
            <a:pPr defTabSz="914377">
              <a:defRPr/>
            </a:pPr>
            <a:fld id="{20567F23-E27E-4EB0-8CFE-B23FFD7E3F6C}" type="slidenum">
              <a:rPr lang="sv-SE" smtClean="0">
                <a:solidFill>
                  <a:prstClr val="black">
                    <a:tint val="75000"/>
                  </a:prstClr>
                </a:solidFill>
              </a:rPr>
              <a:pPr defTabSz="914377">
                <a:defRPr/>
              </a:pPr>
              <a:t>‹#›</a:t>
            </a:fld>
            <a:endParaRPr lang="sv-SE" dirty="0">
              <a:solidFill>
                <a:prstClr val="black">
                  <a:tint val="75000"/>
                </a:prstClr>
              </a:solidFill>
            </a:endParaRPr>
          </a:p>
        </p:txBody>
      </p:sp>
      <p:sp>
        <p:nvSpPr>
          <p:cNvPr id="5" name="Title 1">
            <a:extLst>
              <a:ext uri="{FF2B5EF4-FFF2-40B4-BE49-F238E27FC236}">
                <a16:creationId xmlns:a16="http://schemas.microsoft.com/office/drawing/2014/main" id="{0409F94C-BEC9-4230-A69F-9613E6D383D1}"/>
              </a:ext>
            </a:extLst>
          </p:cNvPr>
          <p:cNvSpPr>
            <a:spLocks noGrp="1"/>
          </p:cNvSpPr>
          <p:nvPr>
            <p:ph type="title" hasCustomPrompt="1"/>
          </p:nvPr>
        </p:nvSpPr>
        <p:spPr>
          <a:xfrm>
            <a:off x="1002927" y="1656019"/>
            <a:ext cx="4746812" cy="592696"/>
          </a:xfrm>
        </p:spPr>
        <p:txBody>
          <a:bodyPr anchor="b">
            <a:noAutofit/>
          </a:bodyPr>
          <a:lstStyle>
            <a:lvl1pPr>
              <a:spcBef>
                <a:spcPts val="1600"/>
              </a:spcBef>
              <a:spcAft>
                <a:spcPts val="400"/>
              </a:spcAft>
              <a:defRPr sz="2800">
                <a:solidFill>
                  <a:schemeClr val="accent2"/>
                </a:solidFill>
              </a:defRPr>
            </a:lvl1pPr>
          </a:lstStyle>
          <a:p>
            <a:r>
              <a:rPr lang="sv-SE"/>
              <a:t>Klicka för att lägga till rubrik</a:t>
            </a:r>
            <a:endParaRPr lang="en-US" dirty="0"/>
          </a:p>
        </p:txBody>
      </p:sp>
      <p:sp>
        <p:nvSpPr>
          <p:cNvPr id="6" name="Content Placeholder 2">
            <a:extLst>
              <a:ext uri="{FF2B5EF4-FFF2-40B4-BE49-F238E27FC236}">
                <a16:creationId xmlns:a16="http://schemas.microsoft.com/office/drawing/2014/main" id="{3B339E30-6F18-4CEB-8113-74E535EF27C0}"/>
              </a:ext>
            </a:extLst>
          </p:cNvPr>
          <p:cNvSpPr>
            <a:spLocks noGrp="1"/>
          </p:cNvSpPr>
          <p:nvPr>
            <p:ph idx="12" hasCustomPrompt="1"/>
          </p:nvPr>
        </p:nvSpPr>
        <p:spPr>
          <a:xfrm>
            <a:off x="6440117" y="874643"/>
            <a:ext cx="4746812" cy="4858243"/>
          </a:xfrm>
          <a:noFill/>
        </p:spPr>
        <p:txBody>
          <a:bodyPr lIns="0" anchor="ctr" anchorCtr="0">
            <a:noAutofit/>
          </a:bodyPr>
          <a:lstStyle>
            <a:lvl1pPr marL="0" indent="0" algn="ctr">
              <a:lnSpc>
                <a:spcPct val="110000"/>
              </a:lnSpc>
              <a:spcBef>
                <a:spcPts val="600"/>
              </a:spcBef>
              <a:buNone/>
              <a:defRPr sz="2200"/>
            </a:lvl1pPr>
            <a:lvl2pPr marL="182875" indent="0">
              <a:buNone/>
              <a:defRPr/>
            </a:lvl2pPr>
            <a:lvl3pPr marL="365751" indent="0">
              <a:buNone/>
              <a:defRPr/>
            </a:lvl3pPr>
            <a:lvl4pPr marL="594345" indent="0">
              <a:buNone/>
              <a:defRPr/>
            </a:lvl4pPr>
            <a:lvl5pPr marL="777221" indent="0">
              <a:buNone/>
              <a:defRPr/>
            </a:lvl5pPr>
          </a:lstStyle>
          <a:p>
            <a:pPr lvl="0"/>
            <a:r>
              <a:rPr lang="en-US" dirty="0" err="1"/>
              <a:t>Klicka</a:t>
            </a:r>
            <a:r>
              <a:rPr lang="en-US" dirty="0"/>
              <a:t> </a:t>
            </a:r>
            <a:r>
              <a:rPr lang="en-US" dirty="0" err="1"/>
              <a:t>för</a:t>
            </a:r>
            <a:r>
              <a:rPr lang="en-US" dirty="0"/>
              <a:t> </a:t>
            </a:r>
            <a:r>
              <a:rPr lang="en-US" dirty="0" err="1"/>
              <a:t>att</a:t>
            </a:r>
            <a:r>
              <a:rPr lang="en-US" dirty="0"/>
              <a:t> </a:t>
            </a:r>
            <a:r>
              <a:rPr lang="en-US" dirty="0" err="1"/>
              <a:t>montera</a:t>
            </a:r>
            <a:r>
              <a:rPr lang="en-US" dirty="0"/>
              <a:t> in </a:t>
            </a:r>
            <a:r>
              <a:rPr lang="en-US" dirty="0" err="1"/>
              <a:t>en</a:t>
            </a:r>
            <a:r>
              <a:rPr lang="en-US" dirty="0"/>
              <a:t> </a:t>
            </a:r>
            <a:r>
              <a:rPr lang="en-US" dirty="0" err="1"/>
              <a:t>bild</a:t>
            </a:r>
            <a:endParaRPr lang="en-US" dirty="0"/>
          </a:p>
        </p:txBody>
      </p:sp>
      <p:sp>
        <p:nvSpPr>
          <p:cNvPr id="7" name="Content Placeholder 2">
            <a:extLst>
              <a:ext uri="{FF2B5EF4-FFF2-40B4-BE49-F238E27FC236}">
                <a16:creationId xmlns:a16="http://schemas.microsoft.com/office/drawing/2014/main" id="{956043EA-7C06-4D3D-8F45-6322017160EC}"/>
              </a:ext>
            </a:extLst>
          </p:cNvPr>
          <p:cNvSpPr>
            <a:spLocks noGrp="1"/>
          </p:cNvSpPr>
          <p:nvPr>
            <p:ph idx="16" hasCustomPrompt="1"/>
          </p:nvPr>
        </p:nvSpPr>
        <p:spPr>
          <a:xfrm>
            <a:off x="1007409" y="2414322"/>
            <a:ext cx="4746812" cy="2958868"/>
          </a:xfrm>
        </p:spPr>
        <p:txBody>
          <a:bodyPr>
            <a:noAutofit/>
          </a:bodyPr>
          <a:lstStyle>
            <a:lvl1pPr marL="0" indent="0">
              <a:lnSpc>
                <a:spcPct val="110000"/>
              </a:lnSpc>
              <a:spcBef>
                <a:spcPts val="600"/>
              </a:spcBef>
              <a:buNone/>
              <a:defRPr sz="2200"/>
            </a:lvl1pPr>
            <a:lvl2pPr marL="182875" indent="0">
              <a:buNone/>
              <a:defRPr/>
            </a:lvl2pPr>
            <a:lvl3pPr marL="365751" indent="0">
              <a:buNone/>
              <a:defRPr/>
            </a:lvl3pPr>
            <a:lvl4pPr marL="594345" indent="0">
              <a:buNone/>
              <a:defRPr/>
            </a:lvl4pPr>
            <a:lvl5pPr marL="777221" indent="0">
              <a:buNone/>
              <a:defRPr/>
            </a:lvl5pPr>
          </a:lstStyle>
          <a:p>
            <a:pPr lvl="0"/>
            <a:r>
              <a:rPr lang="sv-SE" dirty="0"/>
              <a:t>Klicka för att lägga till text</a:t>
            </a:r>
            <a:endParaRPr lang="en-US" dirty="0"/>
          </a:p>
        </p:txBody>
      </p:sp>
    </p:spTree>
    <p:extLst>
      <p:ext uri="{BB962C8B-B14F-4D97-AF65-F5344CB8AC3E}">
        <p14:creationId xmlns:p14="http://schemas.microsoft.com/office/powerpoint/2010/main" val="37197565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s">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 icon&#10;&#10;Description automatically generated">
            <a:extLst>
              <a:ext uri="{FF2B5EF4-FFF2-40B4-BE49-F238E27FC236}">
                <a16:creationId xmlns:a16="http://schemas.microsoft.com/office/drawing/2014/main" id="{2830F5C2-D19A-4FBA-8E69-66A508A8CFAF}"/>
              </a:ext>
            </a:extLst>
          </p:cNvPr>
          <p:cNvPicPr>
            <a:picLocks noChangeAspect="1"/>
          </p:cNvPicPr>
          <p:nvPr userDrawn="1"/>
        </p:nvPicPr>
        <p:blipFill>
          <a:blip r:embed="rId2" cstate="print">
            <a:alphaModFix amt="10000"/>
            <a:extLst>
              <a:ext uri="{28A0092B-C50C-407E-A947-70E740481C1C}">
                <a14:useLocalDpi xmlns:a14="http://schemas.microsoft.com/office/drawing/2010/main" val="0"/>
              </a:ext>
            </a:extLst>
          </a:blip>
          <a:stretch>
            <a:fillRect/>
          </a:stretch>
        </p:blipFill>
        <p:spPr>
          <a:xfrm>
            <a:off x="0" y="0"/>
            <a:ext cx="4115573" cy="6858000"/>
          </a:xfrm>
          <a:prstGeom prst="rect">
            <a:avLst/>
          </a:prstGeom>
        </p:spPr>
      </p:pic>
      <p:sp>
        <p:nvSpPr>
          <p:cNvPr id="4" name="Rectangle 3">
            <a:extLst>
              <a:ext uri="{FF2B5EF4-FFF2-40B4-BE49-F238E27FC236}">
                <a16:creationId xmlns:a16="http://schemas.microsoft.com/office/drawing/2014/main" id="{7E6C7575-4B3B-4758-A2EB-BF8C33AC1499}"/>
              </a:ext>
            </a:extLst>
          </p:cNvPr>
          <p:cNvSpPr/>
          <p:nvPr userDrawn="1"/>
        </p:nvSpPr>
        <p:spPr>
          <a:xfrm>
            <a:off x="8586652" y="0"/>
            <a:ext cx="36053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v</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F2BB113-42D7-43BE-B157-5A08B817861B}"/>
              </a:ext>
            </a:extLst>
          </p:cNvPr>
          <p:cNvSpPr>
            <a:spLocks noGrp="1"/>
          </p:cNvSpPr>
          <p:nvPr>
            <p:ph type="ftr" sz="quarter" idx="11"/>
          </p:nvPr>
        </p:nvSpPr>
        <p:spPr/>
        <p:txBody>
          <a:bodyPr/>
          <a:lstStyle/>
          <a:p>
            <a:pPr>
              <a:defRPr/>
            </a:pPr>
            <a:r>
              <a:rPr lang="sv-SE" smtClean="0">
                <a:solidFill>
                  <a:srgbClr val="80A37D"/>
                </a:solidFill>
              </a:rPr>
              <a:t>Socialt hållbart Borås</a:t>
            </a:r>
            <a:endParaRPr lang="sv-SE">
              <a:solidFill>
                <a:srgbClr val="80A37D"/>
              </a:solidFill>
            </a:endParaRPr>
          </a:p>
        </p:txBody>
      </p:sp>
      <p:sp>
        <p:nvSpPr>
          <p:cNvPr id="6" name="Slide Number Placeholder 5">
            <a:extLst>
              <a:ext uri="{FF2B5EF4-FFF2-40B4-BE49-F238E27FC236}">
                <a16:creationId xmlns:a16="http://schemas.microsoft.com/office/drawing/2014/main" id="{2584A73D-749C-471B-9E89-0D6140F77883}"/>
              </a:ext>
            </a:extLst>
          </p:cNvPr>
          <p:cNvSpPr>
            <a:spLocks noGrp="1"/>
          </p:cNvSpPr>
          <p:nvPr>
            <p:ph type="sldNum" sz="quarter" idx="12"/>
          </p:nvPr>
        </p:nvSpPr>
        <p:spPr/>
        <p:txBody>
          <a:bodyPr/>
          <a:lstStyle/>
          <a:p>
            <a:pPr defTabSz="914377">
              <a:defRPr/>
            </a:pPr>
            <a:fld id="{20567F23-E27E-4EB0-8CFE-B23FFD7E3F6C}" type="slidenum">
              <a:rPr lang="sv-SE" smtClean="0">
                <a:solidFill>
                  <a:prstClr val="black">
                    <a:tint val="75000"/>
                  </a:prstClr>
                </a:solidFill>
              </a:rPr>
              <a:pPr defTabSz="914377">
                <a:defRPr/>
              </a:pPr>
              <a:t>‹#›</a:t>
            </a:fld>
            <a:endParaRPr lang="sv-SE">
              <a:solidFill>
                <a:prstClr val="black">
                  <a:tint val="75000"/>
                </a:prstClr>
              </a:solidFill>
            </a:endParaRPr>
          </a:p>
        </p:txBody>
      </p:sp>
      <p:pic>
        <p:nvPicPr>
          <p:cNvPr id="7" name="Picture 6">
            <a:extLst>
              <a:ext uri="{FF2B5EF4-FFF2-40B4-BE49-F238E27FC236}">
                <a16:creationId xmlns:a16="http://schemas.microsoft.com/office/drawing/2014/main" id="{CF4BD612-EACB-46A9-87D8-A8ECD85E746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897095" y="6390446"/>
            <a:ext cx="1447008" cy="254073"/>
          </a:xfrm>
          <a:prstGeom prst="rect">
            <a:avLst/>
          </a:prstGeom>
        </p:spPr>
      </p:pic>
      <p:sp>
        <p:nvSpPr>
          <p:cNvPr id="10" name="Text Placeholder 9">
            <a:extLst>
              <a:ext uri="{FF2B5EF4-FFF2-40B4-BE49-F238E27FC236}">
                <a16:creationId xmlns:a16="http://schemas.microsoft.com/office/drawing/2014/main" id="{A77B7514-03AF-479C-AA08-38D44AC9B0C3}"/>
              </a:ext>
            </a:extLst>
          </p:cNvPr>
          <p:cNvSpPr>
            <a:spLocks noGrp="1"/>
          </p:cNvSpPr>
          <p:nvPr>
            <p:ph type="body" sz="quarter" idx="13" hasCustomPrompt="1"/>
          </p:nvPr>
        </p:nvSpPr>
        <p:spPr>
          <a:xfrm>
            <a:off x="2312323" y="2292103"/>
            <a:ext cx="7602189" cy="3212323"/>
          </a:xfrm>
        </p:spPr>
        <p:txBody>
          <a:bodyPr>
            <a:noAutofit/>
          </a:bodyPr>
          <a:lstStyle>
            <a:lvl1pPr>
              <a:buClr>
                <a:schemeClr val="bg1"/>
              </a:buClr>
              <a:defRPr sz="2800">
                <a:solidFill>
                  <a:schemeClr val="bg1"/>
                </a:solidFill>
              </a:defRPr>
            </a:lvl1pPr>
          </a:lstStyle>
          <a:p>
            <a:pPr lvl="0"/>
            <a:r>
              <a:rPr lang="sv-SE" dirty="0"/>
              <a:t>Klicka för att lägga till punktlista</a:t>
            </a:r>
            <a:endParaRPr lang="en-US" dirty="0"/>
          </a:p>
        </p:txBody>
      </p:sp>
      <p:sp>
        <p:nvSpPr>
          <p:cNvPr id="11" name="Text Placeholder 9">
            <a:extLst>
              <a:ext uri="{FF2B5EF4-FFF2-40B4-BE49-F238E27FC236}">
                <a16:creationId xmlns:a16="http://schemas.microsoft.com/office/drawing/2014/main" id="{BD45E067-1C0B-40E5-8564-F0803D840121}"/>
              </a:ext>
            </a:extLst>
          </p:cNvPr>
          <p:cNvSpPr>
            <a:spLocks noGrp="1"/>
          </p:cNvSpPr>
          <p:nvPr>
            <p:ph type="body" sz="quarter" idx="14" hasCustomPrompt="1"/>
          </p:nvPr>
        </p:nvSpPr>
        <p:spPr>
          <a:xfrm>
            <a:off x="2312324" y="1174705"/>
            <a:ext cx="7602187" cy="938169"/>
          </a:xfrm>
        </p:spPr>
        <p:txBody>
          <a:bodyPr anchor="ctr">
            <a:noAutofit/>
          </a:bodyPr>
          <a:lstStyle>
            <a:lvl1pPr marL="0" indent="0">
              <a:buNone/>
              <a:defRPr sz="4000" b="1">
                <a:solidFill>
                  <a:schemeClr val="bg1"/>
                </a:solidFill>
                <a:latin typeface="+mj-lt"/>
              </a:defRPr>
            </a:lvl1pPr>
          </a:lstStyle>
          <a:p>
            <a:pPr lvl="0"/>
            <a:r>
              <a:rPr lang="sv-SE" dirty="0"/>
              <a:t>Klicka för att lägga till rubrik</a:t>
            </a:r>
            <a:endParaRPr lang="en-US" dirty="0"/>
          </a:p>
        </p:txBody>
      </p:sp>
    </p:spTree>
    <p:extLst>
      <p:ext uri="{BB962C8B-B14F-4D97-AF65-F5344CB8AC3E}">
        <p14:creationId xmlns:p14="http://schemas.microsoft.com/office/powerpoint/2010/main" val="188304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med två bilder utfalland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5178489" cy="882288"/>
          </a:xfrm>
          <a:prstGeom prst="rect">
            <a:avLst/>
          </a:prstGeom>
        </p:spPr>
        <p:txBody>
          <a:bodyPr>
            <a:noAutofit/>
          </a:bodyPr>
          <a:lstStyle>
            <a:lvl1pPr algn="l">
              <a:defRPr sz="3600">
                <a:solidFill>
                  <a:schemeClr val="bg1"/>
                </a:solidFill>
              </a:defRPr>
            </a:lvl1pPr>
          </a:lstStyle>
          <a:p>
            <a:r>
              <a:rPr lang="sv-SE" smtClean="0"/>
              <a:t>Klicka här för att ändra 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6" y="1514074"/>
            <a:ext cx="5178488" cy="463488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icture Placeholder 5">
            <a:extLst>
              <a:ext uri="{FF2B5EF4-FFF2-40B4-BE49-F238E27FC236}">
                <a16:creationId xmlns:a16="http://schemas.microsoft.com/office/drawing/2014/main" id="{2B5B8099-4D14-7141-9E49-931708548A35}"/>
              </a:ext>
            </a:extLst>
          </p:cNvPr>
          <p:cNvSpPr>
            <a:spLocks noGrp="1"/>
          </p:cNvSpPr>
          <p:nvPr>
            <p:ph type="pic" sz="quarter" idx="13"/>
          </p:nvPr>
        </p:nvSpPr>
        <p:spPr>
          <a:xfrm>
            <a:off x="6642540" y="0"/>
            <a:ext cx="5549460" cy="3349256"/>
          </a:xfrm>
        </p:spPr>
        <p:txBody>
          <a:bodyPr/>
          <a:lstStyle>
            <a:lvl1pPr marL="0" indent="0">
              <a:buNone/>
              <a:defRPr/>
            </a:lvl1pPr>
          </a:lstStyle>
          <a:p>
            <a:r>
              <a:rPr lang="sv-SE" smtClean="0"/>
              <a:t>Klicka på ikonen för att lägga till en bild</a:t>
            </a:r>
            <a:endParaRPr lang="en-US" dirty="0"/>
          </a:p>
        </p:txBody>
      </p:sp>
      <p:sp>
        <p:nvSpPr>
          <p:cNvPr id="7" name="Picture Placeholder 5">
            <a:extLst>
              <a:ext uri="{FF2B5EF4-FFF2-40B4-BE49-F238E27FC236}">
                <a16:creationId xmlns:a16="http://schemas.microsoft.com/office/drawing/2014/main" id="{D2526926-586C-1643-8834-B4177B8F858A}"/>
              </a:ext>
            </a:extLst>
          </p:cNvPr>
          <p:cNvSpPr>
            <a:spLocks noGrp="1"/>
          </p:cNvSpPr>
          <p:nvPr>
            <p:ph type="pic" sz="quarter" idx="14"/>
          </p:nvPr>
        </p:nvSpPr>
        <p:spPr>
          <a:xfrm>
            <a:off x="6642539" y="3349256"/>
            <a:ext cx="5549461" cy="3508743"/>
          </a:xfrm>
        </p:spPr>
        <p:txBody>
          <a:bodyPr/>
          <a:lstStyle>
            <a:lvl1pPr marL="0" indent="0">
              <a:buNone/>
              <a:defRPr/>
            </a:lvl1pPr>
          </a:lstStyle>
          <a:p>
            <a:r>
              <a:rPr lang="sv-SE" smtClean="0"/>
              <a:t>Klicka på ikonen för att lägga till en bild</a:t>
            </a:r>
            <a:endParaRPr lang="en-US" dirty="0"/>
          </a:p>
        </p:txBody>
      </p:sp>
    </p:spTree>
    <p:extLst>
      <p:ext uri="{BB962C8B-B14F-4D97-AF65-F5344CB8AC3E}">
        <p14:creationId xmlns:p14="http://schemas.microsoft.com/office/powerpoint/2010/main" val="18292958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867975C4-5A7C-4E6B-93F8-1387628E5291}"/>
              </a:ext>
            </a:extLst>
          </p:cNvPr>
          <p:cNvSpPr>
            <a:spLocks noGrp="1"/>
          </p:cNvSpPr>
          <p:nvPr>
            <p:ph type="body" sz="quarter" idx="13"/>
          </p:nvPr>
        </p:nvSpPr>
        <p:spPr>
          <a:xfrm>
            <a:off x="2" y="4101464"/>
            <a:ext cx="5311775" cy="886891"/>
          </a:xfrm>
          <a:solidFill>
            <a:schemeClr val="accent1"/>
          </a:solidFill>
          <a:ln>
            <a:noFill/>
          </a:ln>
        </p:spPr>
        <p:txBody>
          <a:bodyPr/>
          <a:lstStyle>
            <a:lvl1pPr marL="0" indent="0">
              <a:buNone/>
              <a:defRPr>
                <a:noFill/>
              </a:defRPr>
            </a:lvl1pPr>
          </a:lstStyle>
          <a:p>
            <a:pPr lvl="0"/>
            <a:r>
              <a:rPr lang="sv-SE" smtClean="0"/>
              <a:t>Redigera format för bakgrundstext</a:t>
            </a:r>
          </a:p>
        </p:txBody>
      </p:sp>
      <p:sp>
        <p:nvSpPr>
          <p:cNvPr id="28" name="Text Placeholder 26">
            <a:extLst>
              <a:ext uri="{FF2B5EF4-FFF2-40B4-BE49-F238E27FC236}">
                <a16:creationId xmlns:a16="http://schemas.microsoft.com/office/drawing/2014/main" id="{1E7B3DFD-081E-4721-B0EF-43D4AFF6612D}"/>
              </a:ext>
            </a:extLst>
          </p:cNvPr>
          <p:cNvSpPr>
            <a:spLocks noGrp="1"/>
          </p:cNvSpPr>
          <p:nvPr>
            <p:ph type="body" sz="quarter" idx="14"/>
          </p:nvPr>
        </p:nvSpPr>
        <p:spPr>
          <a:xfrm>
            <a:off x="2" y="4988355"/>
            <a:ext cx="5311775" cy="1235237"/>
          </a:xfrm>
          <a:solidFill>
            <a:schemeClr val="accent3"/>
          </a:solidFill>
          <a:ln>
            <a:noFill/>
          </a:ln>
        </p:spPr>
        <p:txBody>
          <a:bodyPr/>
          <a:lstStyle>
            <a:lvl1pPr marL="0" indent="0">
              <a:buNone/>
              <a:defRPr>
                <a:noFill/>
              </a:defRPr>
            </a:lvl1pPr>
          </a:lstStyle>
          <a:p>
            <a:pPr lvl="0"/>
            <a:r>
              <a:rPr lang="sv-SE" smtClean="0"/>
              <a:t>Redigera format för bakgrundstext</a:t>
            </a:r>
          </a:p>
        </p:txBody>
      </p:sp>
      <p:sp>
        <p:nvSpPr>
          <p:cNvPr id="14" name="Picture Placeholder 13">
            <a:extLst>
              <a:ext uri="{FF2B5EF4-FFF2-40B4-BE49-F238E27FC236}">
                <a16:creationId xmlns:a16="http://schemas.microsoft.com/office/drawing/2014/main" id="{4D3BC99E-968B-450A-98FD-9117EE1A402F}"/>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223591 h 6858000"/>
              <a:gd name="connsiteX5" fmla="*/ 5311775 w 12192000"/>
              <a:gd name="connsiteY5" fmla="*/ 6223591 h 6858000"/>
              <a:gd name="connsiteX6" fmla="*/ 5311775 w 12192000"/>
              <a:gd name="connsiteY6" fmla="*/ 4101463 h 6858000"/>
              <a:gd name="connsiteX7" fmla="*/ 0 w 12192000"/>
              <a:gd name="connsiteY7" fmla="*/ 41014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6223591"/>
                </a:lnTo>
                <a:lnTo>
                  <a:pt x="5311775" y="6223591"/>
                </a:lnTo>
                <a:lnTo>
                  <a:pt x="5311775" y="4101463"/>
                </a:lnTo>
                <a:lnTo>
                  <a:pt x="0" y="4101463"/>
                </a:lnTo>
                <a:close/>
              </a:path>
            </a:pathLst>
          </a:custGeom>
          <a:noFill/>
        </p:spPr>
        <p:txBody>
          <a:bodyPr wrap="square" tIns="2286000" anchor="t" anchorCtr="0">
            <a:noAutofit/>
          </a:bodyPr>
          <a:lstStyle>
            <a:lvl1pPr marL="0" indent="0" algn="ctr">
              <a:buNone/>
              <a:defRPr/>
            </a:lvl1pPr>
          </a:lstStyle>
          <a:p>
            <a:r>
              <a:rPr lang="sv-SE" dirty="0"/>
              <a:t>Klicka för att montera in en bild</a:t>
            </a:r>
          </a:p>
        </p:txBody>
      </p:sp>
      <p:sp>
        <p:nvSpPr>
          <p:cNvPr id="2" name="Title 1">
            <a:extLst>
              <a:ext uri="{FF2B5EF4-FFF2-40B4-BE49-F238E27FC236}">
                <a16:creationId xmlns:a16="http://schemas.microsoft.com/office/drawing/2014/main" id="{F5423643-B586-4FD8-91B0-AD945CD2662E}"/>
              </a:ext>
            </a:extLst>
          </p:cNvPr>
          <p:cNvSpPr>
            <a:spLocks noGrp="1"/>
          </p:cNvSpPr>
          <p:nvPr>
            <p:ph type="title" hasCustomPrompt="1"/>
          </p:nvPr>
        </p:nvSpPr>
        <p:spPr>
          <a:xfrm>
            <a:off x="839788" y="5162529"/>
            <a:ext cx="4237309" cy="886891"/>
          </a:xfrm>
        </p:spPr>
        <p:txBody>
          <a:bodyPr anchor="t">
            <a:noAutofit/>
          </a:bodyPr>
          <a:lstStyle>
            <a:lvl1pPr>
              <a:defRPr sz="2800"/>
            </a:lvl1pPr>
          </a:lstStyle>
          <a:p>
            <a:r>
              <a:rPr lang="en-US" dirty="0" err="1"/>
              <a:t>Klicka</a:t>
            </a:r>
            <a:r>
              <a:rPr lang="en-US" dirty="0"/>
              <a:t> </a:t>
            </a:r>
            <a:r>
              <a:rPr lang="en-US" dirty="0" err="1"/>
              <a:t>för</a:t>
            </a:r>
            <a:r>
              <a:rPr lang="en-US" dirty="0"/>
              <a:t> </a:t>
            </a:r>
            <a:r>
              <a:rPr lang="en-US" dirty="0" err="1"/>
              <a:t>att</a:t>
            </a:r>
            <a:r>
              <a:rPr lang="en-US" dirty="0"/>
              <a:t> </a:t>
            </a:r>
            <a:r>
              <a:rPr lang="en-US" dirty="0" err="1"/>
              <a:t>lägga</a:t>
            </a:r>
            <a:r>
              <a:rPr lang="en-US" dirty="0"/>
              <a:t> till </a:t>
            </a:r>
            <a:r>
              <a:rPr lang="en-US" dirty="0" err="1"/>
              <a:t>avsnittets</a:t>
            </a:r>
            <a:r>
              <a:rPr lang="en-US" dirty="0"/>
              <a:t> </a:t>
            </a:r>
            <a:r>
              <a:rPr lang="en-US" dirty="0" err="1"/>
              <a:t>huvudrubrik</a:t>
            </a:r>
            <a:endParaRPr lang="en-US" dirty="0"/>
          </a:p>
        </p:txBody>
      </p:sp>
      <p:sp>
        <p:nvSpPr>
          <p:cNvPr id="4" name="Text Placeholder 3">
            <a:extLst>
              <a:ext uri="{FF2B5EF4-FFF2-40B4-BE49-F238E27FC236}">
                <a16:creationId xmlns:a16="http://schemas.microsoft.com/office/drawing/2014/main" id="{83952FD8-C56D-4250-AB05-00A3458B4D0A}"/>
              </a:ext>
            </a:extLst>
          </p:cNvPr>
          <p:cNvSpPr>
            <a:spLocks noGrp="1"/>
          </p:cNvSpPr>
          <p:nvPr>
            <p:ph type="body" sz="half" idx="2" hasCustomPrompt="1"/>
          </p:nvPr>
        </p:nvSpPr>
        <p:spPr>
          <a:xfrm>
            <a:off x="839788" y="4187385"/>
            <a:ext cx="4237309" cy="713883"/>
          </a:xfrm>
        </p:spPr>
        <p:txBody>
          <a:bodyPr anchor="ctr" anchorCtr="0">
            <a:noAutofit/>
          </a:bodyPr>
          <a:lstStyle>
            <a:lvl1pPr marL="0" indent="0">
              <a:buNone/>
              <a:defRPr sz="22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v-SE" dirty="0"/>
              <a:t>Klicka för att lägga till avsnittsrubrik</a:t>
            </a:r>
            <a:endParaRPr lang="en-US" dirty="0"/>
          </a:p>
        </p:txBody>
      </p:sp>
    </p:spTree>
    <p:extLst>
      <p:ext uri="{BB962C8B-B14F-4D97-AF65-F5344CB8AC3E}">
        <p14:creationId xmlns:p14="http://schemas.microsoft.com/office/powerpoint/2010/main" val="37475329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BCE9C37-31A3-46ED-A58D-68DB1EA4A576}"/>
              </a:ext>
            </a:extLst>
          </p:cNvPr>
          <p:cNvSpPr>
            <a:spLocks noGrp="1"/>
          </p:cNvSpPr>
          <p:nvPr>
            <p:ph type="pic" sz="quarter" idx="15" hasCustomPrompt="1"/>
          </p:nvPr>
        </p:nvSpPr>
        <p:spPr>
          <a:xfrm>
            <a:off x="0" y="0"/>
            <a:ext cx="12192000" cy="6858000"/>
          </a:xfrm>
          <a:noFill/>
        </p:spPr>
        <p:txBody>
          <a:bodyPr anchor="ctr" anchorCtr="0"/>
          <a:lstStyle>
            <a:lvl1pPr marL="0" indent="0" algn="ctr">
              <a:buNone/>
              <a:defRPr/>
            </a:lvl1pPr>
          </a:lstStyle>
          <a:p>
            <a:r>
              <a:rPr lang="sv-SE" dirty="0"/>
              <a:t>Klicka för att montera in en bild</a:t>
            </a:r>
          </a:p>
        </p:txBody>
      </p:sp>
    </p:spTree>
    <p:extLst>
      <p:ext uri="{BB962C8B-B14F-4D97-AF65-F5344CB8AC3E}">
        <p14:creationId xmlns:p14="http://schemas.microsoft.com/office/powerpoint/2010/main" val="2169648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F2BB113-42D7-43BE-B157-5A08B817861B}"/>
              </a:ext>
            </a:extLst>
          </p:cNvPr>
          <p:cNvSpPr>
            <a:spLocks noGrp="1"/>
          </p:cNvSpPr>
          <p:nvPr>
            <p:ph type="ftr" sz="quarter" idx="11"/>
          </p:nvPr>
        </p:nvSpPr>
        <p:spPr/>
        <p:txBody>
          <a:bodyPr/>
          <a:lstStyle/>
          <a:p>
            <a:pPr>
              <a:defRPr/>
            </a:pPr>
            <a:r>
              <a:rPr lang="sv-SE" smtClean="0">
                <a:solidFill>
                  <a:srgbClr val="80A37D"/>
                </a:solidFill>
              </a:rPr>
              <a:t>Socialt hållbart Borås</a:t>
            </a:r>
            <a:endParaRPr lang="sv-SE">
              <a:solidFill>
                <a:srgbClr val="80A37D"/>
              </a:solidFill>
            </a:endParaRPr>
          </a:p>
        </p:txBody>
      </p:sp>
      <p:sp>
        <p:nvSpPr>
          <p:cNvPr id="6" name="Slide Number Placeholder 5">
            <a:extLst>
              <a:ext uri="{FF2B5EF4-FFF2-40B4-BE49-F238E27FC236}">
                <a16:creationId xmlns:a16="http://schemas.microsoft.com/office/drawing/2014/main" id="{2584A73D-749C-471B-9E89-0D6140F77883}"/>
              </a:ext>
            </a:extLst>
          </p:cNvPr>
          <p:cNvSpPr>
            <a:spLocks noGrp="1"/>
          </p:cNvSpPr>
          <p:nvPr>
            <p:ph type="sldNum" sz="quarter" idx="12"/>
          </p:nvPr>
        </p:nvSpPr>
        <p:spPr/>
        <p:txBody>
          <a:bodyPr/>
          <a:lstStyle/>
          <a:p>
            <a:pPr defTabSz="914377">
              <a:defRPr/>
            </a:pPr>
            <a:fld id="{20567F23-E27E-4EB0-8CFE-B23FFD7E3F6C}" type="slidenum">
              <a:rPr lang="sv-SE" smtClean="0">
                <a:solidFill>
                  <a:prstClr val="black">
                    <a:tint val="75000"/>
                  </a:prstClr>
                </a:solidFill>
              </a:rPr>
              <a:pPr defTabSz="914377">
                <a:defRPr/>
              </a:pPr>
              <a:t>‹#›</a:t>
            </a:fld>
            <a:endParaRPr lang="sv-SE">
              <a:solidFill>
                <a:prstClr val="black">
                  <a:tint val="75000"/>
                </a:prstClr>
              </a:solidFill>
            </a:endParaRPr>
          </a:p>
        </p:txBody>
      </p:sp>
    </p:spTree>
    <p:extLst>
      <p:ext uri="{BB962C8B-B14F-4D97-AF65-F5344CB8AC3E}">
        <p14:creationId xmlns:p14="http://schemas.microsoft.com/office/powerpoint/2010/main" val="109886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F2BB113-42D7-43BE-B157-5A08B817861B}"/>
              </a:ext>
            </a:extLst>
          </p:cNvPr>
          <p:cNvSpPr>
            <a:spLocks noGrp="1"/>
          </p:cNvSpPr>
          <p:nvPr>
            <p:ph type="ftr" sz="quarter" idx="11"/>
          </p:nvPr>
        </p:nvSpPr>
        <p:spPr/>
        <p:txBody>
          <a:bodyPr/>
          <a:lstStyle/>
          <a:p>
            <a:pPr>
              <a:defRPr/>
            </a:pPr>
            <a:r>
              <a:rPr lang="sv-SE" smtClean="0">
                <a:solidFill>
                  <a:srgbClr val="80A37D"/>
                </a:solidFill>
              </a:rPr>
              <a:t>Socialt hållbart Borås</a:t>
            </a:r>
            <a:endParaRPr lang="sv-SE">
              <a:solidFill>
                <a:srgbClr val="80A37D"/>
              </a:solidFill>
            </a:endParaRPr>
          </a:p>
        </p:txBody>
      </p:sp>
      <p:sp>
        <p:nvSpPr>
          <p:cNvPr id="6" name="Slide Number Placeholder 5">
            <a:extLst>
              <a:ext uri="{FF2B5EF4-FFF2-40B4-BE49-F238E27FC236}">
                <a16:creationId xmlns:a16="http://schemas.microsoft.com/office/drawing/2014/main" id="{2584A73D-749C-471B-9E89-0D6140F77883}"/>
              </a:ext>
            </a:extLst>
          </p:cNvPr>
          <p:cNvSpPr>
            <a:spLocks noGrp="1"/>
          </p:cNvSpPr>
          <p:nvPr>
            <p:ph type="sldNum" sz="quarter" idx="12"/>
          </p:nvPr>
        </p:nvSpPr>
        <p:spPr/>
        <p:txBody>
          <a:bodyPr/>
          <a:lstStyle/>
          <a:p>
            <a:pPr defTabSz="914377">
              <a:defRPr/>
            </a:pPr>
            <a:fld id="{20567F23-E27E-4EB0-8CFE-B23FFD7E3F6C}" type="slidenum">
              <a:rPr lang="sv-SE" smtClean="0">
                <a:solidFill>
                  <a:prstClr val="black">
                    <a:tint val="75000"/>
                  </a:prstClr>
                </a:solidFill>
              </a:rPr>
              <a:pPr defTabSz="914377">
                <a:defRPr/>
              </a:pPr>
              <a:t>‹#›</a:t>
            </a:fld>
            <a:endParaRPr lang="sv-SE">
              <a:solidFill>
                <a:prstClr val="black">
                  <a:tint val="75000"/>
                </a:prstClr>
              </a:solidFill>
            </a:endParaRPr>
          </a:p>
        </p:txBody>
      </p:sp>
      <p:pic>
        <p:nvPicPr>
          <p:cNvPr id="3" name="Picture 2" descr="Background pattern, icon&#10;&#10;Description automatically generated">
            <a:extLst>
              <a:ext uri="{FF2B5EF4-FFF2-40B4-BE49-F238E27FC236}">
                <a16:creationId xmlns:a16="http://schemas.microsoft.com/office/drawing/2014/main" id="{2830F5C2-D19A-4FBA-8E69-66A508A8CFAF}"/>
              </a:ext>
            </a:extLst>
          </p:cNvPr>
          <p:cNvPicPr>
            <a:picLocks noChangeAspect="1"/>
          </p:cNvPicPr>
          <p:nvPr userDrawn="1"/>
        </p:nvPicPr>
        <p:blipFill>
          <a:blip r:embed="rId2" cstate="print">
            <a:alphaModFix amt="10000"/>
            <a:extLst>
              <a:ext uri="{28A0092B-C50C-407E-A947-70E740481C1C}">
                <a14:useLocalDpi xmlns:a14="http://schemas.microsoft.com/office/drawing/2010/main" val="0"/>
              </a:ext>
            </a:extLst>
          </a:blip>
          <a:stretch>
            <a:fillRect/>
          </a:stretch>
        </p:blipFill>
        <p:spPr>
          <a:xfrm>
            <a:off x="0" y="0"/>
            <a:ext cx="4115573" cy="6858000"/>
          </a:xfrm>
          <a:prstGeom prst="rect">
            <a:avLst/>
          </a:prstGeom>
        </p:spPr>
      </p:pic>
      <p:sp>
        <p:nvSpPr>
          <p:cNvPr id="4" name="Rectangle 3">
            <a:extLst>
              <a:ext uri="{FF2B5EF4-FFF2-40B4-BE49-F238E27FC236}">
                <a16:creationId xmlns:a16="http://schemas.microsoft.com/office/drawing/2014/main" id="{7E6C7575-4B3B-4758-A2EB-BF8C33AC1499}"/>
              </a:ext>
            </a:extLst>
          </p:cNvPr>
          <p:cNvSpPr/>
          <p:nvPr userDrawn="1"/>
        </p:nvSpPr>
        <p:spPr>
          <a:xfrm>
            <a:off x="8586652" y="0"/>
            <a:ext cx="36053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v</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F4BD612-EACB-46A9-87D8-A8ECD85E746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897095" y="6390446"/>
            <a:ext cx="1447008" cy="254073"/>
          </a:xfrm>
          <a:prstGeom prst="rect">
            <a:avLst/>
          </a:prstGeom>
        </p:spPr>
      </p:pic>
    </p:spTree>
    <p:extLst>
      <p:ext uri="{BB962C8B-B14F-4D97-AF65-F5344CB8AC3E}">
        <p14:creationId xmlns:p14="http://schemas.microsoft.com/office/powerpoint/2010/main" val="21609053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 xmlns:adec="http://schemas.microsoft.com/office/drawing/2017/decorative" val="1"/>
              </a:ext>
            </a:extLst>
          </p:cNvPr>
          <p:cNvSpPr/>
          <p:nvPr userDrawn="1"/>
        </p:nvSpPr>
        <p:spPr>
          <a:xfrm>
            <a:off x="4734814" y="4382278"/>
            <a:ext cx="3437467"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9" name="Rektangel 28">
            <a:extLst>
              <a:ext uri="{FF2B5EF4-FFF2-40B4-BE49-F238E27FC236}">
                <a16:creationId xmlns:a16="http://schemas.microsoft.com/office/drawing/2014/main" id="{4A388E02-8E26-5A46-B06D-AF15C39B6A54}"/>
              </a:ext>
              <a:ext uri="{C183D7F6-B498-43B3-948B-1728B52AA6E4}">
                <adec:decorative xmlns="" xmlns:adec="http://schemas.microsoft.com/office/drawing/2017/decorative" val="1"/>
              </a:ext>
            </a:extLst>
          </p:cNvPr>
          <p:cNvSpPr/>
          <p:nvPr userDrawn="1"/>
        </p:nvSpPr>
        <p:spPr>
          <a:xfrm>
            <a:off x="2312442" y="1354667"/>
            <a:ext cx="3437467"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8" name="Rektangel 27">
            <a:extLst>
              <a:ext uri="{FF2B5EF4-FFF2-40B4-BE49-F238E27FC236}">
                <a16:creationId xmlns:a16="http://schemas.microsoft.com/office/drawing/2014/main" id="{BB6D7C88-FA54-8C47-8BD7-8FF36AD08A8B}"/>
              </a:ext>
              <a:ext uri="{C183D7F6-B498-43B3-948B-1728B52AA6E4}">
                <adec:decorative xmlns="" xmlns:adec="http://schemas.microsoft.com/office/drawing/2017/decorative" val="1"/>
              </a:ext>
            </a:extLst>
          </p:cNvPr>
          <p:cNvSpPr/>
          <p:nvPr userDrawn="1"/>
        </p:nvSpPr>
        <p:spPr>
          <a:xfrm>
            <a:off x="-82062" y="1"/>
            <a:ext cx="3437467"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48902" y="5691222"/>
            <a:ext cx="2004646"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15659" y="4687291"/>
            <a:ext cx="2004646"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1" y="3429001"/>
            <a:ext cx="2004646"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2406316" y="3000549"/>
            <a:ext cx="7379369"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922585" y="1476657"/>
            <a:ext cx="8346831"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959595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12192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48902" y="5691222"/>
            <a:ext cx="2004646"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15659" y="4687291"/>
            <a:ext cx="2004646"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1" y="3429001"/>
            <a:ext cx="2004646"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22585" y="3088526"/>
            <a:ext cx="8346830"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2004646" y="1663045"/>
            <a:ext cx="8346831"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12" name="Bildobjekt 11">
            <a:extLst>
              <a:ext uri="{FF2B5EF4-FFF2-40B4-BE49-F238E27FC236}">
                <a16:creationId xmlns:a16="http://schemas.microsoft.com/office/drawing/2014/main" id="{E74C0BE3-0E62-2B40-BA65-D27D67BC9A8E}"/>
              </a:ext>
            </a:extLst>
          </p:cNvPr>
          <p:cNvPicPr>
            <a:picLocks noChangeAspect="1"/>
          </p:cNvPicPr>
          <p:nvPr userDrawn="1"/>
        </p:nvPicPr>
        <p:blipFill>
          <a:blip r:embed="rId2"/>
          <a:stretch>
            <a:fillRect/>
          </a:stretch>
        </p:blipFill>
        <p:spPr>
          <a:xfrm>
            <a:off x="10215647" y="6278380"/>
            <a:ext cx="1710527" cy="385126"/>
          </a:xfrm>
          <a:prstGeom prst="rect">
            <a:avLst/>
          </a:prstGeom>
        </p:spPr>
      </p:pic>
    </p:spTree>
    <p:extLst>
      <p:ext uri="{BB962C8B-B14F-4D97-AF65-F5344CB8AC3E}">
        <p14:creationId xmlns:p14="http://schemas.microsoft.com/office/powerpoint/2010/main" val="1840937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5765465" y="6360633"/>
            <a:ext cx="722310"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 xmlns:adec="http://schemas.microsoft.com/office/drawing/2017/decorative" val="1"/>
              </a:ext>
            </a:extLst>
          </p:cNvPr>
          <p:cNvSpPr>
            <a:spLocks noGrp="1"/>
          </p:cNvSpPr>
          <p:nvPr>
            <p:ph type="dt" sz="half" idx="10"/>
          </p:nvPr>
        </p:nvSpPr>
        <p:spPr>
          <a:xfrm>
            <a:off x="587376" y="6343423"/>
            <a:ext cx="1234020" cy="330856"/>
          </a:xfrm>
        </p:spPr>
        <p:txBody>
          <a:bodyPr/>
          <a:lstStyle/>
          <a:p>
            <a:fld id="{30DE30AE-D41D-1B42-9F9E-DEBE1EF30DEF}" type="datetimeFigureOut">
              <a:rPr lang="sv-SE" smtClean="0"/>
              <a:t>2022-06-09</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604173" y="1654176"/>
            <a:ext cx="11017250"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273060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2022-06-09</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6111634" y="2530688"/>
            <a:ext cx="5183188"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6110808" y="1640807"/>
            <a:ext cx="5183188"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602183" y="2519613"/>
            <a:ext cx="5157787"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605897" y="1640807"/>
            <a:ext cx="5157787"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2398815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2022-06-09</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6065382" y="1635368"/>
            <a:ext cx="518160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602569" y="1641025"/>
            <a:ext cx="518160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3961234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 xmlns:adec="http://schemas.microsoft.com/office/drawing/2017/decorative" val="1"/>
              </a:ext>
            </a:extLst>
          </p:cNvPr>
          <p:cNvSpPr>
            <a:spLocks noGrp="1"/>
          </p:cNvSpPr>
          <p:nvPr>
            <p:ph type="dt" sz="half" idx="10"/>
          </p:nvPr>
        </p:nvSpPr>
        <p:spPr>
          <a:xfrm>
            <a:off x="587376" y="6343423"/>
            <a:ext cx="1293253" cy="330856"/>
          </a:xfrm>
        </p:spPr>
        <p:txBody>
          <a:bodyPr/>
          <a:lstStyle/>
          <a:p>
            <a:fld id="{30DE30AE-D41D-1B42-9F9E-DEBE1EF30DEF}" type="datetimeFigureOut">
              <a:rPr lang="sv-SE" smtClean="0"/>
              <a:pPr/>
              <a:t>2022-06-09</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6065382" y="1635368"/>
            <a:ext cx="518160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6124962" y="438109"/>
            <a:ext cx="518160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602569" y="1641025"/>
            <a:ext cx="518160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596908" y="441326"/>
            <a:ext cx="518160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587376" y="-1127365"/>
            <a:ext cx="10925627"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731399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kgrund med rubrik och 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5" y="315893"/>
            <a:ext cx="9509559" cy="882288"/>
          </a:xfrm>
          <a:prstGeom prst="rect">
            <a:avLst/>
          </a:prstGeom>
        </p:spPr>
        <p:txBody>
          <a:bodyPr>
            <a:noAutofit/>
          </a:bodyPr>
          <a:lstStyle>
            <a:lvl1pPr algn="l">
              <a:defRPr sz="3600">
                <a:solidFill>
                  <a:schemeClr val="bg1"/>
                </a:solidFill>
              </a:defRPr>
            </a:lvl1pPr>
          </a:lstStyle>
          <a:p>
            <a:r>
              <a:rPr lang="sv-SE" smtClean="0"/>
              <a:t>Klicka här för att ändra format</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5" y="1514074"/>
            <a:ext cx="9509559" cy="463488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971173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 xmlns:adec="http://schemas.microsoft.com/office/drawing/2017/decorative" val="1"/>
              </a:ext>
            </a:extLst>
          </p:cNvPr>
          <p:cNvSpPr/>
          <p:nvPr userDrawn="1"/>
        </p:nvSpPr>
        <p:spPr>
          <a:xfrm>
            <a:off x="6487774" y="0"/>
            <a:ext cx="57042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0" name="Rektangel 9">
            <a:extLst>
              <a:ext uri="{FF2B5EF4-FFF2-40B4-BE49-F238E27FC236}">
                <a16:creationId xmlns:a16="http://schemas.microsoft.com/office/drawing/2014/main" id="{C74010E4-8967-2144-BBB3-50C4A793F89E}"/>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pic>
        <p:nvPicPr>
          <p:cNvPr id="15" name="Bildobjekt 14">
            <a:extLst>
              <a:ext uri="{FF2B5EF4-FFF2-40B4-BE49-F238E27FC236}">
                <a16:creationId xmlns:a16="http://schemas.microsoft.com/office/drawing/2014/main" id="{CDDB25BF-02A2-B94D-B698-10FEE1375717}"/>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2022-06-09</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602183" y="2519613"/>
            <a:ext cx="5157787"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605897" y="1640807"/>
            <a:ext cx="5157787"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604172" y="469170"/>
            <a:ext cx="10925627" cy="907193"/>
          </a:xfrm>
        </p:spPr>
        <p:txBody>
          <a:bodyPr/>
          <a:lstStyle/>
          <a:p>
            <a:r>
              <a:rPr lang="sv-SE" dirty="0" err="1"/>
              <a:t>Specialsida</a:t>
            </a:r>
            <a:endParaRPr lang="sv-SE" dirty="0"/>
          </a:p>
        </p:txBody>
      </p:sp>
    </p:spTree>
    <p:extLst>
      <p:ext uri="{BB962C8B-B14F-4D97-AF65-F5344CB8AC3E}">
        <p14:creationId xmlns:p14="http://schemas.microsoft.com/office/powerpoint/2010/main" val="408030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 xmlns:adec="http://schemas.microsoft.com/office/drawing/2017/decorative" val="1"/>
              </a:ext>
            </a:extLst>
          </p:cNvPr>
          <p:cNvSpPr/>
          <p:nvPr userDrawn="1"/>
        </p:nvSpPr>
        <p:spPr>
          <a:xfrm>
            <a:off x="0" y="2"/>
            <a:ext cx="12295657"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48902" y="5691222"/>
            <a:ext cx="2004646"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15659" y="4687291"/>
            <a:ext cx="2004646"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1" y="3429001"/>
            <a:ext cx="2004646"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922585" y="2511889"/>
            <a:ext cx="8346831"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12" name="Bildobjekt 11">
            <a:extLst>
              <a:ext uri="{FF2B5EF4-FFF2-40B4-BE49-F238E27FC236}">
                <a16:creationId xmlns:a16="http://schemas.microsoft.com/office/drawing/2014/main" id="{A1B35248-B722-7243-B681-C366694BA434}"/>
              </a:ext>
            </a:extLst>
          </p:cNvPr>
          <p:cNvPicPr>
            <a:picLocks noChangeAspect="1"/>
          </p:cNvPicPr>
          <p:nvPr userDrawn="1"/>
        </p:nvPicPr>
        <p:blipFill>
          <a:blip r:embed="rId2"/>
          <a:stretch>
            <a:fillRect/>
          </a:stretch>
        </p:blipFill>
        <p:spPr>
          <a:xfrm>
            <a:off x="10215647" y="6278380"/>
            <a:ext cx="1710527" cy="385126"/>
          </a:xfrm>
          <a:prstGeom prst="rect">
            <a:avLst/>
          </a:prstGeom>
        </p:spPr>
      </p:pic>
    </p:spTree>
    <p:extLst>
      <p:ext uri="{BB962C8B-B14F-4D97-AF65-F5344CB8AC3E}">
        <p14:creationId xmlns:p14="http://schemas.microsoft.com/office/powerpoint/2010/main" val="2635798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56411" y="5691222"/>
            <a:ext cx="2004646"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23167" y="4687291"/>
            <a:ext cx="2004646"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7510" y="3429001"/>
            <a:ext cx="2004646"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6" name="Rubrik 1">
            <a:extLst>
              <a:ext uri="{FF2B5EF4-FFF2-40B4-BE49-F238E27FC236}">
                <a16:creationId xmlns:a16="http://schemas.microsoft.com/office/drawing/2014/main" id="{AB17C627-C9C4-424E-9E7A-F4CE17DE4F24}"/>
              </a:ext>
              <a:ext uri="{C183D7F6-B498-43B3-948B-1728B52AA6E4}">
                <adec:decorative xmlns="" xmlns:adec="http://schemas.microsoft.com/office/drawing/2017/decorative" val="1"/>
              </a:ext>
            </a:extLst>
          </p:cNvPr>
          <p:cNvSpPr>
            <a:spLocks noGrp="1"/>
          </p:cNvSpPr>
          <p:nvPr>
            <p:ph type="title" hasCustomPrompt="1"/>
          </p:nvPr>
        </p:nvSpPr>
        <p:spPr>
          <a:xfrm>
            <a:off x="604172" y="469170"/>
            <a:ext cx="10925627"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4055976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48902" y="5691222"/>
            <a:ext cx="2004646"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15659" y="4687291"/>
            <a:ext cx="2004646"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1" y="3429001"/>
            <a:ext cx="2004646"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934953" y="2262221"/>
            <a:ext cx="8346831"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426726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 xmlns:adec="http://schemas.microsoft.com/office/drawing/2017/decorative" val="1"/>
              </a:ext>
            </a:extLst>
          </p:cNvPr>
          <p:cNvSpPr>
            <a:spLocks noGrp="1"/>
          </p:cNvSpPr>
          <p:nvPr>
            <p:ph type="dt" sz="half" idx="10"/>
          </p:nvPr>
        </p:nvSpPr>
        <p:spPr>
          <a:xfrm>
            <a:off x="587377" y="6343423"/>
            <a:ext cx="1322869" cy="330856"/>
          </a:xfrm>
        </p:spPr>
        <p:txBody>
          <a:bodyPr/>
          <a:lstStyle/>
          <a:p>
            <a:fld id="{30DE30AE-D41D-1B42-9F9E-DEBE1EF30DEF}" type="datetimeFigureOut">
              <a:rPr lang="sv-SE" smtClean="0"/>
              <a:t>2022-06-09</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602570" y="1376367"/>
            <a:ext cx="11002057"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1798981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 xmlns:adec="http://schemas.microsoft.com/office/drawing/2017/decorative" val="1"/>
              </a:ext>
            </a:extLst>
          </p:cNvPr>
          <p:cNvSpPr>
            <a:spLocks noGrp="1"/>
          </p:cNvSpPr>
          <p:nvPr>
            <p:ph type="dt" sz="half" idx="10"/>
          </p:nvPr>
        </p:nvSpPr>
        <p:spPr>
          <a:xfrm>
            <a:off x="587376" y="6343423"/>
            <a:ext cx="1293253" cy="330856"/>
          </a:xfrm>
        </p:spPr>
        <p:txBody>
          <a:bodyPr/>
          <a:lstStyle/>
          <a:p>
            <a:fld id="{30DE30AE-D41D-1B42-9F9E-DEBE1EF30DEF}" type="datetimeFigureOut">
              <a:rPr lang="sv-SE" smtClean="0"/>
              <a:pPr/>
              <a:t>2022-06-09</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6065382" y="1635368"/>
            <a:ext cx="518160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6124962" y="438109"/>
            <a:ext cx="518160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602569" y="1641025"/>
            <a:ext cx="518160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596908" y="441326"/>
            <a:ext cx="518160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587376" y="-1127365"/>
            <a:ext cx="10925627"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602570" y="1376367"/>
            <a:ext cx="517593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6130624" y="1373147"/>
            <a:ext cx="517593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227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2022-06-09</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6065382" y="1635368"/>
            <a:ext cx="518160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602569" y="1641025"/>
            <a:ext cx="518160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602570" y="1376367"/>
            <a:ext cx="1092723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084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 xmlns:adec="http://schemas.microsoft.com/office/drawing/2017/decorative" val="1"/>
              </a:ext>
            </a:extLst>
          </p:cNvPr>
          <p:cNvSpPr/>
          <p:nvPr userDrawn="1"/>
        </p:nvSpPr>
        <p:spPr>
          <a:xfrm>
            <a:off x="0" y="2"/>
            <a:ext cx="12295657"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48902" y="5691222"/>
            <a:ext cx="2004646"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15659" y="4687291"/>
            <a:ext cx="2004646"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1" y="3429001"/>
            <a:ext cx="2004646"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10215647" y="6278380"/>
            <a:ext cx="1710527"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922585" y="2511889"/>
            <a:ext cx="8346831"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568144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56411" y="5691222"/>
            <a:ext cx="2004646"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23167" y="4687291"/>
            <a:ext cx="2004646"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7510" y="3429001"/>
            <a:ext cx="2004646"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6" name="Rubrik 1">
            <a:extLst>
              <a:ext uri="{FF2B5EF4-FFF2-40B4-BE49-F238E27FC236}">
                <a16:creationId xmlns:a16="http://schemas.microsoft.com/office/drawing/2014/main" id="{AB17C627-C9C4-424E-9E7A-F4CE17DE4F24}"/>
              </a:ext>
              <a:ext uri="{C183D7F6-B498-43B3-948B-1728B52AA6E4}">
                <adec:decorative xmlns="" xmlns:adec="http://schemas.microsoft.com/office/drawing/2017/decorative" val="1"/>
              </a:ext>
            </a:extLst>
          </p:cNvPr>
          <p:cNvSpPr>
            <a:spLocks noGrp="1"/>
          </p:cNvSpPr>
          <p:nvPr>
            <p:ph type="title" hasCustomPrompt="1"/>
          </p:nvPr>
        </p:nvSpPr>
        <p:spPr>
          <a:xfrm>
            <a:off x="604172" y="469170"/>
            <a:ext cx="10925627"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67583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48902" y="5691222"/>
            <a:ext cx="2004646"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15659" y="4687291"/>
            <a:ext cx="2004646"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1" y="3429001"/>
            <a:ext cx="2004646"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934953" y="2262221"/>
            <a:ext cx="8346831"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592155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691A9E1-BBDC-9440-B2CA-B850E5F260F5}"/>
              </a:ext>
            </a:extLst>
          </p:cNvPr>
          <p:cNvSpPr/>
          <p:nvPr userDrawn="1"/>
        </p:nvSpPr>
        <p:spPr>
          <a:xfrm>
            <a:off x="10917798" y="0"/>
            <a:ext cx="1274201" cy="6858000"/>
          </a:xfrm>
          <a:prstGeom prst="rect">
            <a:avLst/>
          </a:prstGeom>
          <a:solidFill>
            <a:srgbClr val="307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icture Placeholder 4">
            <a:extLst>
              <a:ext uri="{FF2B5EF4-FFF2-40B4-BE49-F238E27FC236}">
                <a16:creationId xmlns:a16="http://schemas.microsoft.com/office/drawing/2014/main" id="{E2CF2AB2-E280-6449-AA8D-328950FCDB38}"/>
              </a:ext>
            </a:extLst>
          </p:cNvPr>
          <p:cNvSpPr>
            <a:spLocks noGrp="1"/>
          </p:cNvSpPr>
          <p:nvPr>
            <p:ph type="pic" sz="quarter" idx="13"/>
          </p:nvPr>
        </p:nvSpPr>
        <p:spPr>
          <a:xfrm>
            <a:off x="-1" y="977761"/>
            <a:ext cx="12192000" cy="4860263"/>
          </a:xfrm>
        </p:spPr>
        <p:txBody>
          <a:bodyPr/>
          <a:lstStyle>
            <a:lvl1pPr marL="0" indent="0">
              <a:buNone/>
              <a:defRPr/>
            </a:lvl1pPr>
          </a:lstStyle>
          <a:p>
            <a:r>
              <a:rPr lang="sv-SE" smtClean="0"/>
              <a:t>Klicka på ikonen för att lägga till en bild</a:t>
            </a:r>
            <a:endParaRPr lang="en-US" dirty="0"/>
          </a:p>
        </p:txBody>
      </p:sp>
      <p:sp>
        <p:nvSpPr>
          <p:cNvPr id="3" name="Platshållare för text 2">
            <a:extLst>
              <a:ext uri="{FF2B5EF4-FFF2-40B4-BE49-F238E27FC236}">
                <a16:creationId xmlns:a16="http://schemas.microsoft.com/office/drawing/2014/main" id="{318D5FDD-D9A1-4149-9644-349631B7F2E6}"/>
              </a:ext>
            </a:extLst>
          </p:cNvPr>
          <p:cNvSpPr>
            <a:spLocks noGrp="1"/>
          </p:cNvSpPr>
          <p:nvPr>
            <p:ph type="body" sz="quarter" idx="14"/>
          </p:nvPr>
        </p:nvSpPr>
        <p:spPr>
          <a:xfrm>
            <a:off x="651147" y="329608"/>
            <a:ext cx="10598150" cy="388419"/>
          </a:xfrm>
        </p:spPr>
        <p:txBody>
          <a:bodyPr anchor="ctr" anchorCtr="0">
            <a:noAutofit/>
          </a:bodyPr>
          <a:lstStyle>
            <a:lvl1pPr marL="0" indent="0">
              <a:buNone/>
              <a:defRPr sz="2400"/>
            </a:lvl1pPr>
          </a:lstStyle>
          <a:p>
            <a:pPr lvl="0"/>
            <a:r>
              <a:rPr lang="sv-SE" smtClean="0"/>
              <a:t>Redigera format för bakgrundstext</a:t>
            </a:r>
          </a:p>
        </p:txBody>
      </p:sp>
      <p:sp>
        <p:nvSpPr>
          <p:cNvPr id="14" name="Platshållare för text 2">
            <a:extLst>
              <a:ext uri="{FF2B5EF4-FFF2-40B4-BE49-F238E27FC236}">
                <a16:creationId xmlns:a16="http://schemas.microsoft.com/office/drawing/2014/main" id="{92FB4205-1AF0-A448-B965-B3A2ED3C9B2A}"/>
              </a:ext>
            </a:extLst>
          </p:cNvPr>
          <p:cNvSpPr>
            <a:spLocks noGrp="1"/>
          </p:cNvSpPr>
          <p:nvPr>
            <p:ph type="body" sz="quarter" idx="15"/>
          </p:nvPr>
        </p:nvSpPr>
        <p:spPr>
          <a:xfrm>
            <a:off x="651147" y="6096616"/>
            <a:ext cx="11067887" cy="553098"/>
          </a:xfrm>
        </p:spPr>
        <p:txBody>
          <a:bodyPr anchor="ctr" anchorCtr="0">
            <a:noAutofit/>
          </a:bodyPr>
          <a:lstStyle>
            <a:lvl1pPr marL="0" indent="0">
              <a:buNone/>
              <a:defRPr sz="3600"/>
            </a:lvl1pPr>
          </a:lstStyle>
          <a:p>
            <a:pPr lvl="0"/>
            <a:r>
              <a:rPr lang="sv-SE" smtClean="0"/>
              <a:t>Redigera format för bakgrundstext</a:t>
            </a:r>
          </a:p>
        </p:txBody>
      </p:sp>
    </p:spTree>
    <p:extLst>
      <p:ext uri="{BB962C8B-B14F-4D97-AF65-F5344CB8AC3E}">
        <p14:creationId xmlns:p14="http://schemas.microsoft.com/office/powerpoint/2010/main" val="4988867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5765465" y="6360633"/>
            <a:ext cx="722310"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 xmlns:adec="http://schemas.microsoft.com/office/drawing/2017/decorative" val="1"/>
              </a:ext>
            </a:extLst>
          </p:cNvPr>
          <p:cNvSpPr>
            <a:spLocks noGrp="1"/>
          </p:cNvSpPr>
          <p:nvPr>
            <p:ph type="dt" sz="half" idx="10"/>
          </p:nvPr>
        </p:nvSpPr>
        <p:spPr>
          <a:xfrm>
            <a:off x="587376" y="6343423"/>
            <a:ext cx="1234020" cy="330856"/>
          </a:xfrm>
        </p:spPr>
        <p:txBody>
          <a:bodyPr/>
          <a:lstStyle/>
          <a:p>
            <a:fld id="{30DE30AE-D41D-1B42-9F9E-DEBE1EF30DEF}" type="datetimeFigureOut">
              <a:rPr lang="sv-SE" smtClean="0"/>
              <a:t>2022-06-09</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604173" y="1654176"/>
            <a:ext cx="11017250"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2591293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2022-06-09</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6111634" y="2530688"/>
            <a:ext cx="5183188"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6110808" y="1640807"/>
            <a:ext cx="5183188"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602183" y="2519613"/>
            <a:ext cx="5157787"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605897" y="1640807"/>
            <a:ext cx="5157787"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3323857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 xmlns:adec="http://schemas.microsoft.com/office/drawing/2017/decorative" val="1"/>
              </a:ext>
            </a:extLst>
          </p:cNvPr>
          <p:cNvSpPr/>
          <p:nvPr userDrawn="1"/>
        </p:nvSpPr>
        <p:spPr>
          <a:xfrm>
            <a:off x="0" y="2"/>
            <a:ext cx="12295657"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48902" y="5691222"/>
            <a:ext cx="2004646"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15659" y="4687291"/>
            <a:ext cx="2004646"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1" y="3429001"/>
            <a:ext cx="2004646"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10215647" y="6278380"/>
            <a:ext cx="1710527"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922585" y="2511889"/>
            <a:ext cx="8346831"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250960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56411" y="5691222"/>
            <a:ext cx="2004646"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23167" y="4687291"/>
            <a:ext cx="2004646"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7510" y="3429001"/>
            <a:ext cx="2004646"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6" name="Rubrik 1">
            <a:extLst>
              <a:ext uri="{FF2B5EF4-FFF2-40B4-BE49-F238E27FC236}">
                <a16:creationId xmlns:a16="http://schemas.microsoft.com/office/drawing/2014/main" id="{AB17C627-C9C4-424E-9E7A-F4CE17DE4F24}"/>
              </a:ext>
              <a:ext uri="{C183D7F6-B498-43B3-948B-1728B52AA6E4}">
                <adec:decorative xmlns="" xmlns:adec="http://schemas.microsoft.com/office/drawing/2017/decorative" val="1"/>
              </a:ext>
            </a:extLst>
          </p:cNvPr>
          <p:cNvSpPr>
            <a:spLocks noGrp="1"/>
          </p:cNvSpPr>
          <p:nvPr>
            <p:ph type="title" hasCustomPrompt="1"/>
          </p:nvPr>
        </p:nvSpPr>
        <p:spPr>
          <a:xfrm>
            <a:off x="604172" y="469170"/>
            <a:ext cx="10925627"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010583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 xmlns:adec="http://schemas.microsoft.com/office/drawing/2017/decorative" val="1"/>
              </a:ext>
            </a:extLst>
          </p:cNvPr>
          <p:cNvSpPr/>
          <p:nvPr userDrawn="1"/>
        </p:nvSpPr>
        <p:spPr>
          <a:xfrm>
            <a:off x="0" y="-100013"/>
            <a:ext cx="12192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48902" y="5691222"/>
            <a:ext cx="2004646"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15659" y="4687291"/>
            <a:ext cx="2004646"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1" y="3429001"/>
            <a:ext cx="2004646"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934953" y="2262221"/>
            <a:ext cx="8346831"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905368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5765465" y="6360633"/>
            <a:ext cx="722310"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 xmlns:adec="http://schemas.microsoft.com/office/drawing/2017/decorative" val="1"/>
              </a:ext>
            </a:extLst>
          </p:cNvPr>
          <p:cNvSpPr>
            <a:spLocks noGrp="1"/>
          </p:cNvSpPr>
          <p:nvPr>
            <p:ph type="dt" sz="half" idx="10"/>
          </p:nvPr>
        </p:nvSpPr>
        <p:spPr>
          <a:xfrm>
            <a:off x="587376" y="6343423"/>
            <a:ext cx="1234020" cy="330856"/>
          </a:xfrm>
        </p:spPr>
        <p:txBody>
          <a:bodyPr/>
          <a:lstStyle/>
          <a:p>
            <a:fld id="{30DE30AE-D41D-1B42-9F9E-DEBE1EF30DEF}" type="datetimeFigureOut">
              <a:rPr lang="sv-SE" smtClean="0"/>
              <a:t>2022-06-09</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604173" y="1654176"/>
            <a:ext cx="11017250"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241616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2022-06-09</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6111634" y="2530688"/>
            <a:ext cx="5183188"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6110808" y="1640807"/>
            <a:ext cx="5183188"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602183" y="2519613"/>
            <a:ext cx="5157787"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605897" y="1640807"/>
            <a:ext cx="5157787"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2804618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 xmlns:adec="http://schemas.microsoft.com/office/drawing/2017/decorative" val="1"/>
              </a:ext>
            </a:extLst>
          </p:cNvPr>
          <p:cNvSpPr/>
          <p:nvPr userDrawn="1"/>
        </p:nvSpPr>
        <p:spPr>
          <a:xfrm>
            <a:off x="0" y="2"/>
            <a:ext cx="12295657"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48902" y="5691222"/>
            <a:ext cx="2004646"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15659" y="4687291"/>
            <a:ext cx="2004646"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1" y="3429001"/>
            <a:ext cx="2004646"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10215647" y="6278380"/>
            <a:ext cx="1710527"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922585" y="2511889"/>
            <a:ext cx="8346831"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2305172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56411" y="5691222"/>
            <a:ext cx="2004646"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23167" y="4687291"/>
            <a:ext cx="2004646"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7510" y="3429001"/>
            <a:ext cx="2004646"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6" name="Rubrik 1">
            <a:extLst>
              <a:ext uri="{FF2B5EF4-FFF2-40B4-BE49-F238E27FC236}">
                <a16:creationId xmlns:a16="http://schemas.microsoft.com/office/drawing/2014/main" id="{AB17C627-C9C4-424E-9E7A-F4CE17DE4F24}"/>
              </a:ext>
              <a:ext uri="{C183D7F6-B498-43B3-948B-1728B52AA6E4}">
                <adec:decorative xmlns="" xmlns:adec="http://schemas.microsoft.com/office/drawing/2017/decorative" val="1"/>
              </a:ext>
            </a:extLst>
          </p:cNvPr>
          <p:cNvSpPr>
            <a:spLocks noGrp="1"/>
          </p:cNvSpPr>
          <p:nvPr>
            <p:ph type="title" hasCustomPrompt="1"/>
          </p:nvPr>
        </p:nvSpPr>
        <p:spPr>
          <a:xfrm>
            <a:off x="604172" y="469170"/>
            <a:ext cx="10925627"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11050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 xmlns:adec="http://schemas.microsoft.com/office/drawing/2017/decorative" val="1"/>
              </a:ext>
            </a:extLst>
          </p:cNvPr>
          <p:cNvSpPr/>
          <p:nvPr userDrawn="1"/>
        </p:nvSpPr>
        <p:spPr>
          <a:xfrm>
            <a:off x="0" y="-100013"/>
            <a:ext cx="12192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48902" y="5691222"/>
            <a:ext cx="2004646"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15659" y="4687291"/>
            <a:ext cx="2004646"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1" y="3429001"/>
            <a:ext cx="2004646"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934953" y="2262221"/>
            <a:ext cx="8346831"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879109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två spal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B4429-2205-DD41-8082-64DAC64E8EFA}"/>
              </a:ext>
            </a:extLst>
          </p:cNvPr>
          <p:cNvSpPr>
            <a:spLocks noGrp="1"/>
          </p:cNvSpPr>
          <p:nvPr>
            <p:ph type="title"/>
          </p:nvPr>
        </p:nvSpPr>
        <p:spPr>
          <a:xfrm>
            <a:off x="759856" y="315893"/>
            <a:ext cx="9649418" cy="882288"/>
          </a:xfrm>
          <a:prstGeom prst="rect">
            <a:avLst/>
          </a:prstGeom>
        </p:spPr>
        <p:txBody>
          <a:bodyPr>
            <a:noAutofit/>
          </a:bodyPr>
          <a:lstStyle>
            <a:lvl1pPr algn="l">
              <a:defRPr sz="3600">
                <a:solidFill>
                  <a:schemeClr val="bg1"/>
                </a:solidFill>
              </a:defRPr>
            </a:lvl1pPr>
          </a:lstStyle>
          <a:p>
            <a:r>
              <a:rPr lang="sv-SE" smtClean="0"/>
              <a:t>Klicka här för att ändra format</a:t>
            </a:r>
            <a:endParaRPr lang="sv-SE" dirty="0"/>
          </a:p>
        </p:txBody>
      </p:sp>
      <p:sp>
        <p:nvSpPr>
          <p:cNvPr id="7" name="Content Placeholder 2">
            <a:extLst>
              <a:ext uri="{FF2B5EF4-FFF2-40B4-BE49-F238E27FC236}">
                <a16:creationId xmlns:a16="http://schemas.microsoft.com/office/drawing/2014/main" id="{42730EC5-5596-6F42-A49F-4F48EB22C334}"/>
              </a:ext>
            </a:extLst>
          </p:cNvPr>
          <p:cNvSpPr>
            <a:spLocks noGrp="1"/>
          </p:cNvSpPr>
          <p:nvPr>
            <p:ph sz="half" idx="1"/>
          </p:nvPr>
        </p:nvSpPr>
        <p:spPr>
          <a:xfrm>
            <a:off x="5879805" y="1514074"/>
            <a:ext cx="4529469" cy="4634882"/>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Content Placeholder 2">
            <a:extLst>
              <a:ext uri="{FF2B5EF4-FFF2-40B4-BE49-F238E27FC236}">
                <a16:creationId xmlns:a16="http://schemas.microsoft.com/office/drawing/2014/main" id="{B96008DF-DFF3-4E4A-9CA6-F55BA84B90FF}"/>
              </a:ext>
            </a:extLst>
          </p:cNvPr>
          <p:cNvSpPr>
            <a:spLocks noGrp="1"/>
          </p:cNvSpPr>
          <p:nvPr>
            <p:ph sz="half" idx="10"/>
          </p:nvPr>
        </p:nvSpPr>
        <p:spPr>
          <a:xfrm>
            <a:off x="759855" y="1514074"/>
            <a:ext cx="4529469" cy="4634882"/>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0342161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5765465" y="6360633"/>
            <a:ext cx="722310"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 xmlns:adec="http://schemas.microsoft.com/office/drawing/2017/decorative" val="1"/>
              </a:ext>
            </a:extLst>
          </p:cNvPr>
          <p:cNvSpPr>
            <a:spLocks noGrp="1"/>
          </p:cNvSpPr>
          <p:nvPr>
            <p:ph type="dt" sz="half" idx="10"/>
          </p:nvPr>
        </p:nvSpPr>
        <p:spPr>
          <a:xfrm>
            <a:off x="587376" y="6343423"/>
            <a:ext cx="1234020" cy="330856"/>
          </a:xfrm>
        </p:spPr>
        <p:txBody>
          <a:bodyPr/>
          <a:lstStyle/>
          <a:p>
            <a:fld id="{30DE30AE-D41D-1B42-9F9E-DEBE1EF30DEF}" type="datetimeFigureOut">
              <a:rPr lang="sv-SE" smtClean="0"/>
              <a:t>2022-06-09</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604173" y="1654176"/>
            <a:ext cx="11017250"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2506902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2022-06-09</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6111634" y="2530688"/>
            <a:ext cx="5183188"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6110808" y="1640807"/>
            <a:ext cx="5183188"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602183" y="2519613"/>
            <a:ext cx="5157787"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605897" y="1640807"/>
            <a:ext cx="5157787"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3419799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 xmlns:adec="http://schemas.microsoft.com/office/drawing/2017/decorative" val="1"/>
              </a:ext>
            </a:extLst>
          </p:cNvPr>
          <p:cNvSpPr/>
          <p:nvPr userDrawn="1"/>
        </p:nvSpPr>
        <p:spPr>
          <a:xfrm>
            <a:off x="0" y="2"/>
            <a:ext cx="1229565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48902" y="5691222"/>
            <a:ext cx="2004646"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15659" y="4687291"/>
            <a:ext cx="2004646"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1" y="3429001"/>
            <a:ext cx="2004646"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10215647" y="6278380"/>
            <a:ext cx="1710527"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922585" y="2511889"/>
            <a:ext cx="8346831"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2160820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56411" y="5691222"/>
            <a:ext cx="2004646"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23167" y="4687291"/>
            <a:ext cx="2004646"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7510" y="3429001"/>
            <a:ext cx="2004646"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6" name="Rubrik 1">
            <a:extLst>
              <a:ext uri="{FF2B5EF4-FFF2-40B4-BE49-F238E27FC236}">
                <a16:creationId xmlns:a16="http://schemas.microsoft.com/office/drawing/2014/main" id="{AB17C627-C9C4-424E-9E7A-F4CE17DE4F24}"/>
              </a:ext>
              <a:ext uri="{C183D7F6-B498-43B3-948B-1728B52AA6E4}">
                <adec:decorative xmlns="" xmlns:adec="http://schemas.microsoft.com/office/drawing/2017/decorative" val="1"/>
              </a:ext>
            </a:extLst>
          </p:cNvPr>
          <p:cNvSpPr>
            <a:spLocks noGrp="1"/>
          </p:cNvSpPr>
          <p:nvPr>
            <p:ph type="title" hasCustomPrompt="1"/>
          </p:nvPr>
        </p:nvSpPr>
        <p:spPr>
          <a:xfrm>
            <a:off x="604172" y="469170"/>
            <a:ext cx="10925627"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668470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 xmlns:adec="http://schemas.microsoft.com/office/drawing/2017/decorative" val="1"/>
              </a:ext>
            </a:extLst>
          </p:cNvPr>
          <p:cNvSpPr/>
          <p:nvPr userDrawn="1"/>
        </p:nvSpPr>
        <p:spPr>
          <a:xfrm>
            <a:off x="0" y="-100013"/>
            <a:ext cx="12192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 xmlns:adec="http://schemas.microsoft.com/office/drawing/2017/decorative" val="1"/>
              </a:ext>
            </a:extLst>
          </p:cNvPr>
          <p:cNvPicPr>
            <a:picLocks noChangeAspect="1"/>
          </p:cNvPicPr>
          <p:nvPr userDrawn="1"/>
        </p:nvPicPr>
        <p:blipFill>
          <a:blip r:embed="rId2"/>
          <a:stretch>
            <a:fillRect/>
          </a:stretch>
        </p:blipFill>
        <p:spPr>
          <a:xfrm>
            <a:off x="9512756" y="6129867"/>
            <a:ext cx="2091872"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 xmlns:adec="http://schemas.microsoft.com/office/drawing/2017/decorative" val="1"/>
              </a:ext>
            </a:extLst>
          </p:cNvPr>
          <p:cNvSpPr/>
          <p:nvPr userDrawn="1"/>
        </p:nvSpPr>
        <p:spPr>
          <a:xfrm>
            <a:off x="4448902" y="5691222"/>
            <a:ext cx="2004646"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14" name="Rektangel 13">
            <a:extLst>
              <a:ext uri="{FF2B5EF4-FFF2-40B4-BE49-F238E27FC236}">
                <a16:creationId xmlns:a16="http://schemas.microsoft.com/office/drawing/2014/main" id="{2758F158-FA1D-DC44-8A3E-0B3296E14DB5}"/>
              </a:ext>
              <a:ext uri="{C183D7F6-B498-43B3-948B-1728B52AA6E4}">
                <adec:decorative xmlns="" xmlns:adec="http://schemas.microsoft.com/office/drawing/2017/decorative" val="1"/>
              </a:ext>
            </a:extLst>
          </p:cNvPr>
          <p:cNvSpPr/>
          <p:nvPr userDrawn="1"/>
        </p:nvSpPr>
        <p:spPr>
          <a:xfrm>
            <a:off x="2215659" y="4687291"/>
            <a:ext cx="2004646"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7">
            <a:extLst>
              <a:ext uri="{FF2B5EF4-FFF2-40B4-BE49-F238E27FC236}">
                <a16:creationId xmlns:a16="http://schemas.microsoft.com/office/drawing/2014/main" id="{022D9FB3-F73A-CB40-A133-C2BEA6217C54}"/>
              </a:ext>
              <a:ext uri="{C183D7F6-B498-43B3-948B-1728B52AA6E4}">
                <adec:decorative xmlns="" xmlns:adec="http://schemas.microsoft.com/office/drawing/2017/decorative" val="1"/>
              </a:ext>
            </a:extLst>
          </p:cNvPr>
          <p:cNvSpPr/>
          <p:nvPr userDrawn="1"/>
        </p:nvSpPr>
        <p:spPr>
          <a:xfrm>
            <a:off x="1" y="3429002"/>
            <a:ext cx="2004646"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934953" y="2262221"/>
            <a:ext cx="8346831"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596785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5765465" y="6360633"/>
            <a:ext cx="722310"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 xmlns:adec="http://schemas.microsoft.com/office/drawing/2017/decorative" val="1"/>
              </a:ext>
            </a:extLst>
          </p:cNvPr>
          <p:cNvSpPr>
            <a:spLocks noGrp="1"/>
          </p:cNvSpPr>
          <p:nvPr>
            <p:ph type="dt" sz="half" idx="10"/>
          </p:nvPr>
        </p:nvSpPr>
        <p:spPr>
          <a:xfrm>
            <a:off x="587376" y="6343423"/>
            <a:ext cx="1234020" cy="330856"/>
          </a:xfrm>
        </p:spPr>
        <p:txBody>
          <a:bodyPr/>
          <a:lstStyle/>
          <a:p>
            <a:fld id="{30DE30AE-D41D-1B42-9F9E-DEBE1EF30DEF}" type="datetimeFigureOut">
              <a:rPr lang="sv-SE" smtClean="0"/>
              <a:t>2022-06-09</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604173" y="1654176"/>
            <a:ext cx="11017250"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3722724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 xmlns:adec="http://schemas.microsoft.com/office/drawing/2017/decorative" val="1"/>
              </a:ext>
            </a:extLst>
          </p:cNvPr>
          <p:cNvSpPr/>
          <p:nvPr userDrawn="1"/>
        </p:nvSpPr>
        <p:spPr>
          <a:xfrm>
            <a:off x="0" y="0"/>
            <a:ext cx="2714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2022-06-09</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6111634" y="2530688"/>
            <a:ext cx="5183188"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6110808" y="1640807"/>
            <a:ext cx="5183188"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602183" y="2519613"/>
            <a:ext cx="5157787"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605897" y="1640807"/>
            <a:ext cx="5157787"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604172" y="469170"/>
            <a:ext cx="10925627" cy="907193"/>
          </a:xfrm>
        </p:spPr>
        <p:txBody>
          <a:bodyPr/>
          <a:lstStyle/>
          <a:p>
            <a:r>
              <a:rPr lang="sv-SE" dirty="0"/>
              <a:t>Rubrik för sida med text</a:t>
            </a:r>
          </a:p>
        </p:txBody>
      </p:sp>
    </p:spTree>
    <p:extLst>
      <p:ext uri="{BB962C8B-B14F-4D97-AF65-F5344CB8AC3E}">
        <p14:creationId xmlns:p14="http://schemas.microsoft.com/office/powerpoint/2010/main" val="28836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2022-06-09</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5183189" y="987429"/>
            <a:ext cx="6172201"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839790"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839790" y="457200"/>
            <a:ext cx="3932238"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2107300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2022-06-09</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30110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2022-06-09</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704416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6.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6.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5.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0.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image" Target="../media/image13.png"/><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theme" Target="../theme/theme6.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0704D"/>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184B75-1362-2A44-A6A8-2033A240728B}"/>
              </a:ext>
            </a:extLst>
          </p:cNvPr>
          <p:cNvSpPr>
            <a:spLocks noGrp="1"/>
          </p:cNvSpPr>
          <p:nvPr>
            <p:ph type="title"/>
          </p:nvPr>
        </p:nvSpPr>
        <p:spPr>
          <a:xfrm>
            <a:off x="838200" y="365125"/>
            <a:ext cx="8515865"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DF3447-D0A0-1343-87E3-129203F58F6C}"/>
              </a:ext>
            </a:extLst>
          </p:cNvPr>
          <p:cNvSpPr>
            <a:spLocks noGrp="1"/>
          </p:cNvSpPr>
          <p:nvPr>
            <p:ph type="body" idx="1"/>
          </p:nvPr>
        </p:nvSpPr>
        <p:spPr>
          <a:xfrm>
            <a:off x="838200" y="1825625"/>
            <a:ext cx="8515865"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3" name="Bildobjekt 12">
            <a:extLst>
              <a:ext uri="{FF2B5EF4-FFF2-40B4-BE49-F238E27FC236}">
                <a16:creationId xmlns:a16="http://schemas.microsoft.com/office/drawing/2014/main" id="{5A353482-1CB8-EE4F-A0C2-57CC15D7F1A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65477" y="5774093"/>
            <a:ext cx="522874" cy="805740"/>
          </a:xfrm>
          <a:prstGeom prst="rect">
            <a:avLst/>
          </a:prstGeom>
        </p:spPr>
      </p:pic>
      <p:pic>
        <p:nvPicPr>
          <p:cNvPr id="6" name="Bildobjekt 5">
            <a:extLst>
              <a:ext uri="{FF2B5EF4-FFF2-40B4-BE49-F238E27FC236}">
                <a16:creationId xmlns:a16="http://schemas.microsoft.com/office/drawing/2014/main" id="{9501F598-901F-654F-92EB-1484E52898BF}"/>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l="-1436" r="-1735" b="40800"/>
          <a:stretch/>
        </p:blipFill>
        <p:spPr>
          <a:xfrm rot="5400000">
            <a:off x="11041061" y="1797427"/>
            <a:ext cx="880623" cy="1037916"/>
          </a:xfrm>
          <a:prstGeom prst="rect">
            <a:avLst/>
          </a:prstGeom>
        </p:spPr>
      </p:pic>
      <p:pic>
        <p:nvPicPr>
          <p:cNvPr id="11" name="Bildobjekt 10">
            <a:extLst>
              <a:ext uri="{FF2B5EF4-FFF2-40B4-BE49-F238E27FC236}">
                <a16:creationId xmlns:a16="http://schemas.microsoft.com/office/drawing/2014/main" id="{F2842F62-639E-A340-B947-3F7B3A40EC5B}"/>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t="9125" b="-1"/>
          <a:stretch/>
        </p:blipFill>
        <p:spPr>
          <a:xfrm>
            <a:off x="11146783" y="0"/>
            <a:ext cx="859021" cy="1603459"/>
          </a:xfrm>
          <a:prstGeom prst="rect">
            <a:avLst/>
          </a:prstGeom>
        </p:spPr>
      </p:pic>
      <p:pic>
        <p:nvPicPr>
          <p:cNvPr id="14" name="Bildobjekt 13">
            <a:extLst>
              <a:ext uri="{FF2B5EF4-FFF2-40B4-BE49-F238E27FC236}">
                <a16:creationId xmlns:a16="http://schemas.microsoft.com/office/drawing/2014/main" id="{AF03674D-C604-AD41-8ACA-90309DC4FF5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137801" y="3067583"/>
            <a:ext cx="853549" cy="1753236"/>
          </a:xfrm>
          <a:prstGeom prst="rect">
            <a:avLst/>
          </a:prstGeom>
        </p:spPr>
      </p:pic>
    </p:spTree>
    <p:extLst>
      <p:ext uri="{BB962C8B-B14F-4D97-AF65-F5344CB8AC3E}">
        <p14:creationId xmlns:p14="http://schemas.microsoft.com/office/powerpoint/2010/main" val="563751498"/>
      </p:ext>
    </p:extLst>
  </p:cSld>
  <p:clrMap bg1="lt1" tx1="dk1" bg2="lt2" tx2="dk2" accent1="accent1" accent2="accent2" accent3="accent3" accent4="accent4" accent5="accent5" accent6="accent6" hlink="hlink" folHlink="folHlink"/>
  <p:sldLayoutIdLst>
    <p:sldLayoutId id="2147483666" r:id="rId1"/>
    <p:sldLayoutId id="2147483686" r:id="rId2"/>
    <p:sldLayoutId id="2147483676" r:id="rId3"/>
    <p:sldLayoutId id="2147483687" r:id="rId4"/>
    <p:sldLayoutId id="2147483678" r:id="rId5"/>
    <p:sldLayoutId id="2147483679" r:id="rId6"/>
    <p:sldLayoutId id="2147483724" r:id="rId7"/>
    <p:sldLayoutId id="2147483651" r:id="rId8"/>
    <p:sldLayoutId id="2147483675" r:id="rId9"/>
    <p:sldLayoutId id="2147483659" r:id="rId10"/>
    <p:sldLayoutId id="2147483674" r:id="rId11"/>
    <p:sldLayoutId id="2147483722" r:id="rId12"/>
    <p:sldLayoutId id="2147483727" r:id="rId13"/>
  </p:sldLayoutIdLst>
  <p:hf sldNum="0" hdr="0" ftr="0"/>
  <p:txStyles>
    <p:titleStyle>
      <a:lvl1pPr algn="l" defTabSz="914400" rtl="0" eaLnBrk="1" latinLnBrk="0" hangingPunct="1">
        <a:lnSpc>
          <a:spcPct val="90000"/>
        </a:lnSpc>
        <a:spcBef>
          <a:spcPct val="0"/>
        </a:spcBef>
        <a:buNone/>
        <a:defRPr sz="4400" b="1" kern="1200">
          <a:solidFill>
            <a:srgbClr val="E5EBE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E5EBE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E5EBE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E5EBE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E5EBE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rgbClr val="E5EBE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5EBE3"/>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184B75-1362-2A44-A6A8-2033A240728B}"/>
              </a:ext>
            </a:extLst>
          </p:cNvPr>
          <p:cNvSpPr>
            <a:spLocks noGrp="1"/>
          </p:cNvSpPr>
          <p:nvPr>
            <p:ph type="title"/>
          </p:nvPr>
        </p:nvSpPr>
        <p:spPr>
          <a:xfrm>
            <a:off x="838200" y="365125"/>
            <a:ext cx="8515865"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DF3447-D0A0-1343-87E3-129203F58F6C}"/>
              </a:ext>
            </a:extLst>
          </p:cNvPr>
          <p:cNvSpPr>
            <a:spLocks noGrp="1"/>
          </p:cNvSpPr>
          <p:nvPr>
            <p:ph type="body" idx="1"/>
          </p:nvPr>
        </p:nvSpPr>
        <p:spPr>
          <a:xfrm>
            <a:off x="838200" y="1825625"/>
            <a:ext cx="8515865"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descr="En bild som visar pil&#10;&#10;Automatiskt genererad beskrivning">
            <a:extLst>
              <a:ext uri="{FF2B5EF4-FFF2-40B4-BE49-F238E27FC236}">
                <a16:creationId xmlns:a16="http://schemas.microsoft.com/office/drawing/2014/main" id="{1F21C5BE-93D7-6748-841E-B450E7134A4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45599" y="5774093"/>
            <a:ext cx="522874" cy="819169"/>
          </a:xfrm>
          <a:prstGeom prst="rect">
            <a:avLst/>
          </a:prstGeom>
        </p:spPr>
      </p:pic>
      <p:pic>
        <p:nvPicPr>
          <p:cNvPr id="8" name="Bildobjekt 7">
            <a:extLst>
              <a:ext uri="{FF2B5EF4-FFF2-40B4-BE49-F238E27FC236}">
                <a16:creationId xmlns:a16="http://schemas.microsoft.com/office/drawing/2014/main" id="{F3E591BA-E4D4-6842-88BC-C67F6BA6C8E7}"/>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t="9368"/>
          <a:stretch/>
        </p:blipFill>
        <p:spPr>
          <a:xfrm>
            <a:off x="11146783" y="0"/>
            <a:ext cx="853549" cy="1605329"/>
          </a:xfrm>
          <a:prstGeom prst="rect">
            <a:avLst/>
          </a:prstGeom>
        </p:spPr>
      </p:pic>
      <p:pic>
        <p:nvPicPr>
          <p:cNvPr id="10" name="Bildobjekt 9">
            <a:extLst>
              <a:ext uri="{FF2B5EF4-FFF2-40B4-BE49-F238E27FC236}">
                <a16:creationId xmlns:a16="http://schemas.microsoft.com/office/drawing/2014/main" id="{2C4AF2E6-8BCA-2B43-AC59-3133AB4068EF}"/>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b="40591"/>
          <a:stretch/>
        </p:blipFill>
        <p:spPr>
          <a:xfrm rot="5400000">
            <a:off x="11040098" y="1799201"/>
            <a:ext cx="853550" cy="1041581"/>
          </a:xfrm>
          <a:prstGeom prst="rect">
            <a:avLst/>
          </a:prstGeom>
        </p:spPr>
      </p:pic>
      <p:pic>
        <p:nvPicPr>
          <p:cNvPr id="15" name="Bildobjekt 14">
            <a:extLst>
              <a:ext uri="{FF2B5EF4-FFF2-40B4-BE49-F238E27FC236}">
                <a16:creationId xmlns:a16="http://schemas.microsoft.com/office/drawing/2014/main" id="{8B263CC8-302A-CF45-B9E6-6C762255E09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134114" y="3064211"/>
            <a:ext cx="853549" cy="1753236"/>
          </a:xfrm>
          <a:prstGeom prst="rect">
            <a:avLst/>
          </a:prstGeom>
        </p:spPr>
      </p:pic>
    </p:spTree>
    <p:extLst>
      <p:ext uri="{BB962C8B-B14F-4D97-AF65-F5344CB8AC3E}">
        <p14:creationId xmlns:p14="http://schemas.microsoft.com/office/powerpoint/2010/main" val="1625476938"/>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688" r:id="rId3"/>
    <p:sldLayoutId id="2147483706" r:id="rId4"/>
    <p:sldLayoutId id="2147483707" r:id="rId5"/>
    <p:sldLayoutId id="2147483723" r:id="rId6"/>
    <p:sldLayoutId id="2147483701" r:id="rId7"/>
    <p:sldLayoutId id="2147483718" r:id="rId8"/>
    <p:sldLayoutId id="2147483702" r:id="rId9"/>
    <p:sldLayoutId id="2147483714" r:id="rId10"/>
    <p:sldLayoutId id="2147483721" r:id="rId11"/>
    <p:sldLayoutId id="2147483711" r:id="rId12"/>
    <p:sldLayoutId id="2147483726" r:id="rId13"/>
  </p:sldLayoutIdLst>
  <p:hf sldNum="0" hdr="0" ftr="0"/>
  <p:txStyles>
    <p:titleStyle>
      <a:lvl1pPr algn="l" defTabSz="914400" rtl="0" eaLnBrk="1" latinLnBrk="0" hangingPunct="1">
        <a:lnSpc>
          <a:spcPct val="90000"/>
        </a:lnSpc>
        <a:spcBef>
          <a:spcPct val="0"/>
        </a:spcBef>
        <a:buNone/>
        <a:defRPr sz="4400" b="1" kern="1200">
          <a:solidFill>
            <a:srgbClr val="30704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0704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0704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0704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0704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0704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text, iPod, vector graphics&#10;&#10;Description automatically generated">
            <a:extLst>
              <a:ext uri="{FF2B5EF4-FFF2-40B4-BE49-F238E27FC236}">
                <a16:creationId xmlns:a16="http://schemas.microsoft.com/office/drawing/2014/main" id="{9CCFC4C3-1135-489A-9FAB-B7F18DD0A0E4}"/>
              </a:ext>
            </a:extLst>
          </p:cNvPr>
          <p:cNvPicPr>
            <a:picLocks noChangeAspect="1"/>
          </p:cNvPicPr>
          <p:nvPr userDrawn="1"/>
        </p:nvPicPr>
        <p:blipFill>
          <a:blip r:embed="rId14">
            <a:alphaModFix amt="10000"/>
            <a:extLst>
              <a:ext uri="{28A0092B-C50C-407E-A947-70E740481C1C}">
                <a14:useLocalDpi xmlns:a14="http://schemas.microsoft.com/office/drawing/2010/main" val="0"/>
              </a:ext>
            </a:extLst>
          </a:blip>
          <a:stretch>
            <a:fillRect/>
          </a:stretch>
        </p:blipFill>
        <p:spPr>
          <a:xfrm>
            <a:off x="8443888" y="0"/>
            <a:ext cx="3748112" cy="6858000"/>
          </a:xfrm>
          <a:prstGeom prst="rect">
            <a:avLst/>
          </a:prstGeom>
        </p:spPr>
      </p:pic>
      <p:sp>
        <p:nvSpPr>
          <p:cNvPr id="2" name="Title Placeholder 1">
            <a:extLst>
              <a:ext uri="{FF2B5EF4-FFF2-40B4-BE49-F238E27FC236}">
                <a16:creationId xmlns:a16="http://schemas.microsoft.com/office/drawing/2014/main" id="{BF4F13F5-E053-4817-8EB0-866CB7B044B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smtClean="0"/>
              <a:t>Klicka här för att ändra format</a:t>
            </a:r>
            <a:endParaRPr lang="en-US" dirty="0"/>
          </a:p>
        </p:txBody>
      </p:sp>
      <p:sp>
        <p:nvSpPr>
          <p:cNvPr id="3" name="Text Placeholder 2">
            <a:extLst>
              <a:ext uri="{FF2B5EF4-FFF2-40B4-BE49-F238E27FC236}">
                <a16:creationId xmlns:a16="http://schemas.microsoft.com/office/drawing/2014/main" id="{D2A8142A-209B-49C6-9218-A854BB98F0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90000"/>
              </a:lnSpc>
              <a:spcBef>
                <a:spcPts val="1000"/>
              </a:spcBef>
              <a:spcAft>
                <a:spcPts val="600"/>
              </a:spcAft>
              <a:buClr>
                <a:srgbClr val="80A37D"/>
              </a:buClr>
              <a:buSzTx/>
              <a:buFont typeface="Arial" panose="020B0604020202020204" pitchFamily="34" charset="0"/>
              <a:buChar char="•"/>
              <a:tabLst/>
              <a:defRPr/>
            </a:pPr>
            <a:r>
              <a:rPr kumimoji="0" lang="sv-SE" sz="2200" b="0" i="0" u="none" strike="noStrike" kern="1200" cap="none" spc="0" normalizeH="0" baseline="0" noProof="0" smtClean="0">
                <a:ln>
                  <a:noFill/>
                </a:ln>
                <a:solidFill>
                  <a:prstClr val="black"/>
                </a:solidFill>
                <a:effectLst/>
                <a:uLnTx/>
                <a:uFillTx/>
                <a:latin typeface="Arial" panose="020B0604020202020204"/>
                <a:ea typeface="+mn-ea"/>
                <a:cs typeface="+mn-cs"/>
              </a:rPr>
              <a:t>Redigera format för bakgrundstext</a:t>
            </a:r>
          </a:p>
          <a:p>
            <a:pPr marL="182880" marR="0" lvl="1" indent="-182880" algn="l" defTabSz="914400" rtl="0" eaLnBrk="1" fontAlgn="auto" latinLnBrk="0" hangingPunct="1">
              <a:lnSpc>
                <a:spcPct val="90000"/>
              </a:lnSpc>
              <a:spcBef>
                <a:spcPts val="1000"/>
              </a:spcBef>
              <a:spcAft>
                <a:spcPts val="600"/>
              </a:spcAft>
              <a:buClr>
                <a:srgbClr val="80A37D"/>
              </a:buClr>
              <a:buSzTx/>
              <a:buFont typeface="Arial" panose="020B0604020202020204" pitchFamily="34" charset="0"/>
              <a:buChar char="•"/>
              <a:tabLst/>
              <a:defRPr/>
            </a:pPr>
            <a:r>
              <a:rPr kumimoji="0" lang="sv-SE" sz="2200" b="0" i="0" u="none" strike="noStrike" kern="1200" cap="none" spc="0" normalizeH="0" baseline="0" noProof="0" smtClean="0">
                <a:ln>
                  <a:noFill/>
                </a:ln>
                <a:solidFill>
                  <a:prstClr val="black"/>
                </a:solidFill>
                <a:effectLst/>
                <a:uLnTx/>
                <a:uFillTx/>
                <a:latin typeface="Arial" panose="020B0604020202020204"/>
                <a:ea typeface="+mn-ea"/>
                <a:cs typeface="+mn-cs"/>
              </a:rPr>
              <a:t>Nivå två</a:t>
            </a:r>
          </a:p>
          <a:p>
            <a:pPr marL="182880" marR="0" lvl="2" indent="-182880" algn="l" defTabSz="914400" rtl="0" eaLnBrk="1" fontAlgn="auto" latinLnBrk="0" hangingPunct="1">
              <a:lnSpc>
                <a:spcPct val="90000"/>
              </a:lnSpc>
              <a:spcBef>
                <a:spcPts val="1000"/>
              </a:spcBef>
              <a:spcAft>
                <a:spcPts val="600"/>
              </a:spcAft>
              <a:buClr>
                <a:srgbClr val="80A37D"/>
              </a:buClr>
              <a:buSzTx/>
              <a:buFont typeface="Arial" panose="020B0604020202020204" pitchFamily="34" charset="0"/>
              <a:buChar char="•"/>
              <a:tabLst/>
              <a:defRPr/>
            </a:pPr>
            <a:r>
              <a:rPr kumimoji="0" lang="sv-SE" sz="2200" b="0" i="0" u="none" strike="noStrike" kern="1200" cap="none" spc="0" normalizeH="0" baseline="0" noProof="0" smtClean="0">
                <a:ln>
                  <a:noFill/>
                </a:ln>
                <a:solidFill>
                  <a:prstClr val="black"/>
                </a:solidFill>
                <a:effectLst/>
                <a:uLnTx/>
                <a:uFillTx/>
                <a:latin typeface="Arial" panose="020B0604020202020204"/>
                <a:ea typeface="+mn-ea"/>
                <a:cs typeface="+mn-cs"/>
              </a:rPr>
              <a:t>Nivå tre</a:t>
            </a:r>
          </a:p>
          <a:p>
            <a:pPr marL="182880" marR="0" lvl="3" indent="-182880" algn="l" defTabSz="914400" rtl="0" eaLnBrk="1" fontAlgn="auto" latinLnBrk="0" hangingPunct="1">
              <a:lnSpc>
                <a:spcPct val="90000"/>
              </a:lnSpc>
              <a:spcBef>
                <a:spcPts val="1000"/>
              </a:spcBef>
              <a:spcAft>
                <a:spcPts val="600"/>
              </a:spcAft>
              <a:buClr>
                <a:srgbClr val="80A37D"/>
              </a:buClr>
              <a:buSzTx/>
              <a:buFont typeface="Arial" panose="020B0604020202020204" pitchFamily="34" charset="0"/>
              <a:buChar char="•"/>
              <a:tabLst/>
              <a:defRPr/>
            </a:pPr>
            <a:r>
              <a:rPr kumimoji="0" lang="sv-SE" sz="2200" b="0" i="0" u="none" strike="noStrike" kern="1200" cap="none" spc="0" normalizeH="0" baseline="0" noProof="0" smtClean="0">
                <a:ln>
                  <a:noFill/>
                </a:ln>
                <a:solidFill>
                  <a:prstClr val="black"/>
                </a:solidFill>
                <a:effectLst/>
                <a:uLnTx/>
                <a:uFillTx/>
                <a:latin typeface="Arial" panose="020B0604020202020204"/>
                <a:ea typeface="+mn-ea"/>
                <a:cs typeface="+mn-cs"/>
              </a:rPr>
              <a:t>Nivå fyra</a:t>
            </a:r>
          </a:p>
          <a:p>
            <a:pPr marL="182880" marR="0" lvl="4" indent="-182880" algn="l" defTabSz="914400" rtl="0" eaLnBrk="1" fontAlgn="auto" latinLnBrk="0" hangingPunct="1">
              <a:lnSpc>
                <a:spcPct val="90000"/>
              </a:lnSpc>
              <a:spcBef>
                <a:spcPts val="1000"/>
              </a:spcBef>
              <a:spcAft>
                <a:spcPts val="600"/>
              </a:spcAft>
              <a:buClr>
                <a:srgbClr val="80A37D"/>
              </a:buClr>
              <a:buSzTx/>
              <a:buFont typeface="Arial" panose="020B0604020202020204" pitchFamily="34" charset="0"/>
              <a:buChar char="•"/>
              <a:tabLst/>
              <a:defRPr/>
            </a:pPr>
            <a:r>
              <a:rPr kumimoji="0" lang="sv-SE" sz="2200" b="0" i="0" u="none" strike="noStrike" kern="1200" cap="none" spc="0" normalizeH="0" baseline="0" noProof="0" smtClean="0">
                <a:ln>
                  <a:noFill/>
                </a:ln>
                <a:solidFill>
                  <a:prstClr val="black"/>
                </a:solidFill>
                <a:effectLst/>
                <a:uLnTx/>
                <a:uFillTx/>
                <a:latin typeface="Arial" panose="020B0604020202020204"/>
                <a:ea typeface="+mn-ea"/>
                <a:cs typeface="+mn-cs"/>
              </a:rPr>
              <a:t>Nivå fem</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8659275B-9EA9-4C56-B038-7ACF4DB222FA}"/>
              </a:ext>
            </a:extLst>
          </p:cNvPr>
          <p:cNvPicPr>
            <a:picLocks noChangeAspect="1"/>
          </p:cNvPicPr>
          <p:nvPr userDrawn="1"/>
        </p:nvPicPr>
        <p:blipFill>
          <a:blip r:embed="rId15" cstate="hqprint">
            <a:extLst>
              <a:ext uri="{28A0092B-C50C-407E-A947-70E740481C1C}">
                <a14:useLocalDpi xmlns:a14="http://schemas.microsoft.com/office/drawing/2010/main" val="0"/>
              </a:ext>
            </a:extLst>
          </a:blip>
          <a:srcRect/>
          <a:stretch/>
        </p:blipFill>
        <p:spPr>
          <a:xfrm>
            <a:off x="9897094" y="6390445"/>
            <a:ext cx="1447008" cy="254073"/>
          </a:xfrm>
          <a:prstGeom prst="rect">
            <a:avLst/>
          </a:prstGeom>
        </p:spPr>
      </p:pic>
      <p:sp>
        <p:nvSpPr>
          <p:cNvPr id="13" name="Footer Placeholder 4">
            <a:extLst>
              <a:ext uri="{FF2B5EF4-FFF2-40B4-BE49-F238E27FC236}">
                <a16:creationId xmlns:a16="http://schemas.microsoft.com/office/drawing/2014/main" id="{E126F6E8-E836-4CE3-85F9-0D2A4F831A7F}"/>
              </a:ext>
            </a:extLst>
          </p:cNvPr>
          <p:cNvSpPr>
            <a:spLocks noGrp="1"/>
          </p:cNvSpPr>
          <p:nvPr>
            <p:ph type="ftr" sz="quarter" idx="3"/>
          </p:nvPr>
        </p:nvSpPr>
        <p:spPr>
          <a:xfrm>
            <a:off x="828502" y="6435999"/>
            <a:ext cx="2607222" cy="208519"/>
          </a:xfrm>
          <a:prstGeom prst="rect">
            <a:avLst/>
          </a:prstGeom>
        </p:spPr>
        <p:txBody>
          <a:bodyPr/>
          <a:lstStyle>
            <a:lvl1pPr marL="0" indent="0" algn="l" defTabSz="914400" rtl="0" eaLnBrk="1" latinLnBrk="0" hangingPunct="1">
              <a:lnSpc>
                <a:spcPct val="90000"/>
              </a:lnSpc>
              <a:spcBef>
                <a:spcPts val="1000"/>
              </a:spcBef>
              <a:buNone/>
              <a:defRPr lang="en-US" sz="1000" b="0" kern="1200" cap="all" spc="80" baseline="0" smtClean="0">
                <a:solidFill>
                  <a:schemeClr val="accent2"/>
                </a:solidFill>
                <a:latin typeface="+mj-lt"/>
                <a:ea typeface="+mn-ea"/>
                <a:cs typeface="+mn-cs"/>
              </a:defRPr>
            </a:lvl1pPr>
          </a:lstStyle>
          <a:p>
            <a:pPr>
              <a:defRPr/>
            </a:pPr>
            <a:r>
              <a:rPr lang="en-US" dirty="0" err="1"/>
              <a:t>Socialt</a:t>
            </a:r>
            <a:r>
              <a:rPr lang="en-US" dirty="0"/>
              <a:t> </a:t>
            </a:r>
            <a:r>
              <a:rPr lang="en-US" dirty="0" err="1"/>
              <a:t>hållbart</a:t>
            </a:r>
            <a:r>
              <a:rPr lang="en-US" dirty="0"/>
              <a:t> </a:t>
            </a:r>
            <a:r>
              <a:rPr lang="en-US" dirty="0" err="1"/>
              <a:t>Borås</a:t>
            </a:r>
            <a:endParaRPr lang="en-US" dirty="0"/>
          </a:p>
        </p:txBody>
      </p:sp>
      <p:sp>
        <p:nvSpPr>
          <p:cNvPr id="14" name="Slide Number Placeholder 5">
            <a:extLst>
              <a:ext uri="{FF2B5EF4-FFF2-40B4-BE49-F238E27FC236}">
                <a16:creationId xmlns:a16="http://schemas.microsoft.com/office/drawing/2014/main" id="{0D62EFAA-649C-4D02-94DB-E42CE31E1314}"/>
              </a:ext>
            </a:extLst>
          </p:cNvPr>
          <p:cNvSpPr>
            <a:spLocks noGrp="1"/>
          </p:cNvSpPr>
          <p:nvPr>
            <p:ph type="sldNum" sz="quarter" idx="4"/>
          </p:nvPr>
        </p:nvSpPr>
        <p:spPr>
          <a:xfrm>
            <a:off x="4724400" y="6406609"/>
            <a:ext cx="2743200" cy="237910"/>
          </a:xfrm>
          <a:prstGeom prst="rect">
            <a:avLst/>
          </a:prstGeom>
        </p:spPr>
        <p:txBody>
          <a:bodyPr/>
          <a:lstStyle>
            <a:lvl1pPr algn="ctr">
              <a:defRPr lang="en-US" sz="1000" kern="1200" smtClean="0">
                <a:solidFill>
                  <a:schemeClr val="tx1">
                    <a:tint val="75000"/>
                  </a:schemeClr>
                </a:solidFill>
                <a:latin typeface="+mn-lt"/>
                <a:ea typeface="+mn-ea"/>
                <a:cs typeface="+mn-cs"/>
              </a:defRPr>
            </a:lvl1pPr>
          </a:lstStyle>
          <a:p>
            <a:fld id="{20567F23-E27E-4EB0-8CFE-B23FFD7E3F6C}" type="slidenum">
              <a:rPr lang="en-US" smtClean="0"/>
              <a:pPr/>
              <a:t>‹#›</a:t>
            </a:fld>
            <a:endParaRPr lang="en-US" dirty="0"/>
          </a:p>
        </p:txBody>
      </p:sp>
    </p:spTree>
    <p:extLst>
      <p:ext uri="{BB962C8B-B14F-4D97-AF65-F5344CB8AC3E}">
        <p14:creationId xmlns:p14="http://schemas.microsoft.com/office/powerpoint/2010/main" val="370219941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000"/>
        </a:spcBef>
        <a:spcAft>
          <a:spcPts val="600"/>
        </a:spcAft>
        <a:buClr>
          <a:schemeClr val="accent2"/>
        </a:buClr>
        <a:buFont typeface="Arial" panose="020B0604020202020204" pitchFamily="34" charset="0"/>
        <a:buChar char="•"/>
        <a:defRPr sz="3200" kern="1200">
          <a:solidFill>
            <a:schemeClr val="tx1"/>
          </a:solidFill>
          <a:latin typeface="+mn-lt"/>
          <a:ea typeface="+mn-ea"/>
          <a:cs typeface="+mn-cs"/>
        </a:defRPr>
      </a:lvl1pPr>
      <a:lvl2pPr marL="365760" indent="-182880"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2800" kern="1200">
          <a:solidFill>
            <a:schemeClr val="tx1"/>
          </a:solidFill>
          <a:latin typeface="+mn-lt"/>
          <a:ea typeface="+mn-ea"/>
          <a:cs typeface="+mn-cs"/>
        </a:defRPr>
      </a:lvl2pPr>
      <a:lvl3pPr marL="548640" indent="-182880"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2400" kern="1200">
          <a:solidFill>
            <a:schemeClr val="tx1"/>
          </a:solidFill>
          <a:latin typeface="+mn-lt"/>
          <a:ea typeface="+mn-ea"/>
          <a:cs typeface="+mn-cs"/>
        </a:defRPr>
      </a:lvl3pPr>
      <a:lvl4pPr marL="777240" indent="-182880"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2000" kern="1200">
          <a:solidFill>
            <a:schemeClr val="tx1"/>
          </a:solidFill>
          <a:latin typeface="+mn-lt"/>
          <a:ea typeface="+mn-ea"/>
          <a:cs typeface="+mn-cs"/>
        </a:defRPr>
      </a:lvl4pPr>
      <a:lvl5pPr marL="960120" indent="-182880"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text, iPod, vector graphics&#10;&#10;Description automatically generated">
            <a:extLst>
              <a:ext uri="{FF2B5EF4-FFF2-40B4-BE49-F238E27FC236}">
                <a16:creationId xmlns:a16="http://schemas.microsoft.com/office/drawing/2014/main" id="{9CCFC4C3-1135-489A-9FAB-B7F18DD0A0E4}"/>
              </a:ext>
            </a:extLst>
          </p:cNvPr>
          <p:cNvPicPr>
            <a:picLocks noChangeAspect="1"/>
          </p:cNvPicPr>
          <p:nvPr userDrawn="1"/>
        </p:nvPicPr>
        <p:blipFill>
          <a:blip r:embed="rId15">
            <a:alphaModFix amt="10000"/>
            <a:extLst>
              <a:ext uri="{28A0092B-C50C-407E-A947-70E740481C1C}">
                <a14:useLocalDpi xmlns:a14="http://schemas.microsoft.com/office/drawing/2010/main" val="0"/>
              </a:ext>
            </a:extLst>
          </a:blip>
          <a:stretch>
            <a:fillRect/>
          </a:stretch>
        </p:blipFill>
        <p:spPr>
          <a:xfrm>
            <a:off x="8443888" y="0"/>
            <a:ext cx="3748112" cy="6858000"/>
          </a:xfrm>
          <a:prstGeom prst="rect">
            <a:avLst/>
          </a:prstGeom>
        </p:spPr>
      </p:pic>
      <p:sp>
        <p:nvSpPr>
          <p:cNvPr id="2" name="Title Placeholder 1">
            <a:extLst>
              <a:ext uri="{FF2B5EF4-FFF2-40B4-BE49-F238E27FC236}">
                <a16:creationId xmlns:a16="http://schemas.microsoft.com/office/drawing/2014/main" id="{BF4F13F5-E053-4817-8EB0-866CB7B044B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a:extLst>
              <a:ext uri="{FF2B5EF4-FFF2-40B4-BE49-F238E27FC236}">
                <a16:creationId xmlns:a16="http://schemas.microsoft.com/office/drawing/2014/main" id="{D2A8142A-209B-49C6-9218-A854BB98F0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90000"/>
              </a:lnSpc>
              <a:spcBef>
                <a:spcPts val="1000"/>
              </a:spcBef>
              <a:spcAft>
                <a:spcPts val="600"/>
              </a:spcAft>
              <a:buClr>
                <a:srgbClr val="80A37D"/>
              </a:buClr>
              <a:buSzTx/>
              <a:buFont typeface="Arial" panose="020B0604020202020204" pitchFamily="34" charset="0"/>
              <a:buChar char="•"/>
              <a:tabLst/>
              <a:defRPr/>
            </a:pPr>
            <a:r>
              <a:rPr kumimoji="0" lang="sv-SE" sz="2200" b="0" i="0" u="none" strike="noStrike" kern="1200" cap="none" spc="0" normalizeH="0" baseline="0" noProof="0" dirty="0">
                <a:ln>
                  <a:noFill/>
                </a:ln>
                <a:solidFill>
                  <a:prstClr val="black"/>
                </a:solidFill>
                <a:effectLst/>
                <a:uLnTx/>
                <a:uFillTx/>
                <a:latin typeface="Arial"/>
                <a:ea typeface="+mn-ea"/>
                <a:cs typeface="+mn-cs"/>
              </a:rPr>
              <a:t>Redigera format för bakgrundstext</a:t>
            </a:r>
          </a:p>
          <a:p>
            <a:pPr marL="365760" marR="0" lvl="1" indent="-182880" algn="l" defTabSz="914400" rtl="0" eaLnBrk="1" fontAlgn="auto" latinLnBrk="0" hangingPunct="1">
              <a:lnSpc>
                <a:spcPct val="90000"/>
              </a:lnSpc>
              <a:spcBef>
                <a:spcPts val="600"/>
              </a:spcBef>
              <a:spcAft>
                <a:spcPts val="600"/>
              </a:spcAft>
              <a:buClr>
                <a:srgbClr val="80A37D"/>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Nivå två</a:t>
            </a:r>
          </a:p>
          <a:p>
            <a:pPr marL="548640" marR="0" lvl="2" indent="-182880" algn="l" defTabSz="914400" rtl="0" eaLnBrk="1" fontAlgn="auto" latinLnBrk="0" hangingPunct="1">
              <a:lnSpc>
                <a:spcPct val="90000"/>
              </a:lnSpc>
              <a:spcBef>
                <a:spcPts val="600"/>
              </a:spcBef>
              <a:spcAft>
                <a:spcPts val="600"/>
              </a:spcAft>
              <a:buClr>
                <a:srgbClr val="80A37D"/>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Nivå tre</a:t>
            </a:r>
          </a:p>
          <a:p>
            <a:pPr marL="777240" marR="0" lvl="3" indent="-182880" algn="l" defTabSz="914400" rtl="0" eaLnBrk="1" fontAlgn="auto" latinLnBrk="0" hangingPunct="1">
              <a:lnSpc>
                <a:spcPct val="90000"/>
              </a:lnSpc>
              <a:spcBef>
                <a:spcPts val="600"/>
              </a:spcBef>
              <a:spcAft>
                <a:spcPts val="600"/>
              </a:spcAft>
              <a:buClr>
                <a:srgbClr val="80A37D"/>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Nivå fyra</a:t>
            </a:r>
          </a:p>
          <a:p>
            <a:pPr marL="960120" marR="0" lvl="4" indent="-182880" algn="l" defTabSz="914400" rtl="0" eaLnBrk="1" fontAlgn="auto" latinLnBrk="0" hangingPunct="1">
              <a:lnSpc>
                <a:spcPct val="90000"/>
              </a:lnSpc>
              <a:spcBef>
                <a:spcPts val="600"/>
              </a:spcBef>
              <a:spcAft>
                <a:spcPts val="600"/>
              </a:spcAft>
              <a:buClr>
                <a:srgbClr val="80A37D"/>
              </a:buClr>
              <a:buSzTx/>
              <a:buFont typeface="Arial" panose="020B0604020202020204" pitchFamily="34" charset="0"/>
              <a:buChar char="•"/>
              <a:tabLst/>
              <a:defRPr/>
            </a:pPr>
            <a:r>
              <a:rPr kumimoji="0" lang="sv-SE" sz="1600" b="0" i="0" u="none" strike="noStrike" kern="1200" cap="none" spc="0" normalizeH="0" baseline="0" noProof="0" dirty="0">
                <a:ln>
                  <a:noFill/>
                </a:ln>
                <a:solidFill>
                  <a:prstClr val="black"/>
                </a:solidFill>
                <a:effectLst/>
                <a:uLnTx/>
                <a:uFillTx/>
                <a:latin typeface="Arial"/>
                <a:ea typeface="+mn-ea"/>
                <a:cs typeface="+mn-cs"/>
              </a:rPr>
              <a:t>Nivå fem</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8659275B-9EA9-4C56-B038-7ACF4DB222FA}"/>
              </a:ext>
            </a:extLst>
          </p:cNvPr>
          <p:cNvPicPr>
            <a:picLocks noChangeAspect="1"/>
          </p:cNvPicPr>
          <p:nvPr userDrawn="1"/>
        </p:nvPicPr>
        <p:blipFill>
          <a:blip r:embed="rId16" cstate="hqprint">
            <a:extLst>
              <a:ext uri="{28A0092B-C50C-407E-A947-70E740481C1C}">
                <a14:useLocalDpi xmlns:a14="http://schemas.microsoft.com/office/drawing/2010/main" val="0"/>
              </a:ext>
            </a:extLst>
          </a:blip>
          <a:srcRect/>
          <a:stretch/>
        </p:blipFill>
        <p:spPr>
          <a:xfrm>
            <a:off x="9897094" y="6390445"/>
            <a:ext cx="1447008" cy="254073"/>
          </a:xfrm>
          <a:prstGeom prst="rect">
            <a:avLst/>
          </a:prstGeom>
        </p:spPr>
      </p:pic>
      <p:sp>
        <p:nvSpPr>
          <p:cNvPr id="13" name="Footer Placeholder 4">
            <a:extLst>
              <a:ext uri="{FF2B5EF4-FFF2-40B4-BE49-F238E27FC236}">
                <a16:creationId xmlns:a16="http://schemas.microsoft.com/office/drawing/2014/main" id="{E126F6E8-E836-4CE3-85F9-0D2A4F831A7F}"/>
              </a:ext>
            </a:extLst>
          </p:cNvPr>
          <p:cNvSpPr>
            <a:spLocks noGrp="1"/>
          </p:cNvSpPr>
          <p:nvPr>
            <p:ph type="ftr" sz="quarter" idx="3"/>
          </p:nvPr>
        </p:nvSpPr>
        <p:spPr>
          <a:xfrm>
            <a:off x="828502" y="6435999"/>
            <a:ext cx="2607222" cy="208519"/>
          </a:xfrm>
          <a:prstGeom prst="rect">
            <a:avLst/>
          </a:prstGeom>
        </p:spPr>
        <p:txBody>
          <a:bodyPr/>
          <a:lstStyle>
            <a:lvl1pPr marL="0" indent="0" algn="l" defTabSz="914400" rtl="0" eaLnBrk="1" latinLnBrk="0" hangingPunct="1">
              <a:lnSpc>
                <a:spcPct val="90000"/>
              </a:lnSpc>
              <a:spcBef>
                <a:spcPts val="1000"/>
              </a:spcBef>
              <a:buNone/>
              <a:defRPr lang="en-US" sz="1000" b="0" kern="1200" cap="all" spc="80" baseline="0" smtClean="0">
                <a:solidFill>
                  <a:schemeClr val="accent2"/>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dirty="0" err="1">
                <a:ln>
                  <a:noFill/>
                </a:ln>
                <a:solidFill>
                  <a:srgbClr val="80A37D"/>
                </a:solidFill>
                <a:effectLst/>
                <a:uLnTx/>
                <a:uFillTx/>
                <a:latin typeface="Arial" panose="020B0604020202020204"/>
                <a:ea typeface="+mn-ea"/>
                <a:cs typeface="+mn-cs"/>
              </a:rPr>
              <a:t>Socialt</a:t>
            </a:r>
            <a:r>
              <a:rPr kumimoji="0" lang="en-US" sz="1000" b="0" i="0" u="none" strike="noStrike" kern="1200" cap="all" spc="80" normalizeH="0" baseline="0" noProof="0" dirty="0">
                <a:ln>
                  <a:noFill/>
                </a:ln>
                <a:solidFill>
                  <a:srgbClr val="80A37D"/>
                </a:solidFill>
                <a:effectLst/>
                <a:uLnTx/>
                <a:uFillTx/>
                <a:latin typeface="Arial" panose="020B0604020202020204"/>
                <a:ea typeface="+mn-ea"/>
                <a:cs typeface="+mn-cs"/>
              </a:rPr>
              <a:t> </a:t>
            </a:r>
            <a:r>
              <a:rPr kumimoji="0" lang="en-US" sz="1000" b="0" i="0" u="none" strike="noStrike" kern="1200" cap="all" spc="80" normalizeH="0" baseline="0" noProof="0" dirty="0" err="1">
                <a:ln>
                  <a:noFill/>
                </a:ln>
                <a:solidFill>
                  <a:srgbClr val="80A37D"/>
                </a:solidFill>
                <a:effectLst/>
                <a:uLnTx/>
                <a:uFillTx/>
                <a:latin typeface="Arial" panose="020B0604020202020204"/>
                <a:ea typeface="+mn-ea"/>
                <a:cs typeface="+mn-cs"/>
              </a:rPr>
              <a:t>hållbart</a:t>
            </a:r>
            <a:r>
              <a:rPr kumimoji="0" lang="en-US" sz="1000" b="0" i="0" u="none" strike="noStrike" kern="1200" cap="all" spc="80" normalizeH="0" baseline="0" noProof="0" dirty="0">
                <a:ln>
                  <a:noFill/>
                </a:ln>
                <a:solidFill>
                  <a:srgbClr val="80A37D"/>
                </a:solidFill>
                <a:effectLst/>
                <a:uLnTx/>
                <a:uFillTx/>
                <a:latin typeface="Arial" panose="020B0604020202020204"/>
                <a:ea typeface="+mn-ea"/>
                <a:cs typeface="+mn-cs"/>
              </a:rPr>
              <a:t> </a:t>
            </a:r>
            <a:r>
              <a:rPr kumimoji="0" lang="en-US" sz="1000" b="0" i="0" u="none" strike="noStrike" kern="1200" cap="all" spc="80" normalizeH="0" baseline="0" noProof="0" dirty="0" err="1">
                <a:ln>
                  <a:noFill/>
                </a:ln>
                <a:solidFill>
                  <a:srgbClr val="80A37D"/>
                </a:solidFill>
                <a:effectLst/>
                <a:uLnTx/>
                <a:uFillTx/>
                <a:latin typeface="Arial" panose="020B0604020202020204"/>
                <a:ea typeface="+mn-ea"/>
                <a:cs typeface="+mn-cs"/>
              </a:rPr>
              <a:t>Borås</a:t>
            </a:r>
            <a:endParaRPr kumimoji="0" lang="en-US" sz="1000" b="0" i="0" u="none" strike="noStrike" kern="1200" cap="all" spc="80" normalizeH="0" baseline="0" noProof="0" dirty="0">
              <a:ln>
                <a:noFill/>
              </a:ln>
              <a:solidFill>
                <a:srgbClr val="80A37D"/>
              </a:solidFill>
              <a:effectLst/>
              <a:uLnTx/>
              <a:uFillTx/>
              <a:latin typeface="Arial" panose="020B0604020202020204"/>
              <a:ea typeface="+mn-ea"/>
              <a:cs typeface="+mn-cs"/>
            </a:endParaRPr>
          </a:p>
        </p:txBody>
      </p:sp>
      <p:sp>
        <p:nvSpPr>
          <p:cNvPr id="14" name="Slide Number Placeholder 5">
            <a:extLst>
              <a:ext uri="{FF2B5EF4-FFF2-40B4-BE49-F238E27FC236}">
                <a16:creationId xmlns:a16="http://schemas.microsoft.com/office/drawing/2014/main" id="{0D62EFAA-649C-4D02-94DB-E42CE31E1314}"/>
              </a:ext>
            </a:extLst>
          </p:cNvPr>
          <p:cNvSpPr>
            <a:spLocks noGrp="1"/>
          </p:cNvSpPr>
          <p:nvPr>
            <p:ph type="sldNum" sz="quarter" idx="4"/>
          </p:nvPr>
        </p:nvSpPr>
        <p:spPr>
          <a:xfrm>
            <a:off x="4724400" y="6406609"/>
            <a:ext cx="2743200" cy="237910"/>
          </a:xfrm>
          <a:prstGeom prst="rect">
            <a:avLst/>
          </a:prstGeom>
        </p:spPr>
        <p:txBody>
          <a:bodyPr/>
          <a:lstStyle>
            <a:lvl1pPr algn="ctr">
              <a:defRPr lang="en-US" sz="1000" kern="1200" smtClean="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821515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000"/>
        </a:spcBef>
        <a:spcAft>
          <a:spcPts val="600"/>
        </a:spcAft>
        <a:buClr>
          <a:schemeClr val="accent2"/>
        </a:buClr>
        <a:buFont typeface="Arial" panose="020B0604020202020204" pitchFamily="34" charset="0"/>
        <a:buChar char="•"/>
        <a:defRPr sz="3200" kern="1200">
          <a:solidFill>
            <a:schemeClr val="tx1"/>
          </a:solidFill>
          <a:latin typeface="+mn-lt"/>
          <a:ea typeface="+mn-ea"/>
          <a:cs typeface="+mn-cs"/>
        </a:defRPr>
      </a:lvl1pPr>
      <a:lvl2pPr marL="365760" indent="-182880"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2800" kern="1200">
          <a:solidFill>
            <a:schemeClr val="tx1"/>
          </a:solidFill>
          <a:latin typeface="+mn-lt"/>
          <a:ea typeface="+mn-ea"/>
          <a:cs typeface="+mn-cs"/>
        </a:defRPr>
      </a:lvl2pPr>
      <a:lvl3pPr marL="548640" indent="-182880"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2400" kern="1200">
          <a:solidFill>
            <a:schemeClr val="tx1"/>
          </a:solidFill>
          <a:latin typeface="+mn-lt"/>
          <a:ea typeface="+mn-ea"/>
          <a:cs typeface="+mn-cs"/>
        </a:defRPr>
      </a:lvl3pPr>
      <a:lvl4pPr marL="777240" indent="-182880"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2000" kern="1200">
          <a:solidFill>
            <a:schemeClr val="tx1"/>
          </a:solidFill>
          <a:latin typeface="+mn-lt"/>
          <a:ea typeface="+mn-ea"/>
          <a:cs typeface="+mn-cs"/>
        </a:defRPr>
      </a:lvl4pPr>
      <a:lvl5pPr marL="960120" indent="-182880"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text, iPod, vector graphics&#10;&#10;Description automatically generated">
            <a:extLst>
              <a:ext uri="{FF2B5EF4-FFF2-40B4-BE49-F238E27FC236}">
                <a16:creationId xmlns:a16="http://schemas.microsoft.com/office/drawing/2014/main" id="{9CCFC4C3-1135-489A-9FAB-B7F18DD0A0E4}"/>
              </a:ext>
            </a:extLst>
          </p:cNvPr>
          <p:cNvPicPr>
            <a:picLocks noChangeAspect="1"/>
          </p:cNvPicPr>
          <p:nvPr userDrawn="1"/>
        </p:nvPicPr>
        <p:blipFill>
          <a:blip r:embed="rId14" cstate="print">
            <a:alphaModFix amt="10000"/>
            <a:extLst>
              <a:ext uri="{28A0092B-C50C-407E-A947-70E740481C1C}">
                <a14:useLocalDpi xmlns:a14="http://schemas.microsoft.com/office/drawing/2010/main" val="0"/>
              </a:ext>
            </a:extLst>
          </a:blip>
          <a:stretch>
            <a:fillRect/>
          </a:stretch>
        </p:blipFill>
        <p:spPr>
          <a:xfrm>
            <a:off x="8443888" y="0"/>
            <a:ext cx="3748112" cy="6858000"/>
          </a:xfrm>
          <a:prstGeom prst="rect">
            <a:avLst/>
          </a:prstGeom>
        </p:spPr>
      </p:pic>
      <p:sp>
        <p:nvSpPr>
          <p:cNvPr id="2" name="Title Placeholder 1">
            <a:extLst>
              <a:ext uri="{FF2B5EF4-FFF2-40B4-BE49-F238E27FC236}">
                <a16:creationId xmlns:a16="http://schemas.microsoft.com/office/drawing/2014/main" id="{BF4F13F5-E053-4817-8EB0-866CB7B044B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sv-SE" smtClean="0"/>
              <a:t>Klicka här för att ändra format</a:t>
            </a:r>
            <a:endParaRPr lang="en-US" dirty="0"/>
          </a:p>
        </p:txBody>
      </p:sp>
      <p:sp>
        <p:nvSpPr>
          <p:cNvPr id="3" name="Text Placeholder 2">
            <a:extLst>
              <a:ext uri="{FF2B5EF4-FFF2-40B4-BE49-F238E27FC236}">
                <a16:creationId xmlns:a16="http://schemas.microsoft.com/office/drawing/2014/main" id="{D2A8142A-209B-49C6-9218-A854BB98F02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marL="182875" marR="0" lvl="0" indent="-182875" algn="l" defTabSz="914377" rtl="0" eaLnBrk="1" fontAlgn="auto" latinLnBrk="0" hangingPunct="1">
              <a:lnSpc>
                <a:spcPct val="90000"/>
              </a:lnSpc>
              <a:spcBef>
                <a:spcPts val="1000"/>
              </a:spcBef>
              <a:spcAft>
                <a:spcPts val="600"/>
              </a:spcAft>
              <a:buClr>
                <a:srgbClr val="80A37D"/>
              </a:buClr>
              <a:buSzTx/>
              <a:buFont typeface="Arial" panose="020B0604020202020204" pitchFamily="34" charset="0"/>
              <a:buChar char="•"/>
              <a:tabLst/>
              <a:defRPr/>
            </a:pPr>
            <a:r>
              <a:rPr kumimoji="0" lang="sv-SE" sz="2200" b="0" i="0" u="none" strike="noStrike" kern="1200" cap="none" spc="0" normalizeH="0" baseline="0" noProof="0" smtClean="0">
                <a:ln>
                  <a:noFill/>
                </a:ln>
                <a:solidFill>
                  <a:prstClr val="black"/>
                </a:solidFill>
                <a:effectLst/>
                <a:uLnTx/>
                <a:uFillTx/>
                <a:latin typeface="Arial" panose="020B0604020202020204"/>
                <a:ea typeface="+mn-ea"/>
                <a:cs typeface="+mn-cs"/>
              </a:rPr>
              <a:t>Redigera format för bakgrundstext</a:t>
            </a:r>
          </a:p>
          <a:p>
            <a:pPr marL="182875" marR="0" lvl="1" indent="-182875" algn="l" defTabSz="914377" rtl="0" eaLnBrk="1" fontAlgn="auto" latinLnBrk="0" hangingPunct="1">
              <a:lnSpc>
                <a:spcPct val="90000"/>
              </a:lnSpc>
              <a:spcBef>
                <a:spcPts val="1000"/>
              </a:spcBef>
              <a:spcAft>
                <a:spcPts val="600"/>
              </a:spcAft>
              <a:buClr>
                <a:srgbClr val="80A37D"/>
              </a:buClr>
              <a:buSzTx/>
              <a:buFont typeface="Arial" panose="020B0604020202020204" pitchFamily="34" charset="0"/>
              <a:buChar char="•"/>
              <a:tabLst/>
              <a:defRPr/>
            </a:pPr>
            <a:r>
              <a:rPr kumimoji="0" lang="sv-SE" sz="2200" b="0" i="0" u="none" strike="noStrike" kern="1200" cap="none" spc="0" normalizeH="0" baseline="0" noProof="0" smtClean="0">
                <a:ln>
                  <a:noFill/>
                </a:ln>
                <a:solidFill>
                  <a:prstClr val="black"/>
                </a:solidFill>
                <a:effectLst/>
                <a:uLnTx/>
                <a:uFillTx/>
                <a:latin typeface="Arial" panose="020B0604020202020204"/>
                <a:ea typeface="+mn-ea"/>
                <a:cs typeface="+mn-cs"/>
              </a:rPr>
              <a:t>Nivå två</a:t>
            </a:r>
          </a:p>
          <a:p>
            <a:pPr marL="182875" marR="0" lvl="2" indent="-182875" algn="l" defTabSz="914377" rtl="0" eaLnBrk="1" fontAlgn="auto" latinLnBrk="0" hangingPunct="1">
              <a:lnSpc>
                <a:spcPct val="90000"/>
              </a:lnSpc>
              <a:spcBef>
                <a:spcPts val="1000"/>
              </a:spcBef>
              <a:spcAft>
                <a:spcPts val="600"/>
              </a:spcAft>
              <a:buClr>
                <a:srgbClr val="80A37D"/>
              </a:buClr>
              <a:buSzTx/>
              <a:buFont typeface="Arial" panose="020B0604020202020204" pitchFamily="34" charset="0"/>
              <a:buChar char="•"/>
              <a:tabLst/>
              <a:defRPr/>
            </a:pPr>
            <a:r>
              <a:rPr kumimoji="0" lang="sv-SE" sz="2200" b="0" i="0" u="none" strike="noStrike" kern="1200" cap="none" spc="0" normalizeH="0" baseline="0" noProof="0" smtClean="0">
                <a:ln>
                  <a:noFill/>
                </a:ln>
                <a:solidFill>
                  <a:prstClr val="black"/>
                </a:solidFill>
                <a:effectLst/>
                <a:uLnTx/>
                <a:uFillTx/>
                <a:latin typeface="Arial" panose="020B0604020202020204"/>
                <a:ea typeface="+mn-ea"/>
                <a:cs typeface="+mn-cs"/>
              </a:rPr>
              <a:t>Nivå tre</a:t>
            </a:r>
          </a:p>
          <a:p>
            <a:pPr marL="182875" marR="0" lvl="3" indent="-182875" algn="l" defTabSz="914377" rtl="0" eaLnBrk="1" fontAlgn="auto" latinLnBrk="0" hangingPunct="1">
              <a:lnSpc>
                <a:spcPct val="90000"/>
              </a:lnSpc>
              <a:spcBef>
                <a:spcPts val="1000"/>
              </a:spcBef>
              <a:spcAft>
                <a:spcPts val="600"/>
              </a:spcAft>
              <a:buClr>
                <a:srgbClr val="80A37D"/>
              </a:buClr>
              <a:buSzTx/>
              <a:buFont typeface="Arial" panose="020B0604020202020204" pitchFamily="34" charset="0"/>
              <a:buChar char="•"/>
              <a:tabLst/>
              <a:defRPr/>
            </a:pPr>
            <a:r>
              <a:rPr kumimoji="0" lang="sv-SE" sz="2200" b="0" i="0" u="none" strike="noStrike" kern="1200" cap="none" spc="0" normalizeH="0" baseline="0" noProof="0" smtClean="0">
                <a:ln>
                  <a:noFill/>
                </a:ln>
                <a:solidFill>
                  <a:prstClr val="black"/>
                </a:solidFill>
                <a:effectLst/>
                <a:uLnTx/>
                <a:uFillTx/>
                <a:latin typeface="Arial" panose="020B0604020202020204"/>
                <a:ea typeface="+mn-ea"/>
                <a:cs typeface="+mn-cs"/>
              </a:rPr>
              <a:t>Nivå fyra</a:t>
            </a:r>
          </a:p>
          <a:p>
            <a:pPr marL="182875" marR="0" lvl="4" indent="-182875" algn="l" defTabSz="914377" rtl="0" eaLnBrk="1" fontAlgn="auto" latinLnBrk="0" hangingPunct="1">
              <a:lnSpc>
                <a:spcPct val="90000"/>
              </a:lnSpc>
              <a:spcBef>
                <a:spcPts val="1000"/>
              </a:spcBef>
              <a:spcAft>
                <a:spcPts val="600"/>
              </a:spcAft>
              <a:buClr>
                <a:srgbClr val="80A37D"/>
              </a:buClr>
              <a:buSzTx/>
              <a:buFont typeface="Arial" panose="020B0604020202020204" pitchFamily="34" charset="0"/>
              <a:buChar char="•"/>
              <a:tabLst/>
              <a:defRPr/>
            </a:pPr>
            <a:r>
              <a:rPr kumimoji="0" lang="sv-SE" sz="2200" b="0" i="0" u="none" strike="noStrike" kern="1200" cap="none" spc="0" normalizeH="0" baseline="0" noProof="0" smtClean="0">
                <a:ln>
                  <a:noFill/>
                </a:ln>
                <a:solidFill>
                  <a:prstClr val="black"/>
                </a:solidFill>
                <a:effectLst/>
                <a:uLnTx/>
                <a:uFillTx/>
                <a:latin typeface="Arial" panose="020B0604020202020204"/>
                <a:ea typeface="+mn-ea"/>
                <a:cs typeface="+mn-cs"/>
              </a:rPr>
              <a:t>Nivå fem</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8659275B-9EA9-4C56-B038-7ACF4DB222FA}"/>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9897095" y="6390446"/>
            <a:ext cx="1447008" cy="254073"/>
          </a:xfrm>
          <a:prstGeom prst="rect">
            <a:avLst/>
          </a:prstGeom>
        </p:spPr>
      </p:pic>
      <p:sp>
        <p:nvSpPr>
          <p:cNvPr id="13" name="Footer Placeholder 4">
            <a:extLst>
              <a:ext uri="{FF2B5EF4-FFF2-40B4-BE49-F238E27FC236}">
                <a16:creationId xmlns:a16="http://schemas.microsoft.com/office/drawing/2014/main" id="{E126F6E8-E836-4CE3-85F9-0D2A4F831A7F}"/>
              </a:ext>
            </a:extLst>
          </p:cNvPr>
          <p:cNvSpPr>
            <a:spLocks noGrp="1"/>
          </p:cNvSpPr>
          <p:nvPr>
            <p:ph type="ftr" sz="quarter" idx="3"/>
          </p:nvPr>
        </p:nvSpPr>
        <p:spPr>
          <a:xfrm>
            <a:off x="828502" y="6436001"/>
            <a:ext cx="2607223" cy="208519"/>
          </a:xfrm>
          <a:prstGeom prst="rect">
            <a:avLst/>
          </a:prstGeom>
        </p:spPr>
        <p:txBody>
          <a:bodyPr/>
          <a:lstStyle>
            <a:lvl1pPr marL="0" indent="0" algn="l" defTabSz="914377" rtl="0" eaLnBrk="1" latinLnBrk="0" hangingPunct="1">
              <a:lnSpc>
                <a:spcPct val="90000"/>
              </a:lnSpc>
              <a:spcBef>
                <a:spcPts val="1000"/>
              </a:spcBef>
              <a:buNone/>
              <a:defRPr lang="en-US" sz="1000" b="0" kern="1200" cap="all" spc="80" baseline="0" smtClean="0">
                <a:solidFill>
                  <a:schemeClr val="accent2"/>
                </a:solidFill>
                <a:latin typeface="+mj-lt"/>
                <a:ea typeface="+mn-ea"/>
                <a:cs typeface="+mn-cs"/>
              </a:defRPr>
            </a:lvl1pPr>
          </a:lstStyle>
          <a:p>
            <a:pPr>
              <a:defRPr/>
            </a:pPr>
            <a:r>
              <a:rPr lang="sv-SE" smtClean="0">
                <a:solidFill>
                  <a:srgbClr val="80A37D"/>
                </a:solidFill>
              </a:rPr>
              <a:t>Socialt hållbart Borås</a:t>
            </a:r>
            <a:endParaRPr lang="sv-SE" dirty="0">
              <a:solidFill>
                <a:srgbClr val="80A37D"/>
              </a:solidFill>
            </a:endParaRPr>
          </a:p>
        </p:txBody>
      </p:sp>
      <p:sp>
        <p:nvSpPr>
          <p:cNvPr id="14" name="Slide Number Placeholder 5">
            <a:extLst>
              <a:ext uri="{FF2B5EF4-FFF2-40B4-BE49-F238E27FC236}">
                <a16:creationId xmlns:a16="http://schemas.microsoft.com/office/drawing/2014/main" id="{0D62EFAA-649C-4D02-94DB-E42CE31E1314}"/>
              </a:ext>
            </a:extLst>
          </p:cNvPr>
          <p:cNvSpPr>
            <a:spLocks noGrp="1"/>
          </p:cNvSpPr>
          <p:nvPr>
            <p:ph type="sldNum" sz="quarter" idx="4"/>
          </p:nvPr>
        </p:nvSpPr>
        <p:spPr>
          <a:xfrm>
            <a:off x="4724400" y="6406610"/>
            <a:ext cx="2743200" cy="237911"/>
          </a:xfrm>
          <a:prstGeom prst="rect">
            <a:avLst/>
          </a:prstGeom>
        </p:spPr>
        <p:txBody>
          <a:bodyPr/>
          <a:lstStyle>
            <a:lvl1pPr algn="ctr">
              <a:defRPr lang="en-US" sz="1000" kern="1200" smtClean="0">
                <a:solidFill>
                  <a:schemeClr val="tx1">
                    <a:tint val="75000"/>
                  </a:schemeClr>
                </a:solidFill>
                <a:latin typeface="+mn-lt"/>
                <a:ea typeface="+mn-ea"/>
                <a:cs typeface="+mn-cs"/>
              </a:defRPr>
            </a:lvl1pPr>
          </a:lstStyle>
          <a:p>
            <a:pPr defTabSz="914377">
              <a:defRPr/>
            </a:pPr>
            <a:fld id="{20567F23-E27E-4EB0-8CFE-B23FFD7E3F6C}" type="slidenum">
              <a:rPr lang="sv-SE" smtClean="0">
                <a:solidFill>
                  <a:prstClr val="black">
                    <a:tint val="75000"/>
                  </a:prstClr>
                </a:solidFill>
              </a:rPr>
              <a:pPr defTabSz="914377">
                <a:defRPr/>
              </a:pPr>
              <a:t>‹#›</a:t>
            </a:fld>
            <a:endParaRPr lang="sv-SE" dirty="0">
              <a:solidFill>
                <a:prstClr val="black">
                  <a:tint val="75000"/>
                </a:prstClr>
              </a:solidFill>
            </a:endParaRPr>
          </a:p>
        </p:txBody>
      </p:sp>
    </p:spTree>
    <p:extLst>
      <p:ext uri="{BB962C8B-B14F-4D97-AF65-F5344CB8AC3E}">
        <p14:creationId xmlns:p14="http://schemas.microsoft.com/office/powerpoint/2010/main" val="41037093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dt="0"/>
  <p:txStyles>
    <p:title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82875" indent="-182875" algn="l" defTabSz="914377" rtl="0" eaLnBrk="1" latinLnBrk="0" hangingPunct="1">
        <a:lnSpc>
          <a:spcPct val="90000"/>
        </a:lnSpc>
        <a:spcBef>
          <a:spcPts val="1000"/>
        </a:spcBef>
        <a:spcAft>
          <a:spcPts val="600"/>
        </a:spcAft>
        <a:buClr>
          <a:schemeClr val="accent2"/>
        </a:buClr>
        <a:buFont typeface="Arial" panose="020B0604020202020204" pitchFamily="34" charset="0"/>
        <a:buChar char="•"/>
        <a:defRPr sz="3200" kern="1200">
          <a:solidFill>
            <a:schemeClr val="tx1"/>
          </a:solidFill>
          <a:latin typeface="+mn-lt"/>
          <a:ea typeface="+mn-ea"/>
          <a:cs typeface="+mn-cs"/>
        </a:defRPr>
      </a:lvl1pPr>
      <a:lvl2pPr marL="365751" indent="-182875" algn="l" defTabSz="914377" rtl="0" eaLnBrk="1" latinLnBrk="0" hangingPunct="1">
        <a:lnSpc>
          <a:spcPct val="90000"/>
        </a:lnSpc>
        <a:spcBef>
          <a:spcPts val="600"/>
        </a:spcBef>
        <a:spcAft>
          <a:spcPts val="600"/>
        </a:spcAft>
        <a:buClr>
          <a:schemeClr val="accent2"/>
        </a:buClr>
        <a:buFont typeface="Arial" panose="020B0604020202020204" pitchFamily="34" charset="0"/>
        <a:buChar char="•"/>
        <a:defRPr sz="2800" kern="1200">
          <a:solidFill>
            <a:schemeClr val="tx1"/>
          </a:solidFill>
          <a:latin typeface="+mn-lt"/>
          <a:ea typeface="+mn-ea"/>
          <a:cs typeface="+mn-cs"/>
        </a:defRPr>
      </a:lvl2pPr>
      <a:lvl3pPr marL="548626" indent="-182875" algn="l" defTabSz="914377" rtl="0" eaLnBrk="1" latinLnBrk="0" hangingPunct="1">
        <a:lnSpc>
          <a:spcPct val="90000"/>
        </a:lnSpc>
        <a:spcBef>
          <a:spcPts val="600"/>
        </a:spcBef>
        <a:spcAft>
          <a:spcPts val="600"/>
        </a:spcAft>
        <a:buClr>
          <a:schemeClr val="accent2"/>
        </a:buClr>
        <a:buFont typeface="Arial" panose="020B0604020202020204" pitchFamily="34" charset="0"/>
        <a:buChar char="•"/>
        <a:defRPr sz="2400" kern="1200">
          <a:solidFill>
            <a:schemeClr val="tx1"/>
          </a:solidFill>
          <a:latin typeface="+mn-lt"/>
          <a:ea typeface="+mn-ea"/>
          <a:cs typeface="+mn-cs"/>
        </a:defRPr>
      </a:lvl3pPr>
      <a:lvl4pPr marL="777221" indent="-182875" algn="l" defTabSz="914377" rtl="0" eaLnBrk="1" latinLnBrk="0" hangingPunct="1">
        <a:lnSpc>
          <a:spcPct val="90000"/>
        </a:lnSpc>
        <a:spcBef>
          <a:spcPts val="600"/>
        </a:spcBef>
        <a:spcAft>
          <a:spcPts val="600"/>
        </a:spcAft>
        <a:buClr>
          <a:schemeClr val="accent2"/>
        </a:buClr>
        <a:buFont typeface="Arial" panose="020B0604020202020204" pitchFamily="34" charset="0"/>
        <a:buChar char="•"/>
        <a:defRPr sz="2000" kern="1200">
          <a:solidFill>
            <a:schemeClr val="tx1"/>
          </a:solidFill>
          <a:latin typeface="+mn-lt"/>
          <a:ea typeface="+mn-ea"/>
          <a:cs typeface="+mn-cs"/>
        </a:defRPr>
      </a:lvl4pPr>
      <a:lvl5pPr marL="960096" indent="-182875" algn="l" defTabSz="914377" rtl="0" eaLnBrk="1" latinLnBrk="0" hangingPunct="1">
        <a:lnSpc>
          <a:spcPct val="90000"/>
        </a:lnSpc>
        <a:spcBef>
          <a:spcPts val="600"/>
        </a:spcBef>
        <a:spcAft>
          <a:spcPts val="600"/>
        </a:spcAft>
        <a:buClr>
          <a:schemeClr val="accent2"/>
        </a:buClr>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 xmlns:adec="http://schemas.microsoft.com/office/drawing/2017/decorative" val="1"/>
              </a:ext>
            </a:extLst>
          </p:cNvPr>
          <p:cNvPicPr>
            <a:picLocks noChangeAspect="1"/>
          </p:cNvPicPr>
          <p:nvPr userDrawn="1"/>
        </p:nvPicPr>
        <p:blipFill>
          <a:blip r:embed="rId38"/>
          <a:stretch>
            <a:fillRect/>
          </a:stretch>
        </p:blipFill>
        <p:spPr>
          <a:xfrm>
            <a:off x="10237333" y="6236705"/>
            <a:ext cx="1688842"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 xmlns:adec="http://schemas.microsoft.com/office/drawing/2017/decorative" val="1"/>
              </a:ext>
            </a:extLst>
          </p:cNvPr>
          <p:cNvSpPr>
            <a:spLocks noGrp="1"/>
          </p:cNvSpPr>
          <p:nvPr>
            <p:ph type="sldNum" sz="quarter" idx="4"/>
          </p:nvPr>
        </p:nvSpPr>
        <p:spPr>
          <a:xfrm>
            <a:off x="5734846" y="6355442"/>
            <a:ext cx="722310"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 xmlns:adec="http://schemas.microsoft.com/office/drawing/2017/decorative" val="1"/>
              </a:ext>
            </a:extLst>
          </p:cNvPr>
          <p:cNvSpPr>
            <a:spLocks noGrp="1"/>
          </p:cNvSpPr>
          <p:nvPr>
            <p:ph type="dt" sz="half" idx="2"/>
          </p:nvPr>
        </p:nvSpPr>
        <p:spPr>
          <a:xfrm>
            <a:off x="587377" y="6343423"/>
            <a:ext cx="1367292"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2022-06-09</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 xmlns:adec="http://schemas.microsoft.com/office/drawing/2017/decorative" val="1"/>
              </a:ext>
            </a:extLst>
          </p:cNvPr>
          <p:cNvSpPr>
            <a:spLocks noGrp="1"/>
          </p:cNvSpPr>
          <p:nvPr>
            <p:ph type="ftr" sz="quarter" idx="3"/>
          </p:nvPr>
        </p:nvSpPr>
        <p:spPr>
          <a:xfrm>
            <a:off x="1669144" y="6360633"/>
            <a:ext cx="4035084"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587375" y="1654176"/>
            <a:ext cx="11017250"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587375" y="469170"/>
            <a:ext cx="10925627"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5983906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4" r:id="rId35"/>
    <p:sldLayoutId id="2147483805"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p15:clr>
            <a:srgbClr val="F26B43"/>
          </p15:clr>
        </p15:guide>
        <p15:guide id="2" pos="6105">
          <p15:clr>
            <a:srgbClr val="F26B43"/>
          </p15:clr>
        </p15:guide>
        <p15:guide id="3" pos="135">
          <p15:clr>
            <a:srgbClr val="F26B43"/>
          </p15:clr>
        </p15:guide>
        <p15:guide id="4" orient="horz" pos="119">
          <p15:clr>
            <a:srgbClr val="F26B43"/>
          </p15:clr>
        </p15:guide>
        <p15:guide id="5" orient="horz" pos="278">
          <p15:clr>
            <a:srgbClr val="F26B43"/>
          </p15:clr>
        </p15:guide>
        <p15:guide id="6" orient="horz" pos="867">
          <p15:clr>
            <a:srgbClr val="F26B43"/>
          </p15:clr>
        </p15:guide>
        <p15:guide id="7" pos="301">
          <p15:clr>
            <a:srgbClr val="F26B43"/>
          </p15:clr>
        </p15:guide>
        <p15:guide id="8" orient="horz" pos="1026">
          <p15:clr>
            <a:srgbClr val="F26B43"/>
          </p15:clr>
        </p15:guide>
        <p15:guide id="9" pos="5939">
          <p15:clr>
            <a:srgbClr val="F26B43"/>
          </p15:clr>
        </p15:guide>
        <p15:guide id="10" orient="horz" pos="3997">
          <p15:clr>
            <a:srgbClr val="F26B43"/>
          </p15:clr>
        </p15:guide>
        <p15:guide id="11" orient="horz" pos="379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0.xml"/><Relationship Id="rId1" Type="http://schemas.openxmlformats.org/officeDocument/2006/relationships/slideLayout" Target="../slideLayouts/slideLayout66.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1.xml"/><Relationship Id="rId1" Type="http://schemas.openxmlformats.org/officeDocument/2006/relationships/slideLayout" Target="../slideLayouts/slideLayout66.xml"/><Relationship Id="rId4" Type="http://schemas.openxmlformats.org/officeDocument/2006/relationships/chart" Target="../charts/chart4.xml"/></Relationships>
</file>

<file path=ppt/slides/_rels/slide4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2.xml"/><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4.xm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5.xml"/><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6.xml"/><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7.xml"/><Relationship Id="rId1" Type="http://schemas.openxmlformats.org/officeDocument/2006/relationships/slideLayout" Target="../slideLayouts/slideLayout6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a:extLst>
              <a:ext uri="{FF2B5EF4-FFF2-40B4-BE49-F238E27FC236}">
                <a16:creationId xmlns:a16="http://schemas.microsoft.com/office/drawing/2014/main" id="{A0BF3C06-FEF1-4C34-9922-129421E32A7F}"/>
              </a:ext>
            </a:extLst>
          </p:cNvPr>
          <p:cNvSpPr>
            <a:spLocks noGrp="1"/>
          </p:cNvSpPr>
          <p:nvPr>
            <p:ph type="ctrTitle"/>
          </p:nvPr>
        </p:nvSpPr>
        <p:spPr/>
        <p:txBody>
          <a:bodyPr>
            <a:noAutofit/>
          </a:bodyPr>
          <a:lstStyle/>
          <a:p>
            <a:r>
              <a:rPr lang="sv-SE" dirty="0" smtClean="0"/>
              <a:t>Områdesutveckling Norrby</a:t>
            </a:r>
            <a:endParaRPr lang="en-US" dirty="0"/>
          </a:p>
        </p:txBody>
      </p:sp>
      <p:sp>
        <p:nvSpPr>
          <p:cNvPr id="45" name="Subtitle 44">
            <a:extLst>
              <a:ext uri="{FF2B5EF4-FFF2-40B4-BE49-F238E27FC236}">
                <a16:creationId xmlns:a16="http://schemas.microsoft.com/office/drawing/2014/main" id="{98A6E580-D571-40EB-9028-712E2572585F}"/>
              </a:ext>
            </a:extLst>
          </p:cNvPr>
          <p:cNvSpPr>
            <a:spLocks noGrp="1"/>
          </p:cNvSpPr>
          <p:nvPr>
            <p:ph type="subTitle" idx="1"/>
          </p:nvPr>
        </p:nvSpPr>
        <p:spPr>
          <a:xfrm>
            <a:off x="637672" y="5444308"/>
            <a:ext cx="11260416" cy="647087"/>
          </a:xfrm>
        </p:spPr>
        <p:txBody>
          <a:bodyPr>
            <a:noAutofit/>
          </a:bodyPr>
          <a:lstStyle/>
          <a:p>
            <a:r>
              <a:rPr lang="sv-SE" dirty="0" smtClean="0"/>
              <a:t>Säker och Trygg kommun 31 maj 2022</a:t>
            </a:r>
            <a:endParaRPr lang="sv-SE" dirty="0"/>
          </a:p>
          <a:p>
            <a:endParaRPr lang="sv-SE" dirty="0"/>
          </a:p>
        </p:txBody>
      </p:sp>
      <p:pic>
        <p:nvPicPr>
          <p:cNvPr id="4" name="Platshållare för bild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2645" b="22645"/>
          <a:stretch>
            <a:fillRect/>
          </a:stretch>
        </p:blipFill>
        <p:spPr/>
      </p:pic>
    </p:spTree>
    <p:extLst>
      <p:ext uri="{BB962C8B-B14F-4D97-AF65-F5344CB8AC3E}">
        <p14:creationId xmlns:p14="http://schemas.microsoft.com/office/powerpoint/2010/main" val="2700562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 8"/>
          <p:cNvGrpSpPr/>
          <p:nvPr/>
        </p:nvGrpSpPr>
        <p:grpSpPr>
          <a:xfrm>
            <a:off x="0" y="620844"/>
            <a:ext cx="12192000" cy="6264694"/>
            <a:chOff x="1003381" y="63945"/>
            <a:chExt cx="12192000" cy="6264694"/>
          </a:xfrm>
        </p:grpSpPr>
        <p:cxnSp>
          <p:nvCxnSpPr>
            <p:cNvPr id="28" name="Rak koppling 27"/>
            <p:cNvCxnSpPr/>
            <p:nvPr/>
          </p:nvCxnSpPr>
          <p:spPr>
            <a:xfrm>
              <a:off x="2931091" y="3631315"/>
              <a:ext cx="7938763" cy="9562"/>
            </a:xfrm>
            <a:prstGeom prst="line">
              <a:avLst/>
            </a:prstGeom>
          </p:spPr>
          <p:style>
            <a:lnRef idx="1">
              <a:schemeClr val="dk1"/>
            </a:lnRef>
            <a:fillRef idx="0">
              <a:schemeClr val="dk1"/>
            </a:fillRef>
            <a:effectRef idx="0">
              <a:schemeClr val="dk1"/>
            </a:effectRef>
            <a:fontRef idx="minor">
              <a:schemeClr val="tx1"/>
            </a:fontRef>
          </p:style>
        </p:cxnSp>
        <p:cxnSp>
          <p:nvCxnSpPr>
            <p:cNvPr id="24" name="Rak koppling 23"/>
            <p:cNvCxnSpPr/>
            <p:nvPr/>
          </p:nvCxnSpPr>
          <p:spPr>
            <a:xfrm flipH="1" flipV="1">
              <a:off x="6089415" y="1505406"/>
              <a:ext cx="24734" cy="4808736"/>
            </a:xfrm>
            <a:prstGeom prst="line">
              <a:avLst/>
            </a:prstGeom>
          </p:spPr>
          <p:style>
            <a:lnRef idx="1">
              <a:schemeClr val="dk1"/>
            </a:lnRef>
            <a:fillRef idx="0">
              <a:schemeClr val="dk1"/>
            </a:fillRef>
            <a:effectRef idx="0">
              <a:schemeClr val="dk1"/>
            </a:effectRef>
            <a:fontRef idx="minor">
              <a:schemeClr val="tx1"/>
            </a:fontRef>
          </p:style>
        </p:cxnSp>
        <p:cxnSp>
          <p:nvCxnSpPr>
            <p:cNvPr id="23" name="Rak koppling 22"/>
            <p:cNvCxnSpPr/>
            <p:nvPr/>
          </p:nvCxnSpPr>
          <p:spPr>
            <a:xfrm>
              <a:off x="2725415" y="5556536"/>
              <a:ext cx="8144439" cy="7578"/>
            </a:xfrm>
            <a:prstGeom prst="line">
              <a:avLst/>
            </a:prstGeom>
          </p:spPr>
          <p:style>
            <a:lnRef idx="1">
              <a:schemeClr val="dk1"/>
            </a:lnRef>
            <a:fillRef idx="0">
              <a:schemeClr val="dk1"/>
            </a:fillRef>
            <a:effectRef idx="0">
              <a:schemeClr val="dk1"/>
            </a:effectRef>
            <a:fontRef idx="minor">
              <a:schemeClr val="tx1"/>
            </a:fontRef>
          </p:style>
        </p:cxnSp>
        <p:cxnSp>
          <p:nvCxnSpPr>
            <p:cNvPr id="20" name="Rak koppling 19"/>
            <p:cNvCxnSpPr/>
            <p:nvPr/>
          </p:nvCxnSpPr>
          <p:spPr>
            <a:xfrm>
              <a:off x="3040629" y="906146"/>
              <a:ext cx="7829225" cy="38938"/>
            </a:xfrm>
            <a:prstGeom prst="line">
              <a:avLst/>
            </a:prstGeom>
          </p:spPr>
          <p:style>
            <a:lnRef idx="1">
              <a:schemeClr val="dk1"/>
            </a:lnRef>
            <a:fillRef idx="0">
              <a:schemeClr val="dk1"/>
            </a:fillRef>
            <a:effectRef idx="0">
              <a:schemeClr val="dk1"/>
            </a:effectRef>
            <a:fontRef idx="minor">
              <a:schemeClr val="tx1"/>
            </a:fontRef>
          </p:style>
        </p:cxnSp>
        <p:sp>
          <p:nvSpPr>
            <p:cNvPr id="7" name="Rektangel 6"/>
            <p:cNvSpPr/>
            <p:nvPr/>
          </p:nvSpPr>
          <p:spPr>
            <a:xfrm rot="5400000">
              <a:off x="5178830" y="-1008496"/>
              <a:ext cx="1732169" cy="3877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Rektangel 12"/>
            <p:cNvSpPr/>
            <p:nvPr/>
          </p:nvSpPr>
          <p:spPr>
            <a:xfrm>
              <a:off x="1003381" y="63945"/>
              <a:ext cx="2120041" cy="62371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smtClean="0">
                  <a:ln>
                    <a:noFill/>
                  </a:ln>
                  <a:solidFill>
                    <a:prstClr val="black"/>
                  </a:solidFill>
                  <a:effectLst/>
                  <a:uLnTx/>
                  <a:uFillTx/>
                  <a:latin typeface="Arial" panose="020B0604020202020204"/>
                  <a:ea typeface="+mn-ea"/>
                  <a:cs typeface="+mn-cs"/>
                </a:rPr>
                <a:t>Uppstart medskapandeforum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Så här involveras invånarna </a:t>
              </a:r>
              <a:endParaRPr kumimoji="0" lang="sv-SE"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Rektangel 14"/>
            <p:cNvSpPr/>
            <p:nvPr/>
          </p:nvSpPr>
          <p:spPr>
            <a:xfrm>
              <a:off x="10869854" y="103818"/>
              <a:ext cx="2325527" cy="61793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smtClean="0">
                  <a:ln>
                    <a:noFill/>
                  </a:ln>
                  <a:solidFill>
                    <a:prstClr val="black"/>
                  </a:solidFill>
                  <a:effectLst/>
                  <a:uLnTx/>
                  <a:uFillTx/>
                  <a:latin typeface="Arial" panose="020B0604020202020204"/>
                  <a:ea typeface="+mn-ea"/>
                  <a:cs typeface="+mn-cs"/>
                </a:rPr>
                <a:t>Framtagande av kommunikationsplan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Så här kommunicerar vi områdesutvecklingen </a:t>
              </a:r>
              <a:endParaRPr kumimoji="0" lang="sv-S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6" name="textruta 15"/>
            <p:cNvSpPr txBox="1"/>
            <p:nvPr/>
          </p:nvSpPr>
          <p:spPr>
            <a:xfrm>
              <a:off x="4865338" y="931439"/>
              <a:ext cx="2359152"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smtClean="0">
                  <a:ln>
                    <a:noFill/>
                  </a:ln>
                  <a:solidFill>
                    <a:prstClr val="black"/>
                  </a:solidFill>
                  <a:effectLst/>
                  <a:uLnTx/>
                  <a:uFillTx/>
                  <a:latin typeface="Arial" panose="020B0604020202020204"/>
                  <a:ea typeface="+mn-ea"/>
                  <a:cs typeface="+mn-cs"/>
                </a:rPr>
                <a:t>Framtagande av transformationskarta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Hit vill vi nå! </a:t>
              </a:r>
              <a:endParaRPr kumimoji="0" lang="sv-S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Rektangel 11"/>
            <p:cNvSpPr/>
            <p:nvPr/>
          </p:nvSpPr>
          <p:spPr>
            <a:xfrm rot="5400000">
              <a:off x="5221993" y="3538922"/>
              <a:ext cx="1647303" cy="3877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textruta 17"/>
            <p:cNvSpPr txBox="1"/>
            <p:nvPr/>
          </p:nvSpPr>
          <p:spPr>
            <a:xfrm>
              <a:off x="4865338" y="5097533"/>
              <a:ext cx="2359152"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smtClean="0">
                  <a:ln>
                    <a:noFill/>
                  </a:ln>
                  <a:solidFill>
                    <a:prstClr val="black"/>
                  </a:solidFill>
                  <a:effectLst/>
                  <a:uLnTx/>
                  <a:uFillTx/>
                  <a:latin typeface="Arial" panose="020B0604020202020204"/>
                  <a:ea typeface="+mn-ea"/>
                  <a:cs typeface="+mn-cs"/>
                </a:rPr>
                <a:t>Utveckla områdesmodell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Så här organiserar vi/verksamma aktörer oss för att nå målbilden </a:t>
              </a:r>
              <a:endParaRPr kumimoji="0" lang="sv-S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5" name="Bildobjekt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389" y="174701"/>
              <a:ext cx="635102" cy="635102"/>
            </a:xfrm>
            <a:prstGeom prst="rect">
              <a:avLst/>
            </a:prstGeom>
          </p:spPr>
        </p:pic>
        <p:pic>
          <p:nvPicPr>
            <p:cNvPr id="2" name="Bildobjekt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7176" y="1796116"/>
              <a:ext cx="576967" cy="576967"/>
            </a:xfrm>
            <a:prstGeom prst="rect">
              <a:avLst/>
            </a:prstGeom>
          </p:spPr>
        </p:pic>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151" y="2046447"/>
              <a:ext cx="709703" cy="709703"/>
            </a:xfrm>
            <a:prstGeom prst="rect">
              <a:avLst/>
            </a:prstGeom>
          </p:spPr>
        </p:pic>
        <p:pic>
          <p:nvPicPr>
            <p:cNvPr id="4" name="Bildobjekt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7335" y="4527216"/>
              <a:ext cx="714025" cy="705575"/>
            </a:xfrm>
            <a:prstGeom prst="rect">
              <a:avLst/>
            </a:prstGeom>
          </p:spPr>
        </p:pic>
        <p:sp>
          <p:nvSpPr>
            <p:cNvPr id="21" name="Rektangel 20"/>
            <p:cNvSpPr/>
            <p:nvPr/>
          </p:nvSpPr>
          <p:spPr>
            <a:xfrm rot="5400000">
              <a:off x="5146431" y="1356852"/>
              <a:ext cx="1885969" cy="3877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 name="textruta 25"/>
            <p:cNvSpPr txBox="1"/>
            <p:nvPr/>
          </p:nvSpPr>
          <p:spPr>
            <a:xfrm>
              <a:off x="4981051" y="2978266"/>
              <a:ext cx="2359152"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smtClean="0">
                  <a:ln>
                    <a:noFill/>
                  </a:ln>
                  <a:solidFill>
                    <a:prstClr val="black"/>
                  </a:solidFill>
                  <a:effectLst/>
                  <a:uLnTx/>
                  <a:uFillTx/>
                  <a:latin typeface="Arial" panose="020B0604020202020204"/>
                  <a:ea typeface="+mn-ea"/>
                  <a:cs typeface="+mn-cs"/>
                </a:rPr>
                <a:t>Samlat gemensamt kunskapsunderlag </a:t>
              </a:r>
              <a:r>
                <a:rPr kumimoji="0" lang="sv-SE" sz="14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Fokus Norrby- detta är vår gemensamma kunskapsbas och uppföljning av arbetet</a:t>
              </a:r>
              <a:endParaRPr kumimoji="0" lang="sv-S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Bildobjekt 5"/>
            <p:cNvPicPr>
              <a:picLocks noChangeAspect="1"/>
            </p:cNvPicPr>
            <p:nvPr/>
          </p:nvPicPr>
          <p:blipFill>
            <a:blip r:embed="rId7"/>
            <a:stretch>
              <a:fillRect/>
            </a:stretch>
          </p:blipFill>
          <p:spPr>
            <a:xfrm>
              <a:off x="5754435" y="2359250"/>
              <a:ext cx="630426" cy="630426"/>
            </a:xfrm>
            <a:prstGeom prst="rect">
              <a:avLst/>
            </a:prstGeom>
          </p:spPr>
        </p:pic>
      </p:grpSp>
      <p:sp>
        <p:nvSpPr>
          <p:cNvPr id="8" name="textruta 7"/>
          <p:cNvSpPr txBox="1"/>
          <p:nvPr/>
        </p:nvSpPr>
        <p:spPr>
          <a:xfrm>
            <a:off x="-34920" y="-148597"/>
            <a:ext cx="35139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smtClean="0">
                <a:ln>
                  <a:noFill/>
                </a:ln>
                <a:solidFill>
                  <a:prstClr val="black"/>
                </a:solidFill>
                <a:effectLst/>
                <a:uLnTx/>
                <a:uFillTx/>
                <a:latin typeface="Arial" panose="020B0604020202020204"/>
                <a:ea typeface="+mn-ea"/>
                <a:cs typeface="+mn-cs"/>
              </a:rPr>
              <a:t>Insatser:</a:t>
            </a:r>
            <a:endParaRPr kumimoji="0" lang="sv-SE" sz="4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 name="Rektangel 28"/>
          <p:cNvSpPr/>
          <p:nvPr/>
        </p:nvSpPr>
        <p:spPr>
          <a:xfrm>
            <a:off x="7364635" y="620844"/>
            <a:ext cx="2120041" cy="62371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1" i="0" u="none" strike="noStrike" kern="1200" cap="none" spc="0" normalizeH="0" baseline="0" noProof="0" dirty="0" smtClean="0">
                <a:ln>
                  <a:noFill/>
                </a:ln>
                <a:solidFill>
                  <a:prstClr val="black"/>
                </a:solidFill>
                <a:effectLst/>
                <a:uLnTx/>
                <a:uFillTx/>
                <a:latin typeface="Arial" panose="020B0604020202020204"/>
                <a:ea typeface="+mn-ea"/>
                <a:cs typeface="+mn-cs"/>
              </a:rPr>
              <a:t>Språkutveckling </a:t>
            </a:r>
            <a:r>
              <a:rPr kumimoji="0" lang="sv-SE" sz="1400" b="1" i="0" u="none" strike="noStrike" kern="1200" cap="none" spc="0" normalizeH="0" baseline="0" noProof="0" dirty="0">
                <a:ln>
                  <a:noFill/>
                </a:ln>
                <a:solidFill>
                  <a:prstClr val="black"/>
                </a:solidFill>
                <a:effectLst/>
                <a:uLnTx/>
                <a:uFillTx/>
                <a:latin typeface="Arial" panose="020B0604020202020204"/>
                <a:ea typeface="+mn-ea"/>
                <a:cs typeface="+mn-cs"/>
              </a:rPr>
              <a:t>Norrby </a:t>
            </a:r>
            <a:r>
              <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rPr>
              <a:t>(God start i livet</a:t>
            </a:r>
            <a:r>
              <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1" i="0" u="none" strike="noStrike" kern="1200" cap="none" spc="0" normalizeH="0" baseline="0" noProof="0" dirty="0">
                <a:ln>
                  <a:noFill/>
                </a:ln>
                <a:solidFill>
                  <a:prstClr val="black"/>
                </a:solidFill>
                <a:effectLst/>
                <a:uLnTx/>
                <a:uFillTx/>
                <a:latin typeface="Arial" panose="020B0604020202020204"/>
                <a:ea typeface="+mn-ea"/>
                <a:cs typeface="+mn-cs"/>
              </a:rPr>
              <a:t>Uppsökande verksamhet </a:t>
            </a:r>
            <a:endParaRPr kumimoji="0" lang="sv-SE" sz="1400" b="1"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rPr>
              <a:t>(</a:t>
            </a:r>
            <a:r>
              <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rPr>
              <a:t>Förutsättningar för arbete</a:t>
            </a:r>
            <a:r>
              <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1" i="0" u="none" strike="noStrike" kern="1200" cap="none" spc="0" normalizeH="0" baseline="0" noProof="0" dirty="0">
                <a:ln>
                  <a:noFill/>
                </a:ln>
                <a:solidFill>
                  <a:prstClr val="black"/>
                </a:solidFill>
                <a:effectLst/>
                <a:uLnTx/>
                <a:uFillTx/>
                <a:latin typeface="Arial" panose="020B0604020202020204"/>
                <a:ea typeface="+mn-ea"/>
                <a:cs typeface="+mn-cs"/>
              </a:rPr>
              <a:t>Utökad samhällsinformation </a:t>
            </a:r>
            <a:r>
              <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rPr>
              <a:t>(Förutsättningar för arbete</a:t>
            </a:r>
            <a:r>
              <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1" i="0" u="none" strike="noStrike" kern="1200" cap="none" spc="0" normalizeH="0" baseline="0" noProof="0" dirty="0">
                <a:ln>
                  <a:noFill/>
                </a:ln>
                <a:solidFill>
                  <a:prstClr val="black"/>
                </a:solidFill>
                <a:effectLst/>
                <a:uLnTx/>
                <a:uFillTx/>
                <a:latin typeface="Arial" panose="020B0604020202020204"/>
                <a:ea typeface="+mn-ea"/>
                <a:cs typeface="+mn-cs"/>
              </a:rPr>
              <a:t>Visualisera stadsutveckling </a:t>
            </a:r>
            <a:r>
              <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rPr>
              <a:t>(Boende &amp; närmiljö</a:t>
            </a:r>
            <a:r>
              <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1" i="0" u="none" strike="noStrike" kern="1200" cap="none" spc="0" normalizeH="0" baseline="0" noProof="0" dirty="0" smtClean="0">
                <a:ln>
                  <a:noFill/>
                </a:ln>
                <a:solidFill>
                  <a:prstClr val="black"/>
                </a:solidFill>
                <a:effectLst/>
                <a:uLnTx/>
                <a:uFillTx/>
                <a:latin typeface="Arial" panose="020B0604020202020204"/>
                <a:ea typeface="+mn-ea"/>
                <a:cs typeface="+mn-cs"/>
              </a:rPr>
              <a:t>Pilotesta handlingsplan för trygga fysiska miljöer  </a:t>
            </a:r>
            <a:r>
              <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rPr>
              <a:t>(</a:t>
            </a:r>
            <a:r>
              <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rPr>
              <a:t>Boende &amp; närmiljö)</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3" name="Bildobjekt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6851" y="657224"/>
            <a:ext cx="594551" cy="594551"/>
          </a:xfrm>
          <a:prstGeom prst="rect">
            <a:avLst/>
          </a:prstGeom>
        </p:spPr>
      </p:pic>
    </p:spTree>
    <p:extLst>
      <p:ext uri="{BB962C8B-B14F-4D97-AF65-F5344CB8AC3E}">
        <p14:creationId xmlns:p14="http://schemas.microsoft.com/office/powerpoint/2010/main" val="2887248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91128" y="387927"/>
            <a:ext cx="10908144" cy="59482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extruta 3"/>
          <p:cNvSpPr txBox="1"/>
          <p:nvPr/>
        </p:nvSpPr>
        <p:spPr>
          <a:xfrm>
            <a:off x="683490" y="508000"/>
            <a:ext cx="10520219" cy="424731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3600" b="1" i="0" u="none" strike="noStrike" kern="1200" cap="none" spc="0" normalizeH="0" baseline="0" noProof="0" dirty="0" smtClean="0">
                <a:ln>
                  <a:noFill/>
                </a:ln>
                <a:solidFill>
                  <a:srgbClr val="000000"/>
                </a:solidFill>
                <a:effectLst/>
                <a:uLnTx/>
                <a:uFillTx/>
                <a:latin typeface="Arial" panose="020B0604020202020204"/>
                <a:ea typeface="+mn-ea"/>
                <a:cs typeface="+mn-cs"/>
              </a:rPr>
              <a:t>Insatser april:</a:t>
            </a:r>
          </a:p>
          <a:p>
            <a:pPr marR="0" lvl="0" algn="l" defTabSz="914400" rtl="0" eaLnBrk="1" fontAlgn="auto" latinLnBrk="0" hangingPunct="1">
              <a:lnSpc>
                <a:spcPct val="150000"/>
              </a:lnSpc>
              <a:spcBef>
                <a:spcPts val="0"/>
              </a:spcBef>
              <a:spcAft>
                <a:spcPts val="0"/>
              </a:spcAft>
              <a:buClrTx/>
              <a:buSzTx/>
              <a:tabLst/>
              <a:defRPr/>
            </a:pPr>
            <a:endParaRPr lang="sv-SE" dirty="0">
              <a:solidFill>
                <a:srgbClr val="000000"/>
              </a:solidFill>
              <a:latin typeface="Arial" panose="020B0604020202020204"/>
            </a:endParaRPr>
          </a:p>
          <a:p>
            <a:pPr marR="0" lvl="0" algn="l" defTabSz="914400" rtl="0" eaLnBrk="1" fontAlgn="auto" latinLnBrk="0" hangingPunct="1">
              <a:lnSpc>
                <a:spcPct val="150000"/>
              </a:lnSpc>
              <a:spcBef>
                <a:spcPts val="0"/>
              </a:spcBef>
              <a:spcAft>
                <a:spcPts val="0"/>
              </a:spcAft>
              <a:buClrTx/>
              <a:buSzTx/>
              <a:tabLst/>
              <a:defRPr/>
            </a:pPr>
            <a:r>
              <a:rPr kumimoji="0" lang="sv-SE" sz="1800" b="0" i="0" u="none" strike="noStrike" kern="1200" cap="none" spc="0" normalizeH="0" baseline="0" noProof="0" dirty="0" smtClean="0">
                <a:ln>
                  <a:noFill/>
                </a:ln>
                <a:solidFill>
                  <a:srgbClr val="000000"/>
                </a:solidFill>
                <a:effectLst/>
                <a:uLnTx/>
                <a:uFillTx/>
                <a:latin typeface="Arial" panose="020B0604020202020204"/>
                <a:ea typeface="+mn-ea"/>
                <a:cs typeface="+mn-cs"/>
              </a:rPr>
              <a:t>34 </a:t>
            </a: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personer rekryterades, samtliga boende på </a:t>
            </a:r>
            <a:r>
              <a:rPr kumimoji="0" lang="sv-SE" sz="1800" b="0" i="0" u="none" strike="noStrike" kern="1200" cap="none" spc="0" normalizeH="0" baseline="0" noProof="0" dirty="0" smtClean="0">
                <a:ln>
                  <a:noFill/>
                </a:ln>
                <a:solidFill>
                  <a:srgbClr val="000000"/>
                </a:solidFill>
                <a:effectLst/>
                <a:uLnTx/>
                <a:uFillTx/>
                <a:latin typeface="Arial" panose="020B0604020202020204"/>
                <a:ea typeface="+mn-ea"/>
                <a:cs typeface="+mn-cs"/>
              </a:rPr>
              <a:t>Norrby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10 </a:t>
            </a:r>
            <a:r>
              <a:rPr kumimoji="0" lang="sv-SE" sz="1800" b="0" i="0" u="none" strike="noStrike" kern="1200" cap="none" spc="0" normalizeH="0" baseline="0" noProof="0" dirty="0" err="1">
                <a:ln>
                  <a:noFill/>
                </a:ln>
                <a:solidFill>
                  <a:srgbClr val="000000"/>
                </a:solidFill>
                <a:effectLst/>
                <a:uLnTx/>
                <a:uFillTx/>
                <a:latin typeface="Arial" panose="020B0604020202020204"/>
                <a:ea typeface="+mn-ea"/>
                <a:cs typeface="+mn-cs"/>
              </a:rPr>
              <a:t>st</a:t>
            </a: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 för att arbeta med </a:t>
            </a:r>
            <a:r>
              <a:rPr kumimoji="0" lang="sv-SE" sz="1800" b="0" i="0" u="none" strike="noStrike" kern="1200" cap="none" spc="0" normalizeH="0" baseline="0" noProof="0" dirty="0" smtClean="0">
                <a:ln>
                  <a:noFill/>
                </a:ln>
                <a:solidFill>
                  <a:srgbClr val="000000"/>
                </a:solidFill>
                <a:effectLst/>
                <a:uLnTx/>
                <a:uFillTx/>
                <a:latin typeface="Arial" panose="020B0604020202020204"/>
                <a:ea typeface="+mn-ea"/>
                <a:cs typeface="+mn-cs"/>
              </a:rPr>
              <a:t>skötsel/röjning/städning</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24 </a:t>
            </a:r>
            <a:r>
              <a:rPr kumimoji="0" lang="sv-SE" sz="1800" b="0" i="0" u="none" strike="noStrike" kern="1200" cap="none" spc="0" normalizeH="0" baseline="0" noProof="0" dirty="0" err="1">
                <a:ln>
                  <a:noFill/>
                </a:ln>
                <a:solidFill>
                  <a:srgbClr val="000000"/>
                </a:solidFill>
                <a:effectLst/>
                <a:uLnTx/>
                <a:uFillTx/>
                <a:latin typeface="Arial" panose="020B0604020202020204"/>
                <a:ea typeface="+mn-ea"/>
                <a:cs typeface="+mn-cs"/>
              </a:rPr>
              <a:t>st</a:t>
            </a: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 för att intervjua boende på </a:t>
            </a:r>
            <a:r>
              <a:rPr kumimoji="0" lang="sv-SE" sz="1800" b="0" i="0" u="none" strike="noStrike" kern="1200" cap="none" spc="0" normalizeH="0" baseline="0" noProof="0" dirty="0" smtClean="0">
                <a:ln>
                  <a:noFill/>
                </a:ln>
                <a:solidFill>
                  <a:srgbClr val="000000"/>
                </a:solidFill>
                <a:effectLst/>
                <a:uLnTx/>
                <a:uFillTx/>
                <a:latin typeface="Arial" panose="020B0604020202020204"/>
                <a:ea typeface="+mn-ea"/>
                <a:cs typeface="+mn-cs"/>
              </a:rPr>
              <a:t>Norrby</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Arbetet har bedrivits alla dagar i veckan under April </a:t>
            </a:r>
            <a:r>
              <a:rPr kumimoji="0" lang="sv-SE" sz="1800" b="0" i="0" u="none" strike="noStrike" kern="1200" cap="none" spc="0" normalizeH="0" baseline="0" noProof="0" dirty="0" smtClean="0">
                <a:ln>
                  <a:noFill/>
                </a:ln>
                <a:solidFill>
                  <a:srgbClr val="000000"/>
                </a:solidFill>
                <a:effectLst/>
                <a:uLnTx/>
                <a:uFillTx/>
                <a:latin typeface="Arial" panose="020B0604020202020204"/>
                <a:ea typeface="+mn-ea"/>
                <a:cs typeface="+mn-cs"/>
              </a:rPr>
              <a:t>månad</a:t>
            </a:r>
            <a:endPar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772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91128" y="387927"/>
            <a:ext cx="10908144" cy="59482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extruta 3"/>
          <p:cNvSpPr txBox="1"/>
          <p:nvPr/>
        </p:nvSpPr>
        <p:spPr>
          <a:xfrm>
            <a:off x="683490" y="508000"/>
            <a:ext cx="11120583" cy="590931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3600" b="1" i="0" u="none" strike="noStrike" kern="1200" cap="none" spc="0" normalizeH="0" baseline="0" noProof="0" dirty="0" smtClean="0">
                <a:ln>
                  <a:noFill/>
                </a:ln>
                <a:solidFill>
                  <a:srgbClr val="000000"/>
                </a:solidFill>
                <a:effectLst/>
                <a:uLnTx/>
                <a:uFillTx/>
                <a:latin typeface="Arial" panose="020B0604020202020204"/>
                <a:ea typeface="+mn-ea"/>
                <a:cs typeface="+mn-cs"/>
              </a:rPr>
              <a:t>Insatser april:</a:t>
            </a:r>
            <a:endParaRPr kumimoji="0" lang="sv-SE" sz="36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smtClean="0">
                <a:ln>
                  <a:noFill/>
                </a:ln>
                <a:solidFill>
                  <a:srgbClr val="000000"/>
                </a:solidFill>
                <a:effectLst/>
                <a:uLnTx/>
                <a:uFillTx/>
                <a:latin typeface="Arial" panose="020B0604020202020204"/>
                <a:ea typeface="+mn-ea"/>
                <a:cs typeface="+mn-cs"/>
              </a:rPr>
              <a:t>24 </a:t>
            </a: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stycken tvättstugor är </a:t>
            </a:r>
            <a:r>
              <a:rPr kumimoji="0" lang="sv-SE" sz="1800" b="0" i="0" u="none" strike="noStrike" kern="1200" cap="none" spc="0" normalizeH="0" baseline="0" noProof="0" dirty="0" smtClean="0">
                <a:ln>
                  <a:noFill/>
                </a:ln>
                <a:solidFill>
                  <a:srgbClr val="000000"/>
                </a:solidFill>
                <a:effectLst/>
                <a:uLnTx/>
                <a:uFillTx/>
                <a:latin typeface="Arial" panose="020B0604020202020204"/>
                <a:ea typeface="+mn-ea"/>
                <a:cs typeface="+mn-cs"/>
              </a:rPr>
              <a:t>grovstädade</a:t>
            </a:r>
            <a:endPar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37 stycken cykel och barnvagnsrum är ”nollställda”</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Trasiga saker har slängts</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Hela och rena saker har samlats in på Värmlandsgatan där boende har fått hämta dem</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Rummen har </a:t>
            </a:r>
            <a:r>
              <a:rPr kumimoji="0" lang="sv-SE" sz="1800" b="0" i="0" u="none" strike="noStrike" kern="1200" cap="none" spc="0" normalizeH="0" baseline="0" noProof="0" dirty="0" smtClean="0">
                <a:ln>
                  <a:noFill/>
                </a:ln>
                <a:solidFill>
                  <a:srgbClr val="000000"/>
                </a:solidFill>
                <a:effectLst/>
                <a:uLnTx/>
                <a:uFillTx/>
                <a:latin typeface="Arial" panose="020B0604020202020204"/>
                <a:ea typeface="+mn-ea"/>
                <a:cs typeface="+mn-cs"/>
              </a:rPr>
              <a:t>städats</a:t>
            </a:r>
            <a:endPar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Källargångar i 9 stycken hus har grovstädats och golven har rengjorts </a:t>
            </a:r>
            <a:r>
              <a:rPr kumimoji="0" lang="sv-SE" sz="1800" b="0" i="0" u="none" strike="noStrike" kern="1200" cap="none" spc="0" normalizeH="0" baseline="0" noProof="0" dirty="0" smtClean="0">
                <a:ln>
                  <a:noFill/>
                </a:ln>
                <a:solidFill>
                  <a:srgbClr val="000000"/>
                </a:solidFill>
                <a:effectLst/>
                <a:uLnTx/>
                <a:uFillTx/>
                <a:latin typeface="Arial" panose="020B0604020202020204"/>
                <a:ea typeface="+mn-ea"/>
                <a:cs typeface="+mn-cs"/>
              </a:rPr>
              <a:t>grundligt</a:t>
            </a:r>
            <a:endPar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Insamling/bortforsling av </a:t>
            </a:r>
            <a:r>
              <a:rPr kumimoji="0" lang="sv-SE" sz="1800" b="0" i="0" u="none" strike="noStrike" kern="1200" cap="none" spc="0" normalizeH="0" baseline="0" noProof="0" dirty="0" smtClean="0">
                <a:ln>
                  <a:noFill/>
                </a:ln>
                <a:solidFill>
                  <a:srgbClr val="000000"/>
                </a:solidFill>
                <a:effectLst/>
                <a:uLnTx/>
                <a:uFillTx/>
                <a:latin typeface="Arial" panose="020B0604020202020204"/>
                <a:ea typeface="+mn-ea"/>
                <a:cs typeface="+mn-cs"/>
              </a:rPr>
              <a:t>grovsopor</a:t>
            </a:r>
            <a:endPar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Inventering och sammanställning av brister i Bostäders </a:t>
            </a:r>
            <a:r>
              <a:rPr kumimoji="0" lang="sv-SE" sz="1800" b="0" i="0" u="none" strike="noStrike" kern="1200" cap="none" spc="0" normalizeH="0" baseline="0" noProof="0" dirty="0" smtClean="0">
                <a:ln>
                  <a:noFill/>
                </a:ln>
                <a:solidFill>
                  <a:srgbClr val="000000"/>
                </a:solidFill>
                <a:effectLst/>
                <a:uLnTx/>
                <a:uFillTx/>
                <a:latin typeface="Arial" panose="020B0604020202020204"/>
                <a:ea typeface="+mn-ea"/>
                <a:cs typeface="+mn-cs"/>
              </a:rPr>
              <a:t>fastigheter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mn-cs"/>
              </a:rPr>
              <a:t>1584 intervjuer har genomförts med boende på Norrby</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sv-SE" sz="3600" b="1" i="0" u="none" strike="noStrike" kern="1200" cap="none" spc="0" normalizeH="0" baseline="0" noProof="0" dirty="0" smtClean="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7659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894C88-8B1F-E94E-A9C6-DABF1665F1AC}"/>
              </a:ext>
            </a:extLst>
          </p:cNvPr>
          <p:cNvSpPr>
            <a:spLocks noGrp="1"/>
          </p:cNvSpPr>
          <p:nvPr>
            <p:ph type="title"/>
          </p:nvPr>
        </p:nvSpPr>
        <p:spPr>
          <a:xfrm>
            <a:off x="649496" y="2922917"/>
            <a:ext cx="11457623" cy="2029416"/>
          </a:xfrm>
        </p:spPr>
        <p:txBody>
          <a:bodyPr/>
          <a:lstStyle/>
          <a:p>
            <a:pPr algn="l"/>
            <a:r>
              <a:rPr lang="sv-SE" sz="7200" dirty="0" smtClean="0"/>
              <a:t>Status social hållbarhet </a:t>
            </a:r>
            <a:endParaRPr lang="sv-SE" sz="7200" dirty="0"/>
          </a:p>
        </p:txBody>
      </p:sp>
    </p:spTree>
    <p:extLst>
      <p:ext uri="{BB962C8B-B14F-4D97-AF65-F5344CB8AC3E}">
        <p14:creationId xmlns:p14="http://schemas.microsoft.com/office/powerpoint/2010/main" val="236395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1903" y="314794"/>
            <a:ext cx="9509559" cy="882288"/>
          </a:xfrm>
        </p:spPr>
        <p:txBody>
          <a:bodyPr/>
          <a:lstStyle/>
          <a:p>
            <a:pPr>
              <a:lnSpc>
                <a:spcPct val="120000"/>
              </a:lnSpc>
            </a:pPr>
            <a:r>
              <a:rPr lang="sv-SE" dirty="0" smtClean="0"/>
              <a:t>Status </a:t>
            </a:r>
            <a:r>
              <a:rPr lang="sv-SE" dirty="0"/>
              <a:t>social hållbarhet </a:t>
            </a:r>
          </a:p>
        </p:txBody>
      </p:sp>
      <p:sp>
        <p:nvSpPr>
          <p:cNvPr id="3" name="Platshållare för innehåll 2"/>
          <p:cNvSpPr>
            <a:spLocks noGrp="1"/>
          </p:cNvSpPr>
          <p:nvPr>
            <p:ph sz="half" idx="10"/>
          </p:nvPr>
        </p:nvSpPr>
        <p:spPr>
          <a:xfrm>
            <a:off x="394095" y="1552916"/>
            <a:ext cx="5548472" cy="4634882"/>
          </a:xfrm>
        </p:spPr>
        <p:txBody>
          <a:bodyPr>
            <a:normAutofit/>
          </a:bodyPr>
          <a:lstStyle/>
          <a:p>
            <a:r>
              <a:rPr lang="sv-SE" sz="1800" b="1" dirty="0" smtClean="0"/>
              <a:t>Nuläge och trender över tid</a:t>
            </a:r>
          </a:p>
          <a:p>
            <a:r>
              <a:rPr lang="sv-SE" sz="1800" b="1" dirty="0" smtClean="0"/>
              <a:t>77 geografiska områden, </a:t>
            </a:r>
            <a:r>
              <a:rPr lang="sv-SE" sz="1800" b="1" dirty="0" err="1" smtClean="0"/>
              <a:t>DeSo</a:t>
            </a:r>
            <a:endParaRPr lang="sv-SE" sz="1800" b="1" dirty="0" smtClean="0"/>
          </a:p>
          <a:p>
            <a:r>
              <a:rPr lang="sv-SE" sz="1800" b="1" dirty="0" smtClean="0"/>
              <a:t>Sex stycken avsnitt</a:t>
            </a:r>
          </a:p>
          <a:p>
            <a:r>
              <a:rPr lang="sv-SE" sz="1800" b="1" dirty="0" smtClean="0"/>
              <a:t>Följer upp arbetet inom socialt hållbart Borås</a:t>
            </a:r>
            <a:endParaRPr lang="sv-SE" sz="1800" b="1" dirty="0"/>
          </a:p>
        </p:txBody>
      </p:sp>
      <p:pic>
        <p:nvPicPr>
          <p:cNvPr id="4" name="Bildobjekt 3"/>
          <p:cNvPicPr>
            <a:picLocks noChangeAspect="1"/>
          </p:cNvPicPr>
          <p:nvPr/>
        </p:nvPicPr>
        <p:blipFill>
          <a:blip r:embed="rId3"/>
          <a:stretch>
            <a:fillRect/>
          </a:stretch>
        </p:blipFill>
        <p:spPr>
          <a:xfrm>
            <a:off x="6242304" y="0"/>
            <a:ext cx="4650397" cy="6858000"/>
          </a:xfrm>
          <a:prstGeom prst="rect">
            <a:avLst/>
          </a:prstGeom>
        </p:spPr>
      </p:pic>
      <p:pic>
        <p:nvPicPr>
          <p:cNvPr id="5" name="Bildobjekt 4"/>
          <p:cNvPicPr>
            <a:picLocks noChangeAspect="1"/>
          </p:cNvPicPr>
          <p:nvPr/>
        </p:nvPicPr>
        <p:blipFill>
          <a:blip r:embed="rId4"/>
          <a:stretch>
            <a:fillRect/>
          </a:stretch>
        </p:blipFill>
        <p:spPr>
          <a:xfrm>
            <a:off x="296559" y="3870357"/>
            <a:ext cx="5743544" cy="2525179"/>
          </a:xfrm>
          <a:prstGeom prst="rect">
            <a:avLst/>
          </a:prstGeom>
        </p:spPr>
      </p:pic>
    </p:spTree>
    <p:extLst>
      <p:ext uri="{BB962C8B-B14F-4D97-AF65-F5344CB8AC3E}">
        <p14:creationId xmlns:p14="http://schemas.microsoft.com/office/powerpoint/2010/main" val="14769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458439" y="304800"/>
            <a:ext cx="4930424" cy="2810086"/>
          </a:xfrm>
          <a:prstGeom prst="rect">
            <a:avLst/>
          </a:prstGeom>
        </p:spPr>
      </p:pic>
      <p:pic>
        <p:nvPicPr>
          <p:cNvPr id="4" name="Bildobjekt 3"/>
          <p:cNvPicPr>
            <a:picLocks noChangeAspect="1"/>
          </p:cNvPicPr>
          <p:nvPr/>
        </p:nvPicPr>
        <p:blipFill>
          <a:blip r:embed="rId4"/>
          <a:stretch>
            <a:fillRect/>
          </a:stretch>
        </p:blipFill>
        <p:spPr>
          <a:xfrm>
            <a:off x="458438" y="3510914"/>
            <a:ext cx="4930425" cy="3112503"/>
          </a:xfrm>
          <a:prstGeom prst="rect">
            <a:avLst/>
          </a:prstGeom>
        </p:spPr>
      </p:pic>
      <p:pic>
        <p:nvPicPr>
          <p:cNvPr id="5" name="Bildobjekt 4"/>
          <p:cNvPicPr>
            <a:picLocks noChangeAspect="1"/>
          </p:cNvPicPr>
          <p:nvPr/>
        </p:nvPicPr>
        <p:blipFill>
          <a:blip r:embed="rId5"/>
          <a:stretch>
            <a:fillRect/>
          </a:stretch>
        </p:blipFill>
        <p:spPr>
          <a:xfrm>
            <a:off x="5475558" y="1658112"/>
            <a:ext cx="5340616" cy="3053737"/>
          </a:xfrm>
          <a:prstGeom prst="rect">
            <a:avLst/>
          </a:prstGeom>
        </p:spPr>
      </p:pic>
      <p:sp>
        <p:nvSpPr>
          <p:cNvPr id="6" name="textruta 5"/>
          <p:cNvSpPr txBox="1"/>
          <p:nvPr/>
        </p:nvSpPr>
        <p:spPr>
          <a:xfrm>
            <a:off x="5633379" y="534662"/>
            <a:ext cx="5024974" cy="523220"/>
          </a:xfrm>
          <a:prstGeom prst="rect">
            <a:avLst/>
          </a:prstGeom>
          <a:noFill/>
        </p:spPr>
        <p:txBody>
          <a:bodyPr wrap="square" rtlCol="0">
            <a:spAutoFit/>
          </a:bodyPr>
          <a:lstStyle/>
          <a:p>
            <a:r>
              <a:rPr lang="sv-SE" sz="2800" b="1" dirty="0" smtClean="0">
                <a:solidFill>
                  <a:srgbClr val="30704D"/>
                </a:solidFill>
              </a:rPr>
              <a:t>Tre identifierade utmaningar</a:t>
            </a:r>
            <a:endParaRPr lang="sv-SE" sz="2800" b="1" dirty="0">
              <a:solidFill>
                <a:srgbClr val="30704D"/>
              </a:solidFill>
            </a:endParaRPr>
          </a:p>
        </p:txBody>
      </p:sp>
    </p:spTree>
    <p:extLst>
      <p:ext uri="{BB962C8B-B14F-4D97-AF65-F5344CB8AC3E}">
        <p14:creationId xmlns:p14="http://schemas.microsoft.com/office/powerpoint/2010/main" val="2262281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pPr>
              <a:defRPr/>
            </a:pPr>
            <a:endParaRPr lang="en-US" dirty="0"/>
          </a:p>
        </p:txBody>
      </p:sp>
      <p:sp>
        <p:nvSpPr>
          <p:cNvPr id="3" name="Platshållare för bildnummer 2"/>
          <p:cNvSpPr>
            <a:spLocks noGrp="1"/>
          </p:cNvSpPr>
          <p:nvPr>
            <p:ph type="sldNum" sz="quarter" idx="11"/>
          </p:nvPr>
        </p:nvSpPr>
        <p:spPr/>
        <p:txBody>
          <a:bodyPr/>
          <a:lstStyle/>
          <a:p>
            <a:endParaRPr lang="en-US" dirty="0"/>
          </a:p>
        </p:txBody>
      </p:sp>
      <p:pic>
        <p:nvPicPr>
          <p:cNvPr id="1026" name="Bildobjekt 2" descr="cid:image001.png@01D83F60.7E2A47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444" y="0"/>
            <a:ext cx="7230556" cy="689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ruta 4"/>
          <p:cNvSpPr txBox="1"/>
          <p:nvPr/>
        </p:nvSpPr>
        <p:spPr>
          <a:xfrm>
            <a:off x="292608" y="719328"/>
            <a:ext cx="2316480" cy="369332"/>
          </a:xfrm>
          <a:prstGeom prst="rect">
            <a:avLst/>
          </a:prstGeom>
          <a:noFill/>
        </p:spPr>
        <p:txBody>
          <a:bodyPr wrap="square" rtlCol="0">
            <a:spAutoFit/>
          </a:bodyPr>
          <a:lstStyle/>
          <a:p>
            <a:r>
              <a:rPr lang="sv-SE" dirty="0" smtClean="0">
                <a:solidFill>
                  <a:srgbClr val="30704D"/>
                </a:solidFill>
              </a:rPr>
              <a:t>Två stycken </a:t>
            </a:r>
            <a:r>
              <a:rPr lang="sv-SE" dirty="0" err="1" smtClean="0">
                <a:solidFill>
                  <a:srgbClr val="30704D"/>
                </a:solidFill>
              </a:rPr>
              <a:t>DeSo</a:t>
            </a:r>
            <a:endParaRPr lang="sv-SE" dirty="0">
              <a:solidFill>
                <a:srgbClr val="30704D"/>
              </a:solidFill>
            </a:endParaRPr>
          </a:p>
        </p:txBody>
      </p:sp>
    </p:spTree>
    <p:extLst>
      <p:ext uri="{BB962C8B-B14F-4D97-AF65-F5344CB8AC3E}">
        <p14:creationId xmlns:p14="http://schemas.microsoft.com/office/powerpoint/2010/main" val="3996201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idx="16"/>
          </p:nvPr>
        </p:nvPicPr>
        <p:blipFill>
          <a:blip r:embed="rId3"/>
          <a:stretch>
            <a:fillRect/>
          </a:stretch>
        </p:blipFill>
        <p:spPr>
          <a:xfrm>
            <a:off x="562014" y="1033961"/>
            <a:ext cx="10310425" cy="4441288"/>
          </a:xfrm>
          <a:prstGeom prst="rect">
            <a:avLst/>
          </a:prstGeom>
        </p:spPr>
      </p:pic>
    </p:spTree>
    <p:extLst>
      <p:ext uri="{BB962C8B-B14F-4D97-AF65-F5344CB8AC3E}">
        <p14:creationId xmlns:p14="http://schemas.microsoft.com/office/powerpoint/2010/main" val="484551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552504" y="1102427"/>
            <a:ext cx="10047259" cy="4406274"/>
          </a:xfrm>
          <a:prstGeom prst="rect">
            <a:avLst/>
          </a:prstGeom>
        </p:spPr>
      </p:pic>
    </p:spTree>
    <p:extLst>
      <p:ext uri="{BB962C8B-B14F-4D97-AF65-F5344CB8AC3E}">
        <p14:creationId xmlns:p14="http://schemas.microsoft.com/office/powerpoint/2010/main" val="2504212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a:blip r:embed="rId3"/>
          <a:stretch>
            <a:fillRect/>
          </a:stretch>
        </p:blipFill>
        <p:spPr>
          <a:xfrm>
            <a:off x="369114" y="1382751"/>
            <a:ext cx="11517520" cy="3902927"/>
          </a:xfrm>
          <a:prstGeom prst="rect">
            <a:avLst/>
          </a:prstGeom>
        </p:spPr>
      </p:pic>
    </p:spTree>
    <p:extLst>
      <p:ext uri="{BB962C8B-B14F-4D97-AF65-F5344CB8AC3E}">
        <p14:creationId xmlns:p14="http://schemas.microsoft.com/office/powerpoint/2010/main" val="1940276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E63AD6E-4B6D-9A40-9D8A-F0503B5D1B0B}"/>
              </a:ext>
            </a:extLst>
          </p:cNvPr>
          <p:cNvSpPr>
            <a:spLocks noGrp="1"/>
          </p:cNvSpPr>
          <p:nvPr>
            <p:ph sz="half" idx="10"/>
          </p:nvPr>
        </p:nvSpPr>
        <p:spPr>
          <a:xfrm>
            <a:off x="653142" y="1345475"/>
            <a:ext cx="11077304" cy="4898572"/>
          </a:xfrm>
        </p:spPr>
        <p:txBody>
          <a:bodyPr>
            <a:normAutofit/>
          </a:bodyPr>
          <a:lstStyle/>
          <a:p>
            <a:pPr>
              <a:lnSpc>
                <a:spcPct val="120000"/>
              </a:lnSpc>
            </a:pPr>
            <a:r>
              <a:rPr lang="sv-SE" sz="2800" dirty="0" smtClean="0"/>
              <a:t>Inledning- Socialt </a:t>
            </a:r>
            <a:r>
              <a:rPr lang="sv-SE" sz="2800" dirty="0"/>
              <a:t>hållbart </a:t>
            </a:r>
            <a:r>
              <a:rPr lang="sv-SE" sz="2800" dirty="0" smtClean="0"/>
              <a:t>Borås</a:t>
            </a:r>
          </a:p>
          <a:p>
            <a:pPr>
              <a:lnSpc>
                <a:spcPct val="120000"/>
              </a:lnSpc>
            </a:pPr>
            <a:r>
              <a:rPr lang="sv-SE" sz="2800" dirty="0"/>
              <a:t>S</a:t>
            </a:r>
            <a:r>
              <a:rPr lang="sv-SE" sz="2800" dirty="0" smtClean="0"/>
              <a:t>tatus </a:t>
            </a:r>
            <a:r>
              <a:rPr lang="sv-SE" sz="2800" dirty="0"/>
              <a:t>social </a:t>
            </a:r>
            <a:r>
              <a:rPr lang="sv-SE" sz="2800" dirty="0" smtClean="0"/>
              <a:t>hållbarhet </a:t>
            </a:r>
          </a:p>
          <a:p>
            <a:pPr>
              <a:lnSpc>
                <a:spcPct val="120000"/>
              </a:lnSpc>
            </a:pPr>
            <a:r>
              <a:rPr lang="sv-SE" sz="2800" dirty="0"/>
              <a:t>O</a:t>
            </a:r>
            <a:r>
              <a:rPr lang="sv-SE" sz="2800" dirty="0" smtClean="0"/>
              <a:t>m </a:t>
            </a:r>
            <a:r>
              <a:rPr lang="sv-SE" sz="2800" dirty="0"/>
              <a:t>Norrby (10 min</a:t>
            </a:r>
            <a:r>
              <a:rPr lang="sv-SE" sz="2800" dirty="0" smtClean="0"/>
              <a:t>)</a:t>
            </a:r>
          </a:p>
          <a:p>
            <a:pPr marL="0" indent="0">
              <a:lnSpc>
                <a:spcPct val="120000"/>
              </a:lnSpc>
              <a:buNone/>
            </a:pPr>
            <a:r>
              <a:rPr lang="sv-SE" sz="2800" dirty="0" smtClean="0"/>
              <a:t>FIKA</a:t>
            </a:r>
          </a:p>
          <a:p>
            <a:pPr>
              <a:lnSpc>
                <a:spcPct val="120000"/>
              </a:lnSpc>
            </a:pPr>
            <a:r>
              <a:rPr lang="sv-SE" sz="2800" dirty="0" smtClean="0"/>
              <a:t>Medskapande </a:t>
            </a:r>
            <a:r>
              <a:rPr lang="sv-SE" sz="2800" dirty="0"/>
              <a:t>som metod (20 min)</a:t>
            </a:r>
          </a:p>
          <a:p>
            <a:pPr>
              <a:lnSpc>
                <a:spcPct val="120000"/>
              </a:lnSpc>
            </a:pPr>
            <a:r>
              <a:rPr lang="sv-SE" sz="2800" dirty="0" smtClean="0"/>
              <a:t>Framkommit </a:t>
            </a:r>
            <a:r>
              <a:rPr lang="sv-SE" sz="2800" dirty="0"/>
              <a:t>i medskapande och enkät (15 min)  </a:t>
            </a:r>
            <a:endParaRPr lang="sv-SE" sz="2800" dirty="0" smtClean="0"/>
          </a:p>
          <a:p>
            <a:pPr>
              <a:lnSpc>
                <a:spcPct val="120000"/>
              </a:lnSpc>
            </a:pPr>
            <a:r>
              <a:rPr lang="sv-SE" sz="2800" dirty="0" smtClean="0"/>
              <a:t>Nästa </a:t>
            </a:r>
            <a:r>
              <a:rPr lang="sv-SE" sz="2800" dirty="0"/>
              <a:t>steg (10 min)</a:t>
            </a:r>
          </a:p>
          <a:p>
            <a:pPr>
              <a:lnSpc>
                <a:spcPct val="120000"/>
              </a:lnSpc>
            </a:pPr>
            <a:endParaRPr lang="sv-SE" dirty="0"/>
          </a:p>
          <a:p>
            <a:pPr>
              <a:lnSpc>
                <a:spcPct val="120000"/>
              </a:lnSpc>
            </a:pPr>
            <a:endParaRPr lang="sv-SE" dirty="0"/>
          </a:p>
          <a:p>
            <a:pPr>
              <a:lnSpc>
                <a:spcPct val="120000"/>
              </a:lnSpc>
            </a:pPr>
            <a:endParaRPr lang="sv-SE" dirty="0"/>
          </a:p>
        </p:txBody>
      </p:sp>
      <p:sp>
        <p:nvSpPr>
          <p:cNvPr id="2" name="textruta 1"/>
          <p:cNvSpPr txBox="1"/>
          <p:nvPr/>
        </p:nvSpPr>
        <p:spPr>
          <a:xfrm>
            <a:off x="653142" y="586043"/>
            <a:ext cx="8281851" cy="646331"/>
          </a:xfrm>
          <a:prstGeom prst="rect">
            <a:avLst/>
          </a:prstGeom>
          <a:noFill/>
        </p:spPr>
        <p:txBody>
          <a:bodyPr wrap="square" rtlCol="0">
            <a:spAutoFit/>
          </a:bodyPr>
          <a:lstStyle/>
          <a:p>
            <a:r>
              <a:rPr lang="sv-SE" sz="3600" b="1" dirty="0">
                <a:solidFill>
                  <a:srgbClr val="30704D"/>
                </a:solidFill>
                <a:latin typeface="Arial" panose="020B0604020202020204" pitchFamily="34" charset="0"/>
                <a:ea typeface="+mj-ea"/>
                <a:cs typeface="Arial" panose="020B0604020202020204" pitchFamily="34" charset="0"/>
              </a:rPr>
              <a:t>Områdesutveckling Norrby</a:t>
            </a:r>
          </a:p>
        </p:txBody>
      </p:sp>
    </p:spTree>
    <p:extLst>
      <p:ext uri="{BB962C8B-B14F-4D97-AF65-F5344CB8AC3E}">
        <p14:creationId xmlns:p14="http://schemas.microsoft.com/office/powerpoint/2010/main" val="955491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6"/>
          </p:nvPr>
        </p:nvSpPr>
        <p:spPr/>
        <p:txBody>
          <a:bodyPr/>
          <a:lstStyle/>
          <a:p>
            <a:endParaRPr lang="sv-SE"/>
          </a:p>
        </p:txBody>
      </p:sp>
      <p:sp>
        <p:nvSpPr>
          <p:cNvPr id="5" name="Platshållare för text 4"/>
          <p:cNvSpPr>
            <a:spLocks noGrp="1"/>
          </p:cNvSpPr>
          <p:nvPr>
            <p:ph type="body" sz="quarter" idx="20"/>
          </p:nvPr>
        </p:nvSpPr>
        <p:spPr/>
        <p:txBody>
          <a:bodyPr/>
          <a:lstStyle/>
          <a:p>
            <a:endParaRPr lang="sv-SE"/>
          </a:p>
        </p:txBody>
      </p:sp>
      <p:pic>
        <p:nvPicPr>
          <p:cNvPr id="6" name="Bildobjekt 5"/>
          <p:cNvPicPr>
            <a:picLocks noChangeAspect="1"/>
          </p:cNvPicPr>
          <p:nvPr/>
        </p:nvPicPr>
        <p:blipFill>
          <a:blip r:embed="rId3"/>
          <a:stretch>
            <a:fillRect/>
          </a:stretch>
        </p:blipFill>
        <p:spPr>
          <a:xfrm>
            <a:off x="293968" y="1430744"/>
            <a:ext cx="11386093" cy="4673374"/>
          </a:xfrm>
          <a:prstGeom prst="rect">
            <a:avLst/>
          </a:prstGeom>
        </p:spPr>
      </p:pic>
    </p:spTree>
    <p:extLst>
      <p:ext uri="{BB962C8B-B14F-4D97-AF65-F5344CB8AC3E}">
        <p14:creationId xmlns:p14="http://schemas.microsoft.com/office/powerpoint/2010/main" val="736878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894C88-8B1F-E94E-A9C6-DABF1665F1AC}"/>
              </a:ext>
            </a:extLst>
          </p:cNvPr>
          <p:cNvSpPr>
            <a:spLocks noGrp="1"/>
          </p:cNvSpPr>
          <p:nvPr>
            <p:ph type="title"/>
          </p:nvPr>
        </p:nvSpPr>
        <p:spPr>
          <a:xfrm>
            <a:off x="1448149" y="2714573"/>
            <a:ext cx="10271053" cy="2029416"/>
          </a:xfrm>
        </p:spPr>
        <p:txBody>
          <a:bodyPr/>
          <a:lstStyle/>
          <a:p>
            <a:pPr algn="l"/>
            <a:r>
              <a:rPr lang="sv-SE" sz="8000" dirty="0" smtClean="0"/>
              <a:t>Pågående arbete</a:t>
            </a:r>
            <a:endParaRPr lang="sv-SE" sz="8000" dirty="0"/>
          </a:p>
        </p:txBody>
      </p:sp>
    </p:spTree>
    <p:extLst>
      <p:ext uri="{BB962C8B-B14F-4D97-AF65-F5344CB8AC3E}">
        <p14:creationId xmlns:p14="http://schemas.microsoft.com/office/powerpoint/2010/main" val="2399645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9854" y="657087"/>
            <a:ext cx="9509559" cy="882288"/>
          </a:xfrm>
        </p:spPr>
        <p:txBody>
          <a:bodyPr/>
          <a:lstStyle/>
          <a:p>
            <a:r>
              <a:rPr lang="sv-SE" dirty="0" smtClean="0"/>
              <a:t>3. Om Norrby - Resurser och verksamheter </a:t>
            </a:r>
            <a:endParaRPr lang="sv-SE" dirty="0"/>
          </a:p>
        </p:txBody>
      </p:sp>
      <p:sp>
        <p:nvSpPr>
          <p:cNvPr id="3" name="Platshållare för innehåll 2"/>
          <p:cNvSpPr>
            <a:spLocks noGrp="1"/>
          </p:cNvSpPr>
          <p:nvPr>
            <p:ph sz="half" idx="10"/>
          </p:nvPr>
        </p:nvSpPr>
        <p:spPr>
          <a:xfrm>
            <a:off x="759855" y="1964450"/>
            <a:ext cx="9509559" cy="4634882"/>
          </a:xfrm>
        </p:spPr>
        <p:txBody>
          <a:bodyPr>
            <a:normAutofit/>
          </a:bodyPr>
          <a:lstStyle/>
          <a:p>
            <a:r>
              <a:rPr lang="sv-SE" sz="2800" dirty="0"/>
              <a:t>Många </a:t>
            </a:r>
            <a:r>
              <a:rPr lang="sv-SE" sz="2800" dirty="0" smtClean="0"/>
              <a:t>kommunala verksamheter</a:t>
            </a:r>
          </a:p>
          <a:p>
            <a:r>
              <a:rPr lang="sv-SE" sz="2800" dirty="0" smtClean="0"/>
              <a:t>Föreningar och sociala rörelser</a:t>
            </a:r>
          </a:p>
          <a:p>
            <a:r>
              <a:rPr lang="sv-SE" sz="2800" dirty="0" smtClean="0"/>
              <a:t>Upparbetade forum och nätverk</a:t>
            </a:r>
          </a:p>
          <a:p>
            <a:r>
              <a:rPr lang="sv-SE" sz="2800" dirty="0" smtClean="0"/>
              <a:t>Norrbydagen</a:t>
            </a:r>
          </a:p>
          <a:p>
            <a:r>
              <a:rPr lang="sv-SE" sz="2800" dirty="0" smtClean="0"/>
              <a:t>Engagerade människor</a:t>
            </a:r>
            <a:endParaRPr lang="sv-SE" sz="2800" dirty="0"/>
          </a:p>
        </p:txBody>
      </p:sp>
    </p:spTree>
    <p:extLst>
      <p:ext uri="{BB962C8B-B14F-4D97-AF65-F5344CB8AC3E}">
        <p14:creationId xmlns:p14="http://schemas.microsoft.com/office/powerpoint/2010/main" val="2605754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På gång just nu</a:t>
            </a:r>
            <a:endParaRPr lang="sv-SE" dirty="0"/>
          </a:p>
        </p:txBody>
      </p:sp>
      <p:sp>
        <p:nvSpPr>
          <p:cNvPr id="3" name="Platshållare för innehåll 2"/>
          <p:cNvSpPr>
            <a:spLocks noGrp="1"/>
          </p:cNvSpPr>
          <p:nvPr>
            <p:ph sz="half" idx="10"/>
          </p:nvPr>
        </p:nvSpPr>
        <p:spPr/>
        <p:txBody>
          <a:bodyPr/>
          <a:lstStyle/>
          <a:p>
            <a:r>
              <a:rPr lang="sv-SE" sz="2800" dirty="0" smtClean="0"/>
              <a:t>Insatser för ett ökat valdeltagande</a:t>
            </a:r>
          </a:p>
          <a:p>
            <a:r>
              <a:rPr lang="sv-SE" sz="2800" dirty="0" smtClean="0"/>
              <a:t>Byggstart Kronängsparken</a:t>
            </a:r>
          </a:p>
          <a:p>
            <a:r>
              <a:rPr lang="sv-SE" sz="2800" dirty="0" smtClean="0"/>
              <a:t>Muralmålning på Norrbyhuset</a:t>
            </a:r>
          </a:p>
          <a:p>
            <a:r>
              <a:rPr lang="sv-SE" sz="2800" dirty="0" smtClean="0"/>
              <a:t>Pappagrupp</a:t>
            </a:r>
          </a:p>
          <a:p>
            <a:r>
              <a:rPr lang="sv-SE" sz="2800" dirty="0"/>
              <a:t>Fokus Språkutveckling </a:t>
            </a:r>
          </a:p>
          <a:p>
            <a:endParaRPr lang="sv-SE" sz="2800" dirty="0" smtClean="0"/>
          </a:p>
          <a:p>
            <a:endParaRPr lang="sv-SE" dirty="0"/>
          </a:p>
        </p:txBody>
      </p:sp>
    </p:spTree>
    <p:extLst>
      <p:ext uri="{BB962C8B-B14F-4D97-AF65-F5344CB8AC3E}">
        <p14:creationId xmlns:p14="http://schemas.microsoft.com/office/powerpoint/2010/main" val="3474144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2"/>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l="-83" t="52305" r="83" b="8317"/>
          <a:stretch/>
        </p:blipFill>
        <p:spPr>
          <a:xfrm>
            <a:off x="0" y="1828800"/>
            <a:ext cx="6235336" cy="3507377"/>
          </a:xfrm>
        </p:spPr>
      </p:pic>
      <p:sp>
        <p:nvSpPr>
          <p:cNvPr id="2" name="textruta 1"/>
          <p:cNvSpPr txBox="1"/>
          <p:nvPr/>
        </p:nvSpPr>
        <p:spPr>
          <a:xfrm>
            <a:off x="6466114" y="1998618"/>
            <a:ext cx="5225143" cy="2954655"/>
          </a:xfrm>
          <a:prstGeom prst="rect">
            <a:avLst/>
          </a:prstGeom>
          <a:noFill/>
        </p:spPr>
        <p:txBody>
          <a:bodyPr wrap="square" rtlCol="0">
            <a:spAutoFit/>
          </a:bodyPr>
          <a:lstStyle/>
          <a:p>
            <a:pPr marL="342900" indent="-342900">
              <a:buFont typeface="Arial" panose="020B0604020202020204" pitchFamily="34" charset="0"/>
              <a:buChar char="•"/>
            </a:pPr>
            <a:r>
              <a:rPr lang="sv-SE" sz="2800" dirty="0" smtClean="0">
                <a:solidFill>
                  <a:schemeClr val="bg1"/>
                </a:solidFill>
                <a:latin typeface="Arial" panose="020B0604020202020204" pitchFamily="34" charset="0"/>
                <a:cs typeface="Arial" panose="020B0604020202020204" pitchFamily="34" charset="0"/>
              </a:rPr>
              <a:t>Förstärkning av bibliotekarier</a:t>
            </a:r>
            <a:endParaRPr lang="sv-SE" sz="28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sz="2800" dirty="0">
                <a:solidFill>
                  <a:schemeClr val="bg1"/>
                </a:solidFill>
                <a:latin typeface="Arial" panose="020B0604020202020204" pitchFamily="34" charset="0"/>
                <a:cs typeface="Arial" panose="020B0604020202020204" pitchFamily="34" charset="0"/>
              </a:rPr>
              <a:t>Förskolornas arbete</a:t>
            </a:r>
          </a:p>
          <a:p>
            <a:pPr marL="342900" indent="-342900">
              <a:buFont typeface="Arial" panose="020B0604020202020204" pitchFamily="34" charset="0"/>
              <a:buChar char="•"/>
            </a:pPr>
            <a:r>
              <a:rPr lang="sv-SE" sz="2800" dirty="0">
                <a:solidFill>
                  <a:schemeClr val="bg1"/>
                </a:solidFill>
                <a:latin typeface="Arial" panose="020B0604020202020204" pitchFamily="34" charset="0"/>
                <a:cs typeface="Arial" panose="020B0604020202020204" pitchFamily="34" charset="0"/>
              </a:rPr>
              <a:t>Stöd till vårdnadshavare</a:t>
            </a:r>
          </a:p>
          <a:p>
            <a:pPr marL="342900" indent="-342900">
              <a:buFont typeface="Arial" panose="020B0604020202020204" pitchFamily="34" charset="0"/>
              <a:buChar char="•"/>
            </a:pPr>
            <a:r>
              <a:rPr lang="sv-SE" sz="2800" dirty="0">
                <a:solidFill>
                  <a:schemeClr val="bg1"/>
                </a:solidFill>
                <a:latin typeface="Arial" panose="020B0604020202020204" pitchFamily="34" charset="0"/>
                <a:cs typeface="Arial" panose="020B0604020202020204" pitchFamily="34" charset="0"/>
              </a:rPr>
              <a:t>SFI på </a:t>
            </a:r>
            <a:r>
              <a:rPr lang="sv-SE" sz="2800" dirty="0" smtClean="0">
                <a:solidFill>
                  <a:schemeClr val="bg1"/>
                </a:solidFill>
                <a:latin typeface="Arial" panose="020B0604020202020204" pitchFamily="34" charset="0"/>
                <a:cs typeface="Arial" panose="020B0604020202020204" pitchFamily="34" charset="0"/>
              </a:rPr>
              <a:t>familjecentralen</a:t>
            </a:r>
          </a:p>
          <a:p>
            <a:pPr marL="342900" indent="-342900">
              <a:buFont typeface="Arial" panose="020B0604020202020204" pitchFamily="34" charset="0"/>
              <a:buChar char="•"/>
            </a:pPr>
            <a:r>
              <a:rPr lang="sv-SE" sz="2800" dirty="0" smtClean="0">
                <a:solidFill>
                  <a:schemeClr val="bg1"/>
                </a:solidFill>
                <a:latin typeface="Arial" panose="020B0604020202020204" pitchFamily="34" charset="0"/>
                <a:cs typeface="Arial" panose="020B0604020202020204" pitchFamily="34" charset="0"/>
              </a:rPr>
              <a:t>Logoped på familjecentralen </a:t>
            </a:r>
          </a:p>
          <a:p>
            <a:pPr marL="342900" indent="-342900">
              <a:buFont typeface="Arial" panose="020B0604020202020204" pitchFamily="34" charset="0"/>
              <a:buChar char="•"/>
            </a:pPr>
            <a:r>
              <a:rPr lang="sv-SE" sz="2800" dirty="0" smtClean="0">
                <a:solidFill>
                  <a:schemeClr val="bg1"/>
                </a:solidFill>
                <a:latin typeface="Arial" panose="020B0604020202020204" pitchFamily="34" charset="0"/>
                <a:cs typeface="Arial" panose="020B0604020202020204" pitchFamily="34" charset="0"/>
              </a:rPr>
              <a:t>Ordpalatset på </a:t>
            </a:r>
            <a:r>
              <a:rPr lang="sv-SE" sz="2800" dirty="0" err="1" smtClean="0">
                <a:solidFill>
                  <a:schemeClr val="bg1"/>
                </a:solidFill>
                <a:latin typeface="Arial" panose="020B0604020202020204" pitchFamily="34" charset="0"/>
                <a:cs typeface="Arial" panose="020B0604020202020204" pitchFamily="34" charset="0"/>
              </a:rPr>
              <a:t>Särlaskolan</a:t>
            </a:r>
            <a:r>
              <a:rPr lang="sv-SE" sz="2800" dirty="0" smtClean="0">
                <a:solidFill>
                  <a:schemeClr val="bg1"/>
                </a:solidFill>
                <a:latin typeface="Arial" panose="020B0604020202020204" pitchFamily="34" charset="0"/>
                <a:cs typeface="Arial" panose="020B0604020202020204" pitchFamily="34" charset="0"/>
              </a:rPr>
              <a:t> </a:t>
            </a:r>
            <a:endParaRPr lang="sv-SE" sz="2800" dirty="0">
              <a:solidFill>
                <a:schemeClr val="bg1"/>
              </a:solidFill>
              <a:latin typeface="Arial" panose="020B0604020202020204" pitchFamily="34" charset="0"/>
              <a:cs typeface="Arial" panose="020B0604020202020204" pitchFamily="34" charset="0"/>
            </a:endParaRPr>
          </a:p>
          <a:p>
            <a:endParaRPr lang="sv-SE" dirty="0"/>
          </a:p>
        </p:txBody>
      </p:sp>
      <p:sp>
        <p:nvSpPr>
          <p:cNvPr id="4" name="Rektangel 3"/>
          <p:cNvSpPr/>
          <p:nvPr/>
        </p:nvSpPr>
        <p:spPr>
          <a:xfrm>
            <a:off x="448492" y="503150"/>
            <a:ext cx="9453154" cy="590931"/>
          </a:xfrm>
          <a:prstGeom prst="rect">
            <a:avLst/>
          </a:prstGeom>
        </p:spPr>
        <p:txBody>
          <a:bodyPr wrap="square">
            <a:spAutoFit/>
          </a:bodyPr>
          <a:lstStyle/>
          <a:p>
            <a:pPr>
              <a:lnSpc>
                <a:spcPct val="90000"/>
              </a:lnSpc>
              <a:spcBef>
                <a:spcPct val="0"/>
              </a:spcBef>
            </a:pPr>
            <a:r>
              <a:rPr lang="sv-SE" sz="3600" b="1" dirty="0">
                <a:solidFill>
                  <a:schemeClr val="bg1"/>
                </a:solidFill>
                <a:latin typeface="Arial" panose="020B0604020202020204" pitchFamily="34" charset="0"/>
                <a:ea typeface="+mj-ea"/>
                <a:cs typeface="Arial" panose="020B0604020202020204" pitchFamily="34" charset="0"/>
              </a:rPr>
              <a:t>Stort fokus på Språkutveckling </a:t>
            </a:r>
          </a:p>
        </p:txBody>
      </p:sp>
    </p:spTree>
    <p:extLst>
      <p:ext uri="{BB962C8B-B14F-4D97-AF65-F5344CB8AC3E}">
        <p14:creationId xmlns:p14="http://schemas.microsoft.com/office/powerpoint/2010/main" val="646384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1">
            <a:extLst>
              <a:ext uri="{FF2B5EF4-FFF2-40B4-BE49-F238E27FC236}">
                <a16:creationId xmlns:a16="http://schemas.microsoft.com/office/drawing/2014/main" id="{F0B844D4-34C3-0042-A57F-F18C7FB57D26}"/>
              </a:ext>
            </a:extLst>
          </p:cNvPr>
          <p:cNvSpPr>
            <a:spLocks noGrp="1"/>
          </p:cNvSpPr>
          <p:nvPr>
            <p:ph type="body" sz="quarter" idx="10"/>
          </p:nvPr>
        </p:nvSpPr>
        <p:spPr>
          <a:xfrm>
            <a:off x="625033" y="2702481"/>
            <a:ext cx="10579395" cy="1453038"/>
          </a:xfrm>
        </p:spPr>
        <p:txBody>
          <a:bodyPr>
            <a:normAutofit/>
          </a:bodyPr>
          <a:lstStyle/>
          <a:p>
            <a:r>
              <a:rPr lang="sv-SE" sz="8800" dirty="0" smtClean="0"/>
              <a:t>Paus 20 minuter</a:t>
            </a:r>
            <a:endParaRPr lang="sv-SE" sz="8800" dirty="0"/>
          </a:p>
        </p:txBody>
      </p:sp>
    </p:spTree>
    <p:extLst>
      <p:ext uri="{BB962C8B-B14F-4D97-AF65-F5344CB8AC3E}">
        <p14:creationId xmlns:p14="http://schemas.microsoft.com/office/powerpoint/2010/main" val="311648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894C88-8B1F-E94E-A9C6-DABF1665F1AC}"/>
              </a:ext>
            </a:extLst>
          </p:cNvPr>
          <p:cNvSpPr>
            <a:spLocks noGrp="1"/>
          </p:cNvSpPr>
          <p:nvPr>
            <p:ph type="title"/>
          </p:nvPr>
        </p:nvSpPr>
        <p:spPr>
          <a:xfrm>
            <a:off x="1112484" y="2818745"/>
            <a:ext cx="10271053" cy="2029416"/>
          </a:xfrm>
        </p:spPr>
        <p:txBody>
          <a:bodyPr/>
          <a:lstStyle/>
          <a:p>
            <a:pPr algn="l"/>
            <a:r>
              <a:rPr lang="sv-SE" sz="6000" dirty="0" smtClean="0"/>
              <a:t>Medskapande som metod</a:t>
            </a:r>
            <a:endParaRPr lang="sv-SE" sz="6000" dirty="0"/>
          </a:p>
        </p:txBody>
      </p:sp>
    </p:spTree>
    <p:extLst>
      <p:ext uri="{BB962C8B-B14F-4D97-AF65-F5344CB8AC3E}">
        <p14:creationId xmlns:p14="http://schemas.microsoft.com/office/powerpoint/2010/main" val="1915481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1026" name="Picture 2" descr="Illustration av överenskommelsens olika de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434" y="818528"/>
            <a:ext cx="5861458" cy="55778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ruta 12"/>
          <p:cNvSpPr txBox="1"/>
          <p:nvPr/>
        </p:nvSpPr>
        <p:spPr>
          <a:xfrm>
            <a:off x="326572" y="1231588"/>
            <a:ext cx="4654862" cy="5643596"/>
          </a:xfrm>
          <a:prstGeom prst="rect">
            <a:avLst/>
          </a:prstGeom>
          <a:noFill/>
        </p:spPr>
        <p:txBody>
          <a:bodyPr wrap="square" rtlCol="0">
            <a:spAutoFit/>
          </a:bodyPr>
          <a:lstStyle/>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lang="sv-SE" sz="2800" dirty="0" smtClean="0">
                <a:solidFill>
                  <a:srgbClr val="30704D"/>
                </a:solidFill>
                <a:latin typeface="Arial" panose="020B0604020202020204" pitchFamily="34" charset="0"/>
                <a:cs typeface="Arial" panose="020B0604020202020204" pitchFamily="34" charset="0"/>
              </a:rPr>
              <a:t>Samarbetsuppdrag: lokalt inflytande, mötesplatser  och demokratifrågor</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lang="sv-SE" sz="2800" dirty="0">
              <a:solidFill>
                <a:srgbClr val="30704D"/>
              </a:solidFill>
              <a:latin typeface="Arial" panose="020B0604020202020204" pitchFamily="34" charset="0"/>
              <a:cs typeface="Arial" panose="020B0604020202020204" pitchFamily="34" charset="0"/>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lang="sv-SE" sz="2800" dirty="0" smtClean="0">
                <a:solidFill>
                  <a:srgbClr val="30704D"/>
                </a:solidFill>
                <a:latin typeface="Arial" panose="020B0604020202020204" pitchFamily="34" charset="0"/>
                <a:cs typeface="Arial" panose="020B0604020202020204" pitchFamily="34" charset="0"/>
              </a:rPr>
              <a:t>Medborgardialog i komplexa frågor</a:t>
            </a: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lang="sv-SE" sz="2800" dirty="0">
              <a:solidFill>
                <a:srgbClr val="30704D"/>
              </a:solidFill>
              <a:latin typeface="Arial" panose="020B0604020202020204" pitchFamily="34" charset="0"/>
              <a:cs typeface="Arial" panose="020B0604020202020204" pitchFamily="34" charset="0"/>
            </a:endParaRPr>
          </a:p>
          <a:p>
            <a:pPr marL="228600" indent="-228600">
              <a:lnSpc>
                <a:spcPct val="90000"/>
              </a:lnSpc>
              <a:spcBef>
                <a:spcPts val="1000"/>
              </a:spcBef>
              <a:buFont typeface="Arial" panose="020B0604020202020204" pitchFamily="34" charset="0"/>
              <a:buChar char="•"/>
              <a:defRPr/>
            </a:pPr>
            <a:r>
              <a:rPr lang="sv-SE" sz="2800" dirty="0">
                <a:solidFill>
                  <a:srgbClr val="30704D"/>
                </a:solidFill>
                <a:latin typeface="Arial" panose="020B0604020202020204" pitchFamily="34" charset="0"/>
                <a:cs typeface="Arial" panose="020B0604020202020204" pitchFamily="34" charset="0"/>
              </a:rPr>
              <a:t>Utbildning i Omvärldskunskap </a:t>
            </a:r>
            <a:endParaRPr lang="sv-SE" sz="2800" dirty="0" smtClean="0">
              <a:solidFill>
                <a:srgbClr val="30704D"/>
              </a:solidFill>
              <a:latin typeface="Arial" panose="020B0604020202020204" pitchFamily="34" charset="0"/>
              <a:cs typeface="Arial" panose="020B0604020202020204" pitchFamily="34" charset="0"/>
            </a:endParaRPr>
          </a:p>
          <a:p>
            <a:pPr marR="0" lvl="0" fontAlgn="auto">
              <a:lnSpc>
                <a:spcPct val="90000"/>
              </a:lnSpc>
              <a:spcBef>
                <a:spcPts val="1000"/>
              </a:spcBef>
              <a:spcAft>
                <a:spcPts val="0"/>
              </a:spcAft>
              <a:buClrTx/>
              <a:buSzTx/>
              <a:tabLst/>
              <a:defRPr/>
            </a:pPr>
            <a:endParaRPr lang="sv-SE" sz="2800" dirty="0" smtClean="0">
              <a:solidFill>
                <a:srgbClr val="30704D"/>
              </a:solidFill>
              <a:latin typeface="Arial" panose="020B0604020202020204" pitchFamily="34" charset="0"/>
              <a:cs typeface="Arial" panose="020B0604020202020204" pitchFamily="34" charset="0"/>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lang="sv-SE" sz="2800" dirty="0" smtClean="0">
                <a:solidFill>
                  <a:srgbClr val="30704D"/>
                </a:solidFill>
                <a:latin typeface="Arial" panose="020B0604020202020204" pitchFamily="34" charset="0"/>
                <a:cs typeface="Arial" panose="020B0604020202020204" pitchFamily="34" charset="0"/>
              </a:rPr>
              <a:t>Överenskommelsen </a:t>
            </a:r>
          </a:p>
          <a:p>
            <a:pPr marR="0" lvl="0" fontAlgn="auto">
              <a:lnSpc>
                <a:spcPct val="90000"/>
              </a:lnSpc>
              <a:spcBef>
                <a:spcPts val="1000"/>
              </a:spcBef>
              <a:spcAft>
                <a:spcPts val="0"/>
              </a:spcAft>
              <a:buClrTx/>
              <a:buSzTx/>
              <a:tabLst/>
              <a:defRPr/>
            </a:pPr>
            <a:endParaRPr lang="sv-SE" sz="2800" dirty="0" smtClean="0">
              <a:solidFill>
                <a:srgbClr val="30704D"/>
              </a:solidFill>
              <a:latin typeface="Arial" panose="020B0604020202020204" pitchFamily="34" charset="0"/>
              <a:cs typeface="Arial" panose="020B0604020202020204" pitchFamily="34" charset="0"/>
            </a:endParaRPr>
          </a:p>
        </p:txBody>
      </p:sp>
      <p:sp>
        <p:nvSpPr>
          <p:cNvPr id="4" name="Rektangel 3"/>
          <p:cNvSpPr/>
          <p:nvPr/>
        </p:nvSpPr>
        <p:spPr>
          <a:xfrm>
            <a:off x="326571" y="0"/>
            <a:ext cx="8395063" cy="1200329"/>
          </a:xfrm>
          <a:prstGeom prst="rect">
            <a:avLst/>
          </a:prstGeom>
        </p:spPr>
        <p:txBody>
          <a:bodyPr wrap="square">
            <a:spAutoFit/>
          </a:bodyPr>
          <a:lstStyle/>
          <a:p>
            <a:r>
              <a:rPr lang="sv-SE" sz="3600" b="1" dirty="0">
                <a:solidFill>
                  <a:srgbClr val="30704D"/>
                </a:solidFill>
                <a:latin typeface="Arial" panose="020B0604020202020204" pitchFamily="34" charset="0"/>
                <a:ea typeface="+mj-ea"/>
                <a:cs typeface="Arial" panose="020B0604020202020204" pitchFamily="34" charset="0"/>
              </a:rPr>
              <a:t/>
            </a:r>
            <a:br>
              <a:rPr lang="sv-SE" sz="3600" b="1" dirty="0">
                <a:solidFill>
                  <a:srgbClr val="30704D"/>
                </a:solidFill>
                <a:latin typeface="Arial" panose="020B0604020202020204" pitchFamily="34" charset="0"/>
                <a:ea typeface="+mj-ea"/>
                <a:cs typeface="Arial" panose="020B0604020202020204" pitchFamily="34" charset="0"/>
              </a:rPr>
            </a:br>
            <a:r>
              <a:rPr lang="sv-SE" sz="3600" b="1" dirty="0" smtClean="0">
                <a:solidFill>
                  <a:srgbClr val="30704D"/>
                </a:solidFill>
                <a:latin typeface="Arial" panose="020B0604020202020204" pitchFamily="34" charset="0"/>
                <a:ea typeface="+mj-ea"/>
                <a:cs typeface="Arial" panose="020B0604020202020204" pitchFamily="34" charset="0"/>
              </a:rPr>
              <a:t>Bakgrund</a:t>
            </a:r>
            <a:endParaRPr lang="sv-SE" sz="3600" b="1" dirty="0">
              <a:solidFill>
                <a:srgbClr val="30704D"/>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52382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8" name="textruta 7"/>
          <p:cNvSpPr txBox="1"/>
          <p:nvPr/>
        </p:nvSpPr>
        <p:spPr>
          <a:xfrm>
            <a:off x="446314" y="604969"/>
            <a:ext cx="97318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3600" b="1" dirty="0">
                <a:solidFill>
                  <a:srgbClr val="30704D"/>
                </a:solidFill>
                <a:latin typeface="Arial" panose="020B0604020202020204" pitchFamily="34" charset="0"/>
                <a:ea typeface="+mj-ea"/>
                <a:cs typeface="Arial" panose="020B0604020202020204" pitchFamily="34" charset="0"/>
              </a:rPr>
              <a:t>Arbetsgruppen </a:t>
            </a:r>
          </a:p>
        </p:txBody>
      </p:sp>
      <p:sp>
        <p:nvSpPr>
          <p:cNvPr id="4" name="textruta 3"/>
          <p:cNvSpPr txBox="1"/>
          <p:nvPr/>
        </p:nvSpPr>
        <p:spPr>
          <a:xfrm>
            <a:off x="446314" y="1259748"/>
            <a:ext cx="9350829" cy="53245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800" dirty="0" smtClean="0">
              <a:solidFill>
                <a:srgbClr val="30704D"/>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dirty="0" smtClean="0">
                <a:solidFill>
                  <a:srgbClr val="30704D"/>
                </a:solidFill>
                <a:latin typeface="Arial" panose="020B0604020202020204" pitchFamily="34" charset="0"/>
                <a:cs typeface="Arial" panose="020B0604020202020204" pitchFamily="34" charset="0"/>
              </a:rPr>
              <a:t>13 föreningar, Borås Stad, Bostäder i Borås</a:t>
            </a:r>
          </a:p>
          <a:p>
            <a:pPr marR="0" lvl="0" algn="l" defTabSz="914400" rtl="0" eaLnBrk="1" fontAlgn="auto" latinLnBrk="0" hangingPunct="1">
              <a:lnSpc>
                <a:spcPct val="100000"/>
              </a:lnSpc>
              <a:spcBef>
                <a:spcPts val="0"/>
              </a:spcBef>
              <a:spcAft>
                <a:spcPts val="0"/>
              </a:spcAft>
              <a:buClrTx/>
              <a:buSzTx/>
              <a:tabLst/>
              <a:defRPr/>
            </a:pPr>
            <a:endParaRPr lang="sv-SE" sz="2800" dirty="0" smtClean="0">
              <a:solidFill>
                <a:srgbClr val="30704D"/>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dirty="0" smtClean="0">
                <a:solidFill>
                  <a:srgbClr val="30704D"/>
                </a:solidFill>
                <a:latin typeface="Arial" panose="020B0604020202020204" pitchFamily="34" charset="0"/>
                <a:cs typeface="Arial" panose="020B0604020202020204" pitchFamily="34" charset="0"/>
              </a:rPr>
              <a:t>2 </a:t>
            </a:r>
            <a:r>
              <a:rPr lang="sv-SE" sz="2800" dirty="0">
                <a:solidFill>
                  <a:srgbClr val="30704D"/>
                </a:solidFill>
                <a:latin typeface="Arial" panose="020B0604020202020204" pitchFamily="34" charset="0"/>
                <a:cs typeface="Arial" panose="020B0604020202020204" pitchFamily="34" charset="0"/>
              </a:rPr>
              <a:t>processtödjare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3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indent="-285750">
              <a:buFont typeface="Arial" panose="020B0604020202020204" pitchFamily="34" charset="0"/>
              <a:buChar char="•"/>
              <a:defRPr/>
            </a:pPr>
            <a:r>
              <a:rPr lang="sv-SE" sz="2800" dirty="0">
                <a:solidFill>
                  <a:srgbClr val="30704D"/>
                </a:solidFill>
                <a:latin typeface="Arial" panose="020B0604020202020204" pitchFamily="34" charset="0"/>
                <a:cs typeface="Arial" panose="020B0604020202020204" pitchFamily="34" charset="0"/>
              </a:rPr>
              <a:t>3 processledare från civilsamhället</a:t>
            </a:r>
          </a:p>
          <a:p>
            <a:pPr marR="0" lvl="0" algn="l" defTabSz="914400" rtl="0" eaLnBrk="1" fontAlgn="auto" latinLnBrk="0" hangingPunct="1">
              <a:lnSpc>
                <a:spcPct val="100000"/>
              </a:lnSpc>
              <a:spcBef>
                <a:spcPts val="0"/>
              </a:spcBef>
              <a:spcAft>
                <a:spcPts val="0"/>
              </a:spcAft>
              <a:buClrTx/>
              <a:buSzTx/>
              <a:tabLst/>
              <a:defRPr/>
            </a:pPr>
            <a:r>
              <a:rPr kumimoji="0" lang="sv-SE" sz="32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dirty="0">
                <a:solidFill>
                  <a:srgbClr val="30704D"/>
                </a:solidFill>
                <a:latin typeface="Arial" panose="020B0604020202020204" pitchFamily="34" charset="0"/>
                <a:cs typeface="Arial" panose="020B0604020202020204" pitchFamily="34" charset="0"/>
              </a:rPr>
              <a:t>1 processledare från kommunen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3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dirty="0">
                <a:solidFill>
                  <a:srgbClr val="30704D"/>
                </a:solidFill>
                <a:latin typeface="Arial" panose="020B0604020202020204" pitchFamily="34" charset="0"/>
                <a:cs typeface="Arial" panose="020B0604020202020204" pitchFamily="34" charset="0"/>
              </a:rPr>
              <a:t>14 samtalsledare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95835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9855" y="315893"/>
            <a:ext cx="9912499" cy="1643536"/>
          </a:xfrm>
        </p:spPr>
        <p:txBody>
          <a:bodyPr/>
          <a:lstStyle/>
          <a:p>
            <a:r>
              <a:rPr lang="sv-SE" dirty="0"/>
              <a:t>4. Medskapande som </a:t>
            </a:r>
            <a:r>
              <a:rPr lang="sv-SE" dirty="0" smtClean="0"/>
              <a:t>metod</a:t>
            </a:r>
            <a:br>
              <a:rPr lang="sv-SE" dirty="0" smtClean="0"/>
            </a:br>
            <a:r>
              <a:rPr lang="sv-SE" dirty="0" smtClean="0"/>
              <a:t/>
            </a:r>
            <a:br>
              <a:rPr lang="sv-SE" dirty="0" smtClean="0"/>
            </a:br>
            <a:endParaRPr lang="sv-SE" dirty="0"/>
          </a:p>
        </p:txBody>
      </p:sp>
      <p:sp>
        <p:nvSpPr>
          <p:cNvPr id="3" name="Platshållare för innehåll 2"/>
          <p:cNvSpPr>
            <a:spLocks noGrp="1"/>
          </p:cNvSpPr>
          <p:nvPr>
            <p:ph sz="half" idx="10"/>
          </p:nvPr>
        </p:nvSpPr>
        <p:spPr>
          <a:xfrm>
            <a:off x="759855" y="1346689"/>
            <a:ext cx="9509559" cy="4634882"/>
          </a:xfrm>
        </p:spPr>
        <p:txBody>
          <a:bodyPr/>
          <a:lstStyle/>
          <a:p>
            <a:pPr marL="0" indent="0">
              <a:buNone/>
            </a:pPr>
            <a:r>
              <a:rPr lang="sv-SE" sz="2800" dirty="0" smtClean="0"/>
              <a:t>Syfte och Mål</a:t>
            </a:r>
          </a:p>
          <a:p>
            <a:pPr marL="0" indent="0">
              <a:buNone/>
            </a:pPr>
            <a:endParaRPr lang="sv-SE" sz="2800" dirty="0"/>
          </a:p>
          <a:p>
            <a:r>
              <a:rPr lang="sv-SE" sz="2800" dirty="0" smtClean="0"/>
              <a:t>Bygga tillit </a:t>
            </a:r>
          </a:p>
          <a:p>
            <a:r>
              <a:rPr lang="sv-SE" sz="2800" dirty="0" smtClean="0"/>
              <a:t>Stärka den kollektiva förmågan </a:t>
            </a:r>
          </a:p>
          <a:p>
            <a:r>
              <a:rPr lang="sv-SE" sz="2800" dirty="0"/>
              <a:t>S</a:t>
            </a:r>
            <a:r>
              <a:rPr lang="sv-SE" sz="2800" dirty="0" smtClean="0"/>
              <a:t>tärka människor att göra sin röst hörd</a:t>
            </a:r>
          </a:p>
          <a:p>
            <a:pPr marL="0" indent="0">
              <a:buNone/>
            </a:pPr>
            <a:endParaRPr lang="sv-SE" sz="2800" dirty="0" smtClean="0"/>
          </a:p>
          <a:p>
            <a:r>
              <a:rPr lang="sv-SE" sz="2800" dirty="0"/>
              <a:t>Långsiktigt förbättra levnadsförhållandet </a:t>
            </a:r>
            <a:r>
              <a:rPr lang="sv-SE" sz="2800" dirty="0" smtClean="0"/>
              <a:t>för invånare på Norrby</a:t>
            </a:r>
            <a:endParaRPr lang="sv-SE" sz="2800" dirty="0"/>
          </a:p>
          <a:p>
            <a:pPr marL="0" indent="0">
              <a:buNone/>
            </a:pPr>
            <a:endParaRPr lang="sv-SE" sz="2800"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26017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9166B-2F16-47E7-AB55-83F24D055EA9}"/>
              </a:ext>
            </a:extLst>
          </p:cNvPr>
          <p:cNvSpPr>
            <a:spLocks noGrp="1"/>
          </p:cNvSpPr>
          <p:nvPr>
            <p:ph type="title"/>
          </p:nvPr>
        </p:nvSpPr>
        <p:spPr/>
        <p:txBody>
          <a:bodyPr/>
          <a:lstStyle/>
          <a:p>
            <a:r>
              <a:rPr lang="sv-SE" dirty="0"/>
              <a:t>Alla är vinnare i ett</a:t>
            </a:r>
            <a:br>
              <a:rPr lang="sv-SE" dirty="0"/>
            </a:br>
            <a:r>
              <a:rPr lang="sv-SE" dirty="0">
                <a:solidFill>
                  <a:schemeClr val="accent1"/>
                </a:solidFill>
              </a:rPr>
              <a:t>mer</a:t>
            </a:r>
            <a:r>
              <a:rPr lang="sv-SE" dirty="0"/>
              <a:t> </a:t>
            </a:r>
            <a:r>
              <a:rPr lang="sv-SE" dirty="0">
                <a:solidFill>
                  <a:schemeClr val="accent1"/>
                </a:solidFill>
              </a:rPr>
              <a:t>jämlikt Borås </a:t>
            </a:r>
            <a:endParaRPr lang="en-US" dirty="0">
              <a:solidFill>
                <a:schemeClr val="accent1"/>
              </a:solidFill>
            </a:endParaRPr>
          </a:p>
        </p:txBody>
      </p:sp>
    </p:spTree>
    <p:extLst>
      <p:ext uri="{BB962C8B-B14F-4D97-AF65-F5344CB8AC3E}">
        <p14:creationId xmlns:p14="http://schemas.microsoft.com/office/powerpoint/2010/main" val="4209668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9855" y="315892"/>
            <a:ext cx="9951688" cy="1512907"/>
          </a:xfrm>
        </p:spPr>
        <p:txBody>
          <a:bodyPr/>
          <a:lstStyle/>
          <a:p>
            <a:r>
              <a:rPr lang="sv-SE" dirty="0"/>
              <a:t/>
            </a:r>
            <a:br>
              <a:rPr lang="sv-SE" dirty="0"/>
            </a:br>
            <a:r>
              <a:rPr lang="sv-SE" dirty="0"/>
              <a:t>T</a:t>
            </a:r>
            <a:r>
              <a:rPr lang="sv-SE" dirty="0" smtClean="0"/>
              <a:t>eoretiska utgångspunkter</a:t>
            </a:r>
            <a:br>
              <a:rPr lang="sv-SE" dirty="0" smtClean="0"/>
            </a:br>
            <a:endParaRPr lang="sv-SE" dirty="0"/>
          </a:p>
        </p:txBody>
      </p:sp>
      <p:sp>
        <p:nvSpPr>
          <p:cNvPr id="3" name="Platshållare för innehåll 2"/>
          <p:cNvSpPr>
            <a:spLocks noGrp="1"/>
          </p:cNvSpPr>
          <p:nvPr>
            <p:ph sz="half" idx="10"/>
          </p:nvPr>
        </p:nvSpPr>
        <p:spPr/>
        <p:txBody>
          <a:bodyPr/>
          <a:lstStyle/>
          <a:p>
            <a:pPr marL="0" indent="0">
              <a:buNone/>
            </a:pPr>
            <a:r>
              <a:rPr lang="sv-SE" sz="2800" dirty="0" smtClean="0"/>
              <a:t>Tre principer</a:t>
            </a:r>
          </a:p>
          <a:p>
            <a:pPr>
              <a:buFontTx/>
              <a:buChar char="-"/>
            </a:pPr>
            <a:r>
              <a:rPr lang="sv-SE" dirty="0" smtClean="0"/>
              <a:t>På lika villkor</a:t>
            </a:r>
          </a:p>
          <a:p>
            <a:pPr>
              <a:buFontTx/>
              <a:buChar char="-"/>
            </a:pPr>
            <a:r>
              <a:rPr lang="sv-SE" dirty="0" smtClean="0"/>
              <a:t>Frågan i mitten</a:t>
            </a:r>
          </a:p>
          <a:p>
            <a:pPr>
              <a:buFontTx/>
              <a:buChar char="-"/>
            </a:pPr>
            <a:r>
              <a:rPr lang="sv-SE" dirty="0" smtClean="0"/>
              <a:t>Gemensamt ansvar </a:t>
            </a:r>
          </a:p>
          <a:p>
            <a:pPr>
              <a:buFontTx/>
              <a:buChar char="-"/>
            </a:pPr>
            <a:endParaRPr lang="sv-SE" dirty="0"/>
          </a:p>
        </p:txBody>
      </p:sp>
    </p:spTree>
    <p:extLst>
      <p:ext uri="{BB962C8B-B14F-4D97-AF65-F5344CB8AC3E}">
        <p14:creationId xmlns:p14="http://schemas.microsoft.com/office/powerpoint/2010/main" val="48795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all" spc="80" normalizeH="0" baseline="0" noProof="0" dirty="0">
              <a:ln>
                <a:noFill/>
              </a:ln>
              <a:solidFill>
                <a:srgbClr val="80A37D"/>
              </a:solidFill>
              <a:effectLst/>
              <a:uLnTx/>
              <a:uFillTx/>
              <a:latin typeface="Arial" panose="020B0604020202020204"/>
              <a:ea typeface="+mn-ea"/>
              <a:cs typeface="+mn-cs"/>
            </a:endParaRPr>
          </a:p>
        </p:txBody>
      </p:sp>
      <p:sp>
        <p:nvSpPr>
          <p:cNvPr id="3" name="Platshållare för bildnumm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cxnSp>
        <p:nvCxnSpPr>
          <p:cNvPr id="9" name="Rak koppling 8"/>
          <p:cNvCxnSpPr/>
          <p:nvPr/>
        </p:nvCxnSpPr>
        <p:spPr>
          <a:xfrm flipV="1">
            <a:off x="605790" y="937260"/>
            <a:ext cx="10081260" cy="5237090"/>
          </a:xfrm>
          <a:prstGeom prst="line">
            <a:avLst/>
          </a:prstGeom>
          <a:ln w="28575">
            <a:solidFill>
              <a:schemeClr val="tx1"/>
            </a:solidFill>
          </a:ln>
        </p:spPr>
        <p:style>
          <a:lnRef idx="3">
            <a:schemeClr val="accent1"/>
          </a:lnRef>
          <a:fillRef idx="0">
            <a:schemeClr val="accent1"/>
          </a:fillRef>
          <a:effectRef idx="2">
            <a:schemeClr val="accent1"/>
          </a:effectRef>
          <a:fontRef idx="minor">
            <a:schemeClr val="tx1"/>
          </a:fontRef>
        </p:style>
      </p:cxnSp>
      <p:sp>
        <p:nvSpPr>
          <p:cNvPr id="10" name="textruta 9"/>
          <p:cNvSpPr txBox="1"/>
          <p:nvPr/>
        </p:nvSpPr>
        <p:spPr>
          <a:xfrm>
            <a:off x="1725930" y="5714739"/>
            <a:ext cx="323305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srgbClr val="30704D"/>
                </a:solidFill>
                <a:effectLst/>
                <a:uLnTx/>
                <a:uFillTx/>
                <a:latin typeface="Arial" panose="020B0604020202020204"/>
                <a:ea typeface="+mn-ea"/>
                <a:cs typeface="+mn-cs"/>
              </a:rPr>
              <a:t>Informationsinsamling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2000" b="1" i="1" noProof="0" dirty="0" smtClean="0">
                <a:solidFill>
                  <a:srgbClr val="30704D"/>
                </a:solidFill>
                <a:latin typeface="Arial" panose="020B0604020202020204"/>
              </a:rPr>
              <a:t>- Intervjuer </a:t>
            </a:r>
            <a:endParaRPr kumimoji="0" lang="sv-SE" sz="2000" b="1" i="1" u="none" strike="noStrike" kern="1200" cap="none" spc="0" normalizeH="0" baseline="0" noProof="0" dirty="0">
              <a:ln>
                <a:noFill/>
              </a:ln>
              <a:solidFill>
                <a:srgbClr val="30704D"/>
              </a:solidFill>
              <a:effectLst/>
              <a:uLnTx/>
              <a:uFillTx/>
              <a:latin typeface="Arial" panose="020B0604020202020204"/>
            </a:endParaRPr>
          </a:p>
        </p:txBody>
      </p:sp>
      <p:sp>
        <p:nvSpPr>
          <p:cNvPr id="12" name="textruta 11"/>
          <p:cNvSpPr txBox="1"/>
          <p:nvPr/>
        </p:nvSpPr>
        <p:spPr>
          <a:xfrm>
            <a:off x="1053929" y="4692209"/>
            <a:ext cx="323305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smtClean="0">
                <a:ln>
                  <a:noFill/>
                </a:ln>
                <a:solidFill>
                  <a:srgbClr val="30704D"/>
                </a:solidFill>
                <a:effectLst/>
                <a:uLnTx/>
                <a:uFillTx/>
                <a:latin typeface="Arial" panose="020B0604020202020204"/>
                <a:ea typeface="+mn-ea"/>
                <a:cs typeface="+mn-cs"/>
              </a:rPr>
              <a:t>Förarbete:</a:t>
            </a:r>
            <a:endParaRPr kumimoji="0" lang="sv-SE" sz="2000" b="1" i="0" u="none" strike="noStrike" kern="1200" cap="none" spc="0" normalizeH="0" baseline="0" noProof="0" dirty="0">
              <a:ln>
                <a:noFill/>
              </a:ln>
              <a:solidFill>
                <a:srgbClr val="30704D"/>
              </a:solidFill>
              <a:effectLst/>
              <a:uLnTx/>
              <a:uFillTx/>
              <a:latin typeface="Arial" panose="020B0604020202020204"/>
              <a:ea typeface="+mn-ea"/>
              <a:cs typeface="+mn-cs"/>
            </a:endParaRPr>
          </a:p>
        </p:txBody>
      </p:sp>
      <p:sp>
        <p:nvSpPr>
          <p:cNvPr id="13" name="textruta 12"/>
          <p:cNvSpPr txBox="1"/>
          <p:nvPr/>
        </p:nvSpPr>
        <p:spPr>
          <a:xfrm>
            <a:off x="3342459" y="3461751"/>
            <a:ext cx="62307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smtClean="0">
                <a:ln>
                  <a:noFill/>
                </a:ln>
                <a:solidFill>
                  <a:srgbClr val="30704D"/>
                </a:solidFill>
                <a:effectLst/>
                <a:uLnTx/>
                <a:uFillTx/>
                <a:latin typeface="Arial" panose="020B0604020202020204"/>
                <a:ea typeface="+mn-ea"/>
                <a:cs typeface="+mn-cs"/>
              </a:rPr>
              <a:t>Fas 1:</a:t>
            </a:r>
            <a:endParaRPr kumimoji="0" lang="sv-SE" sz="2000" b="1" i="0" u="none" strike="noStrike" kern="1200" cap="none" spc="0" normalizeH="0" baseline="0" noProof="0" dirty="0">
              <a:ln>
                <a:noFill/>
              </a:ln>
              <a:solidFill>
                <a:srgbClr val="30704D"/>
              </a:solidFill>
              <a:effectLst/>
              <a:uLnTx/>
              <a:uFillTx/>
              <a:latin typeface="Arial" panose="020B0604020202020204"/>
              <a:ea typeface="+mn-ea"/>
              <a:cs typeface="+mn-cs"/>
            </a:endParaRPr>
          </a:p>
        </p:txBody>
      </p:sp>
      <p:sp>
        <p:nvSpPr>
          <p:cNvPr id="14" name="textruta 13"/>
          <p:cNvSpPr txBox="1"/>
          <p:nvPr/>
        </p:nvSpPr>
        <p:spPr>
          <a:xfrm>
            <a:off x="3929303" y="4436665"/>
            <a:ext cx="623079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srgbClr val="30704D"/>
                </a:solidFill>
                <a:effectLst/>
                <a:uLnTx/>
                <a:uFillTx/>
                <a:latin typeface="Arial" panose="020B0604020202020204"/>
                <a:ea typeface="+mn-ea"/>
                <a:cs typeface="+mn-cs"/>
              </a:rPr>
              <a:t>Trygga samtal 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srgbClr val="30704D"/>
                </a:solidFill>
                <a:effectLst/>
                <a:uLnTx/>
                <a:uFillTx/>
                <a:latin typeface="Arial" panose="020B0604020202020204"/>
                <a:ea typeface="+mn-ea"/>
                <a:cs typeface="+mn-cs"/>
              </a:rPr>
              <a:t>homogena grupper</a:t>
            </a:r>
          </a:p>
          <a:p>
            <a:pPr lvl="0">
              <a:defRPr/>
            </a:pPr>
            <a:r>
              <a:rPr lang="sv-SE" sz="2000" b="1" i="1" dirty="0" smtClean="0">
                <a:solidFill>
                  <a:srgbClr val="30704D"/>
                </a:solidFill>
              </a:rPr>
              <a:t>Problemidentifiering</a:t>
            </a:r>
            <a:endParaRPr kumimoji="0" lang="sv-SE" sz="2000" b="1" i="1" u="none" strike="noStrike" kern="1200" cap="none" spc="0" normalizeH="0" baseline="0" noProof="0" dirty="0">
              <a:ln>
                <a:noFill/>
              </a:ln>
              <a:solidFill>
                <a:srgbClr val="30704D"/>
              </a:solidFill>
              <a:effectLst/>
              <a:uLnTx/>
              <a:uFillTx/>
              <a:latin typeface="Arial" panose="020B0604020202020204"/>
            </a:endParaRPr>
          </a:p>
        </p:txBody>
      </p:sp>
      <p:sp>
        <p:nvSpPr>
          <p:cNvPr id="15" name="textruta 14"/>
          <p:cNvSpPr txBox="1"/>
          <p:nvPr/>
        </p:nvSpPr>
        <p:spPr>
          <a:xfrm>
            <a:off x="5830580" y="2292849"/>
            <a:ext cx="62307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smtClean="0">
                <a:ln>
                  <a:noFill/>
                </a:ln>
                <a:solidFill>
                  <a:srgbClr val="30704D"/>
                </a:solidFill>
                <a:effectLst/>
                <a:uLnTx/>
                <a:uFillTx/>
                <a:latin typeface="Arial" panose="020B0604020202020204"/>
                <a:ea typeface="+mn-ea"/>
                <a:cs typeface="+mn-cs"/>
              </a:rPr>
              <a:t>Fas 2:</a:t>
            </a:r>
            <a:endParaRPr kumimoji="0" lang="sv-SE" sz="2000" b="1" i="0" u="none" strike="noStrike" kern="1200" cap="none" spc="0" normalizeH="0" baseline="0" noProof="0" dirty="0">
              <a:ln>
                <a:noFill/>
              </a:ln>
              <a:solidFill>
                <a:srgbClr val="30704D"/>
              </a:solidFill>
              <a:effectLst/>
              <a:uLnTx/>
              <a:uFillTx/>
              <a:latin typeface="Arial" panose="020B0604020202020204"/>
              <a:ea typeface="+mn-ea"/>
              <a:cs typeface="+mn-cs"/>
            </a:endParaRPr>
          </a:p>
        </p:txBody>
      </p:sp>
      <p:sp>
        <p:nvSpPr>
          <p:cNvPr id="16" name="textruta 15"/>
          <p:cNvSpPr txBox="1"/>
          <p:nvPr/>
        </p:nvSpPr>
        <p:spPr>
          <a:xfrm>
            <a:off x="5830580" y="3354030"/>
            <a:ext cx="623079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srgbClr val="30704D"/>
                </a:solidFill>
                <a:effectLst/>
                <a:uLnTx/>
                <a:uFillTx/>
                <a:latin typeface="Arial" panose="020B0604020202020204"/>
                <a:ea typeface="+mn-ea"/>
                <a:cs typeface="+mn-cs"/>
              </a:rPr>
              <a:t>Trygga samtal 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srgbClr val="30704D"/>
                </a:solidFill>
                <a:effectLst/>
                <a:uLnTx/>
                <a:uFillTx/>
                <a:latin typeface="Arial" panose="020B0604020202020204"/>
                <a:ea typeface="+mn-ea"/>
                <a:cs typeface="+mn-cs"/>
              </a:rPr>
              <a:t>heterogena grupper</a:t>
            </a:r>
          </a:p>
          <a:p>
            <a:pPr>
              <a:defRPr/>
            </a:pPr>
            <a:r>
              <a:rPr lang="sv-SE" sz="2000" b="1" i="1" dirty="0">
                <a:solidFill>
                  <a:srgbClr val="30704D"/>
                </a:solidFill>
              </a:rPr>
              <a:t>- Reflekterat över problemen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ruta 16"/>
          <p:cNvSpPr txBox="1"/>
          <p:nvPr/>
        </p:nvSpPr>
        <p:spPr>
          <a:xfrm>
            <a:off x="7936966" y="1223570"/>
            <a:ext cx="62307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smtClean="0">
                <a:ln>
                  <a:noFill/>
                </a:ln>
                <a:solidFill>
                  <a:srgbClr val="30704D"/>
                </a:solidFill>
                <a:effectLst/>
                <a:uLnTx/>
                <a:uFillTx/>
                <a:latin typeface="Arial" panose="020B0604020202020204"/>
                <a:ea typeface="+mn-ea"/>
                <a:cs typeface="+mn-cs"/>
              </a:rPr>
              <a:t>Fas 3:</a:t>
            </a:r>
            <a:endParaRPr kumimoji="0" lang="sv-SE" sz="2000" b="1" i="0" u="none" strike="noStrike" kern="1200" cap="none" spc="0" normalizeH="0" baseline="0" noProof="0" dirty="0">
              <a:ln>
                <a:noFill/>
              </a:ln>
              <a:solidFill>
                <a:srgbClr val="30704D"/>
              </a:solidFill>
              <a:effectLst/>
              <a:uLnTx/>
              <a:uFillTx/>
              <a:latin typeface="Arial" panose="020B0604020202020204"/>
              <a:ea typeface="+mn-ea"/>
              <a:cs typeface="+mn-cs"/>
            </a:endParaRPr>
          </a:p>
        </p:txBody>
      </p:sp>
      <p:sp>
        <p:nvSpPr>
          <p:cNvPr id="18" name="textruta 17"/>
          <p:cNvSpPr txBox="1"/>
          <p:nvPr/>
        </p:nvSpPr>
        <p:spPr>
          <a:xfrm>
            <a:off x="8258815" y="2144117"/>
            <a:ext cx="623079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srgbClr val="30704D"/>
                </a:solidFill>
                <a:effectLst/>
                <a:uLnTx/>
                <a:uFillTx/>
                <a:latin typeface="Arial" panose="020B0604020202020204"/>
                <a:ea typeface="+mn-ea"/>
                <a:cs typeface="+mn-cs"/>
              </a:rPr>
              <a:t>Lösningsfokuserade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srgbClr val="30704D"/>
                </a:solidFill>
                <a:effectLst/>
                <a:uLnTx/>
                <a:uFillTx/>
                <a:latin typeface="Arial" panose="020B0604020202020204"/>
                <a:ea typeface="+mn-ea"/>
                <a:cs typeface="+mn-cs"/>
              </a:rPr>
              <a:t>Samtal med politik och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srgbClr val="30704D"/>
                </a:solidFill>
                <a:effectLst/>
                <a:uLnTx/>
                <a:uFillTx/>
                <a:latin typeface="Arial" panose="020B0604020202020204"/>
                <a:ea typeface="+mn-ea"/>
                <a:cs typeface="+mn-cs"/>
              </a:rPr>
              <a:t>Berörda tjänstepersoner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2000" b="1" i="1" dirty="0" smtClean="0">
                <a:solidFill>
                  <a:srgbClr val="30704D"/>
                </a:solidFill>
                <a:latin typeface="Arial" panose="020B0604020202020204"/>
              </a:rPr>
              <a:t>- Förslag till åtgärder</a:t>
            </a:r>
            <a:endParaRPr kumimoji="0" lang="sv-SE" sz="2000" b="1" i="1" u="none" strike="noStrike" kern="1200" cap="none" spc="0" normalizeH="0" baseline="0" noProof="0" dirty="0">
              <a:ln>
                <a:noFill/>
              </a:ln>
              <a:solidFill>
                <a:srgbClr val="30704D"/>
              </a:solidFill>
              <a:effectLst/>
              <a:uLnTx/>
              <a:uFillTx/>
              <a:latin typeface="Arial" panose="020B0604020202020204"/>
            </a:endParaRPr>
          </a:p>
        </p:txBody>
      </p:sp>
      <p:sp>
        <p:nvSpPr>
          <p:cNvPr id="19" name="textruta 18"/>
          <p:cNvSpPr txBox="1"/>
          <p:nvPr/>
        </p:nvSpPr>
        <p:spPr>
          <a:xfrm>
            <a:off x="9463848" y="321242"/>
            <a:ext cx="62307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smtClean="0">
                <a:ln>
                  <a:noFill/>
                </a:ln>
                <a:solidFill>
                  <a:srgbClr val="30704D"/>
                </a:solidFill>
                <a:effectLst/>
                <a:uLnTx/>
                <a:uFillTx/>
                <a:latin typeface="Arial" panose="020B0604020202020204"/>
                <a:ea typeface="+mn-ea"/>
                <a:cs typeface="+mn-cs"/>
              </a:rPr>
              <a:t>Fortsatt arbete</a:t>
            </a:r>
            <a:endParaRPr kumimoji="0" lang="sv-SE" sz="2000" b="1" i="0" u="none" strike="noStrike" kern="1200" cap="none" spc="0" normalizeH="0" baseline="0" noProof="0" dirty="0">
              <a:ln>
                <a:noFill/>
              </a:ln>
              <a:solidFill>
                <a:srgbClr val="30704D"/>
              </a:solidFill>
              <a:effectLst/>
              <a:uLnTx/>
              <a:uFillTx/>
              <a:latin typeface="Arial" panose="020B0604020202020204"/>
              <a:ea typeface="+mn-ea"/>
              <a:cs typeface="+mn-cs"/>
            </a:endParaRPr>
          </a:p>
        </p:txBody>
      </p:sp>
      <p:sp>
        <p:nvSpPr>
          <p:cNvPr id="22" name="textruta 21"/>
          <p:cNvSpPr txBox="1"/>
          <p:nvPr/>
        </p:nvSpPr>
        <p:spPr>
          <a:xfrm>
            <a:off x="10449197" y="1295806"/>
            <a:ext cx="62307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srgbClr val="30704D"/>
                </a:solidFill>
                <a:effectLst/>
                <a:uLnTx/>
                <a:uFillTx/>
                <a:latin typeface="Arial" panose="020B0604020202020204"/>
                <a:ea typeface="+mn-ea"/>
                <a:cs typeface="+mn-cs"/>
              </a:rPr>
              <a:t>Bara början….</a:t>
            </a:r>
            <a:endParaRPr kumimoji="0" lang="sv-SE" sz="2000" b="0" i="0" u="none" strike="noStrike" kern="1200" cap="none" spc="0" normalizeH="0" baseline="0" noProof="0" dirty="0">
              <a:ln>
                <a:noFill/>
              </a:ln>
              <a:solidFill>
                <a:srgbClr val="30704D"/>
              </a:solidFill>
              <a:effectLst/>
              <a:uLnTx/>
              <a:uFillTx/>
              <a:latin typeface="Arial" panose="020B0604020202020204"/>
              <a:ea typeface="+mn-ea"/>
              <a:cs typeface="+mn-cs"/>
            </a:endParaRPr>
          </a:p>
        </p:txBody>
      </p:sp>
      <p:cxnSp>
        <p:nvCxnSpPr>
          <p:cNvPr id="24" name="Rak pilkoppling 23"/>
          <p:cNvCxnSpPr/>
          <p:nvPr/>
        </p:nvCxnSpPr>
        <p:spPr>
          <a:xfrm flipV="1">
            <a:off x="10010856" y="608653"/>
            <a:ext cx="1281984" cy="693394"/>
          </a:xfrm>
          <a:prstGeom prst="straightConnector1">
            <a:avLst/>
          </a:prstGeom>
          <a:ln w="28575">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26" name="textruta 25"/>
          <p:cNvSpPr txBox="1"/>
          <p:nvPr/>
        </p:nvSpPr>
        <p:spPr>
          <a:xfrm>
            <a:off x="434068" y="483447"/>
            <a:ext cx="72934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smtClean="0">
                <a:ln>
                  <a:noFill/>
                </a:ln>
                <a:solidFill>
                  <a:srgbClr val="30704D"/>
                </a:solidFill>
                <a:effectLst/>
                <a:uLnTx/>
                <a:uFillTx/>
                <a:latin typeface="Arial" panose="020B0604020202020204"/>
                <a:ea typeface="+mn-ea"/>
                <a:cs typeface="+mn-cs"/>
              </a:rPr>
              <a:t>Processens steg</a:t>
            </a:r>
            <a:endParaRPr kumimoji="0" lang="sv-SE" sz="4400" b="1" i="0" u="none" strike="noStrike" kern="1200" cap="none" spc="0" normalizeH="0" baseline="0" noProof="0" dirty="0">
              <a:ln>
                <a:noFill/>
              </a:ln>
              <a:solidFill>
                <a:srgbClr val="30704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668612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Teman </a:t>
            </a:r>
            <a:endParaRPr lang="sv-SE" dirty="0"/>
          </a:p>
        </p:txBody>
      </p:sp>
      <p:sp>
        <p:nvSpPr>
          <p:cNvPr id="3" name="Platshållare för innehåll 2"/>
          <p:cNvSpPr>
            <a:spLocks noGrp="1"/>
          </p:cNvSpPr>
          <p:nvPr>
            <p:ph sz="half" idx="10"/>
          </p:nvPr>
        </p:nvSpPr>
        <p:spPr/>
        <p:txBody>
          <a:bodyPr>
            <a:normAutofit/>
          </a:bodyPr>
          <a:lstStyle/>
          <a:p>
            <a:r>
              <a:rPr lang="sv-SE" sz="3200" dirty="0" smtClean="0"/>
              <a:t>Meningsfull fritid</a:t>
            </a:r>
          </a:p>
          <a:p>
            <a:r>
              <a:rPr lang="sv-SE" sz="3200" dirty="0" smtClean="0"/>
              <a:t>Förutsättning för arbete och sysselsättning</a:t>
            </a:r>
          </a:p>
          <a:p>
            <a:r>
              <a:rPr lang="sv-SE" sz="3200" dirty="0" smtClean="0"/>
              <a:t>Inre Trygghet: </a:t>
            </a:r>
            <a:r>
              <a:rPr lang="sv-SE" sz="3200" i="1" dirty="0" smtClean="0"/>
              <a:t>trapphus, nedskräpning, grannsamverkan</a:t>
            </a:r>
          </a:p>
          <a:p>
            <a:r>
              <a:rPr lang="sv-SE" sz="3200" dirty="0" smtClean="0"/>
              <a:t>Yttre Trygghet: </a:t>
            </a:r>
            <a:r>
              <a:rPr lang="sv-SE" sz="3200" i="1" dirty="0" smtClean="0"/>
              <a:t>offentlig miljö: gator, parker, polisnärvaro, folksamlingar </a:t>
            </a:r>
          </a:p>
          <a:p>
            <a:r>
              <a:rPr lang="sv-SE" sz="3200" dirty="0" smtClean="0"/>
              <a:t>Skola-Förskola, samverkan familj-skola</a:t>
            </a:r>
            <a:endParaRPr lang="sv-SE" sz="3200" dirty="0"/>
          </a:p>
        </p:txBody>
      </p:sp>
    </p:spTree>
    <p:extLst>
      <p:ext uri="{BB962C8B-B14F-4D97-AF65-F5344CB8AC3E}">
        <p14:creationId xmlns:p14="http://schemas.microsoft.com/office/powerpoint/2010/main" val="3143315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smtClean="0">
                <a:ln>
                  <a:noFill/>
                </a:ln>
                <a:solidFill>
                  <a:srgbClr val="80A37D"/>
                </a:solidFill>
                <a:effectLst/>
                <a:uLnTx/>
                <a:uFillTx/>
                <a:latin typeface="Arial" panose="020B0604020202020204"/>
                <a:ea typeface="+mn-ea"/>
                <a:cs typeface="+mn-cs"/>
              </a:rPr>
              <a:t>Socialt hållbart Borås</a:t>
            </a:r>
            <a:endParaRPr kumimoji="0" lang="en-US" sz="1000" b="0" i="0" u="none" strike="noStrike" kern="1200" cap="all" spc="80" normalizeH="0" baseline="0" noProof="0" dirty="0">
              <a:ln>
                <a:noFill/>
              </a:ln>
              <a:solidFill>
                <a:srgbClr val="80A37D"/>
              </a:solidFill>
              <a:effectLst/>
              <a:uLnTx/>
              <a:uFillTx/>
              <a:latin typeface="Arial" panose="020B0604020202020204"/>
              <a:ea typeface="+mn-ea"/>
              <a:cs typeface="+mn-cs"/>
            </a:endParaRPr>
          </a:p>
        </p:txBody>
      </p:sp>
      <p:sp>
        <p:nvSpPr>
          <p:cNvPr id="3" name="Platshållare för bildnumm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Rubrik 3"/>
          <p:cNvSpPr>
            <a:spLocks noGrp="1"/>
          </p:cNvSpPr>
          <p:nvPr>
            <p:ph type="title"/>
          </p:nvPr>
        </p:nvSpPr>
        <p:spPr>
          <a:xfrm>
            <a:off x="480410" y="534789"/>
            <a:ext cx="10669811" cy="884578"/>
          </a:xfrm>
        </p:spPr>
        <p:txBody>
          <a:bodyPr/>
          <a:lstStyle/>
          <a:p>
            <a:r>
              <a:rPr lang="sv-SE" sz="3600" dirty="0">
                <a:solidFill>
                  <a:srgbClr val="30704D"/>
                </a:solidFill>
              </a:rPr>
              <a:t>Meningsfull </a:t>
            </a:r>
            <a:r>
              <a:rPr lang="sv-SE" sz="3600" dirty="0" smtClean="0">
                <a:solidFill>
                  <a:srgbClr val="30704D"/>
                </a:solidFill>
              </a:rPr>
              <a:t>fritid</a:t>
            </a:r>
            <a:endParaRPr lang="sv-SE" sz="3600" dirty="0">
              <a:solidFill>
                <a:srgbClr val="30704D"/>
              </a:solidFill>
            </a:endParaRPr>
          </a:p>
        </p:txBody>
      </p:sp>
      <p:sp>
        <p:nvSpPr>
          <p:cNvPr id="8" name="textruta 7"/>
          <p:cNvSpPr txBox="1"/>
          <p:nvPr/>
        </p:nvSpPr>
        <p:spPr>
          <a:xfrm>
            <a:off x="480410" y="1681274"/>
            <a:ext cx="9742715" cy="3793859"/>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defRPr/>
            </a:pPr>
            <a:r>
              <a:rPr lang="sv-SE" sz="2800" dirty="0">
                <a:solidFill>
                  <a:srgbClr val="30704D"/>
                </a:solidFill>
                <a:latin typeface="Arial" panose="020B0604020202020204" pitchFamily="34" charset="0"/>
                <a:cs typeface="Arial" panose="020B0604020202020204" pitchFamily="34" charset="0"/>
              </a:rPr>
              <a:t>Föreningar som saknar lokaler/ och brist på större lokaler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prstClr val="black"/>
              </a:solidFill>
              <a:effectLst/>
              <a:uLnTx/>
              <a:uFillTx/>
              <a:latin typeface="Arial" panose="020B0604020202020204"/>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lang="sv-SE" sz="2800" dirty="0">
                <a:solidFill>
                  <a:srgbClr val="30704D"/>
                </a:solidFill>
                <a:latin typeface="Arial" panose="020B0604020202020204" pitchFamily="34" charset="0"/>
                <a:cs typeface="Arial" panose="020B0604020202020204" pitchFamily="34" charset="0"/>
              </a:rPr>
              <a:t>Unga saknar en plats för bara dem – utbudet på Norrbyhuset matchar ej behov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prstClr val="black"/>
              </a:solidFill>
              <a:effectLst/>
              <a:uLnTx/>
              <a:uFillTx/>
              <a:latin typeface="Arial" panose="020B0604020202020204"/>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lang="sv-SE" sz="2800" dirty="0">
                <a:solidFill>
                  <a:srgbClr val="30704D"/>
                </a:solidFill>
                <a:latin typeface="Arial" panose="020B0604020202020204" pitchFamily="34" charset="0"/>
                <a:cs typeface="Arial" panose="020B0604020202020204" pitchFamily="34" charset="0"/>
              </a:rPr>
              <a:t>Efterfrågan av kulturaktiviteter </a:t>
            </a:r>
            <a:endParaRPr lang="sv-SE" sz="2800" dirty="0" smtClean="0">
              <a:solidFill>
                <a:srgbClr val="30704D"/>
              </a:solidFill>
              <a:latin typeface="Arial" panose="020B0604020202020204" pitchFamily="34" charset="0"/>
              <a:cs typeface="Arial" panose="020B0604020202020204" pitchFamily="34" charset="0"/>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endParaRPr lang="sv-SE" sz="2800" dirty="0">
              <a:solidFill>
                <a:srgbClr val="30704D"/>
              </a:solidFill>
              <a:latin typeface="Arial" panose="020B0604020202020204" pitchFamily="34" charset="0"/>
              <a:cs typeface="Arial" panose="020B0604020202020204" pitchFamily="34" charset="0"/>
            </a:endParaRPr>
          </a:p>
          <a:p>
            <a:pPr marL="228600" marR="0" lvl="0" indent="-228600" fontAlgn="auto">
              <a:lnSpc>
                <a:spcPct val="90000"/>
              </a:lnSpc>
              <a:spcBef>
                <a:spcPts val="1000"/>
              </a:spcBef>
              <a:spcAft>
                <a:spcPts val="0"/>
              </a:spcAft>
              <a:buClrTx/>
              <a:buSzTx/>
              <a:buFont typeface="Arial" panose="020B0604020202020204" pitchFamily="34" charset="0"/>
              <a:buChar char="•"/>
              <a:tabLst/>
              <a:defRPr/>
            </a:pPr>
            <a:r>
              <a:rPr lang="sv-SE" sz="2800" dirty="0" smtClean="0">
                <a:solidFill>
                  <a:srgbClr val="30704D"/>
                </a:solidFill>
                <a:latin typeface="Arial" panose="020B0604020202020204" pitchFamily="34" charset="0"/>
                <a:cs typeface="Arial" panose="020B0604020202020204" pitchFamily="34" charset="0"/>
              </a:rPr>
              <a:t>Ungas upplevelser av vuxnas bemötande </a:t>
            </a:r>
            <a:endParaRPr lang="sv-SE" sz="2800" dirty="0">
              <a:solidFill>
                <a:srgbClr val="3070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214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000" b="0" i="0" u="none" strike="noStrike" kern="1200" cap="all" spc="80" normalizeH="0" baseline="0" noProof="0" dirty="0">
              <a:ln>
                <a:noFill/>
              </a:ln>
              <a:solidFill>
                <a:srgbClr val="80A37D"/>
              </a:solidFill>
              <a:effectLst/>
              <a:uLnTx/>
              <a:uFillTx/>
              <a:latin typeface="Arial" panose="020B0604020202020204"/>
              <a:ea typeface="+mn-ea"/>
              <a:cs typeface="+mn-cs"/>
            </a:endParaRPr>
          </a:p>
        </p:txBody>
      </p:sp>
      <p:sp>
        <p:nvSpPr>
          <p:cNvPr id="3" name="Platshållare för bildnumm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Rubrik 3"/>
          <p:cNvSpPr>
            <a:spLocks noGrp="1"/>
          </p:cNvSpPr>
          <p:nvPr>
            <p:ph type="title"/>
          </p:nvPr>
        </p:nvSpPr>
        <p:spPr>
          <a:xfrm>
            <a:off x="326570" y="354842"/>
            <a:ext cx="10536072" cy="1078172"/>
          </a:xfrm>
        </p:spPr>
        <p:txBody>
          <a:bodyPr/>
          <a:lstStyle/>
          <a:p>
            <a:r>
              <a:rPr lang="sv-SE" sz="3600" dirty="0" smtClean="0">
                <a:solidFill>
                  <a:srgbClr val="30704D"/>
                </a:solidFill>
              </a:rPr>
              <a:t>Förutsättningar för arbete</a:t>
            </a:r>
            <a:endParaRPr lang="sv-SE" sz="3600" dirty="0">
              <a:solidFill>
                <a:srgbClr val="30704D"/>
              </a:solidFill>
            </a:endParaRPr>
          </a:p>
        </p:txBody>
      </p:sp>
      <p:sp>
        <p:nvSpPr>
          <p:cNvPr id="8" name="textruta 7"/>
          <p:cNvSpPr txBox="1"/>
          <p:nvPr/>
        </p:nvSpPr>
        <p:spPr>
          <a:xfrm>
            <a:off x="326570" y="1872342"/>
            <a:ext cx="10386923" cy="41549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rgbClr val="30704D"/>
                </a:solidFill>
                <a:effectLst/>
                <a:uLnTx/>
                <a:uFillTx/>
                <a:latin typeface="Arial" panose="020B0604020202020204"/>
              </a:rPr>
              <a:t>Språket är ett hinder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srgbClr val="30704D"/>
              </a:solidFill>
              <a:effectLst/>
              <a:uLnTx/>
              <a:uFillTx/>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rgbClr val="30704D"/>
                </a:solidFill>
                <a:effectLst/>
                <a:uLnTx/>
                <a:uFillTx/>
                <a:latin typeface="Arial" panose="020B0604020202020204"/>
              </a:rPr>
              <a:t>Upplever diskriminering på arbetsmarknaden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400" dirty="0">
              <a:solidFill>
                <a:srgbClr val="30704D"/>
              </a:solidFill>
              <a:latin typeface="Arial" panose="020B0604020202020204"/>
            </a:endParaRPr>
          </a:p>
          <a:p>
            <a:pPr marL="285750" indent="-285750">
              <a:buFont typeface="Arial" panose="020B0604020202020204" pitchFamily="34" charset="0"/>
              <a:buChar char="•"/>
              <a:defRPr/>
            </a:pPr>
            <a:r>
              <a:rPr kumimoji="0" lang="sv-SE" sz="2400" b="0" i="0" u="none" strike="noStrike" kern="1200" cap="none" spc="0" normalizeH="0" baseline="0" noProof="0" dirty="0" smtClean="0">
                <a:ln>
                  <a:noFill/>
                </a:ln>
                <a:solidFill>
                  <a:srgbClr val="30704D"/>
                </a:solidFill>
                <a:effectLst/>
                <a:uLnTx/>
                <a:uFillTx/>
                <a:latin typeface="Arial" panose="020B0604020202020204"/>
              </a:rPr>
              <a:t>Höga krav för </a:t>
            </a:r>
            <a:r>
              <a:rPr lang="sv-SE" sz="2400" dirty="0">
                <a:solidFill>
                  <a:srgbClr val="30704D"/>
                </a:solidFill>
              </a:rPr>
              <a:t>arbete och yrkesutbildningar </a:t>
            </a:r>
            <a:endParaRPr kumimoji="0" lang="sv-SE" sz="2400" b="0" i="0" u="none" strike="noStrike" kern="1200" cap="none" spc="0" normalizeH="0" baseline="0" noProof="0" dirty="0" smtClean="0">
              <a:ln>
                <a:noFill/>
              </a:ln>
              <a:solidFill>
                <a:srgbClr val="30704D"/>
              </a:solidFill>
              <a:effectLst/>
              <a:uLnTx/>
              <a:uFillTx/>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srgbClr val="30704D"/>
              </a:solidFill>
              <a:effectLst/>
              <a:uLnTx/>
              <a:uFillTx/>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rgbClr val="30704D"/>
                </a:solidFill>
                <a:effectLst/>
                <a:uLnTx/>
                <a:uFillTx/>
                <a:latin typeface="Arial" panose="020B0604020202020204"/>
              </a:rPr>
              <a:t>Saknar långsiktigt stöd -</a:t>
            </a:r>
            <a:r>
              <a:rPr kumimoji="0" lang="sv-SE" sz="2400" b="0" i="1" u="none" strike="noStrike" kern="1200" cap="none" spc="0" normalizeH="0" baseline="0" noProof="0" dirty="0">
                <a:ln>
                  <a:noFill/>
                </a:ln>
                <a:solidFill>
                  <a:srgbClr val="30704D"/>
                </a:solidFill>
                <a:effectLst/>
                <a:uLnTx/>
                <a:uFillTx/>
                <a:latin typeface="Arial" panose="020B0604020202020204"/>
              </a:rPr>
              <a:t> </a:t>
            </a:r>
            <a:r>
              <a:rPr kumimoji="0" lang="sv-SE" sz="2400" b="0" i="1" u="none" strike="noStrike" kern="1200" cap="none" spc="0" normalizeH="0" baseline="0" noProof="0" dirty="0" smtClean="0">
                <a:ln>
                  <a:noFill/>
                </a:ln>
                <a:solidFill>
                  <a:srgbClr val="30704D"/>
                </a:solidFill>
                <a:effectLst/>
                <a:uLnTx/>
                <a:uFillTx/>
                <a:latin typeface="Arial" panose="020B0604020202020204"/>
              </a:rPr>
              <a:t>Vad händer när en tillfällig anställning tar slut?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400" i="1" dirty="0">
              <a:solidFill>
                <a:srgbClr val="30704D"/>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u="none" strike="noStrike" kern="1200" cap="none" spc="0" normalizeH="0" baseline="0" noProof="0" dirty="0" smtClean="0">
                <a:ln>
                  <a:noFill/>
                </a:ln>
                <a:solidFill>
                  <a:srgbClr val="30704D"/>
                </a:solidFill>
                <a:effectLst/>
                <a:uLnTx/>
                <a:uFillTx/>
                <a:latin typeface="Arial" panose="020B0604020202020204"/>
              </a:rPr>
              <a:t>Ond cirkel: låg utbildning –svårt att få arbete – svårt att få bostad – trångboddhet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43464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smtClean="0">
                <a:ln>
                  <a:noFill/>
                </a:ln>
                <a:solidFill>
                  <a:srgbClr val="80A37D"/>
                </a:solidFill>
                <a:effectLst/>
                <a:uLnTx/>
                <a:uFillTx/>
                <a:latin typeface="Arial" panose="020B0604020202020204"/>
                <a:ea typeface="+mn-ea"/>
                <a:cs typeface="+mn-cs"/>
              </a:rPr>
              <a:t>Socialt hållbart Borås</a:t>
            </a:r>
            <a:endParaRPr kumimoji="0" lang="en-US" sz="1000" b="0" i="0" u="none" strike="noStrike" kern="1200" cap="all" spc="80" normalizeH="0" baseline="0" noProof="0" dirty="0">
              <a:ln>
                <a:noFill/>
              </a:ln>
              <a:solidFill>
                <a:srgbClr val="80A37D"/>
              </a:solidFill>
              <a:effectLst/>
              <a:uLnTx/>
              <a:uFillTx/>
              <a:latin typeface="Arial" panose="020B0604020202020204"/>
              <a:ea typeface="+mn-ea"/>
              <a:cs typeface="+mn-cs"/>
            </a:endParaRPr>
          </a:p>
        </p:txBody>
      </p:sp>
      <p:sp>
        <p:nvSpPr>
          <p:cNvPr id="3" name="Platshållare för bildnumm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Rubrik 3"/>
          <p:cNvSpPr>
            <a:spLocks noGrp="1"/>
          </p:cNvSpPr>
          <p:nvPr>
            <p:ph type="title"/>
          </p:nvPr>
        </p:nvSpPr>
        <p:spPr>
          <a:xfrm>
            <a:off x="548640" y="-13657"/>
            <a:ext cx="17634857" cy="1279885"/>
          </a:xfrm>
        </p:spPr>
        <p:txBody>
          <a:bodyPr/>
          <a:lstStyle/>
          <a:p>
            <a:r>
              <a:rPr lang="sv-SE" sz="3600" dirty="0">
                <a:solidFill>
                  <a:srgbClr val="30704D"/>
                </a:solidFill>
              </a:rPr>
              <a:t>Yttre </a:t>
            </a:r>
            <a:r>
              <a:rPr lang="sv-SE" sz="3600" dirty="0" smtClean="0">
                <a:solidFill>
                  <a:srgbClr val="30704D"/>
                </a:solidFill>
              </a:rPr>
              <a:t>miljö</a:t>
            </a:r>
            <a:endParaRPr lang="sv-SE" sz="4400" dirty="0"/>
          </a:p>
        </p:txBody>
      </p:sp>
      <p:sp>
        <p:nvSpPr>
          <p:cNvPr id="8" name="textruta 7"/>
          <p:cNvSpPr txBox="1"/>
          <p:nvPr/>
        </p:nvSpPr>
        <p:spPr>
          <a:xfrm>
            <a:off x="548640" y="1533467"/>
            <a:ext cx="9195861" cy="5324535"/>
          </a:xfrm>
          <a:prstGeom prst="rect">
            <a:avLst/>
          </a:prstGeom>
          <a:noFill/>
        </p:spPr>
        <p:txBody>
          <a:bodyPr wrap="square" rtlCol="0">
            <a:spAutoFit/>
          </a:bodyPr>
          <a:lstStyle/>
          <a:p>
            <a:pPr marL="342900" indent="-342900">
              <a:buFont typeface="Arial" panose="020B0604020202020204" pitchFamily="34" charset="0"/>
              <a:buChar char="•"/>
              <a:defRPr/>
            </a:pPr>
            <a:r>
              <a:rPr lang="sv-SE" sz="2800" dirty="0">
                <a:solidFill>
                  <a:srgbClr val="30704D"/>
                </a:solidFill>
                <a:latin typeface="Arial" panose="020B0604020202020204" pitchFamily="34" charset="0"/>
                <a:cs typeface="Arial" panose="020B0604020202020204" pitchFamily="34" charset="0"/>
              </a:rPr>
              <a:t>Särskilt tjejer undviker vissa platser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fontAlgn="auto">
              <a:lnSpc>
                <a:spcPct val="100000"/>
              </a:lnSpc>
              <a:spcBef>
                <a:spcPts val="0"/>
              </a:spcBef>
              <a:spcAft>
                <a:spcPts val="0"/>
              </a:spcAft>
              <a:buClrTx/>
              <a:buSzTx/>
              <a:buFont typeface="Arial" panose="020B0604020202020204" pitchFamily="34" charset="0"/>
              <a:buChar char="•"/>
              <a:tabLst/>
              <a:defRPr/>
            </a:pPr>
            <a:r>
              <a:rPr lang="sv-SE" sz="2800" dirty="0">
                <a:solidFill>
                  <a:srgbClr val="30704D"/>
                </a:solidFill>
                <a:latin typeface="Arial" panose="020B0604020202020204" pitchFamily="34" charset="0"/>
                <a:cs typeface="Arial" panose="020B0604020202020204" pitchFamily="34" charset="0"/>
              </a:rPr>
              <a:t>Särskilda platser som upplevs som otrygga</a:t>
            </a:r>
          </a:p>
          <a:p>
            <a:pPr marL="342900" marR="0" lvl="0" indent="-342900" fontAlgn="auto">
              <a:lnSpc>
                <a:spcPct val="100000"/>
              </a:lnSpc>
              <a:spcBef>
                <a:spcPts val="0"/>
              </a:spcBef>
              <a:spcAft>
                <a:spcPts val="0"/>
              </a:spcAft>
              <a:buClrTx/>
              <a:buSzTx/>
              <a:buFont typeface="Arial" panose="020B0604020202020204" pitchFamily="34" charset="0"/>
              <a:buChar char="•"/>
              <a:tabLst/>
              <a:defRPr/>
            </a:pPr>
            <a:endParaRPr lang="sv-SE" sz="2800" dirty="0">
              <a:solidFill>
                <a:srgbClr val="30704D"/>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sv-SE" sz="2800" dirty="0">
                <a:solidFill>
                  <a:srgbClr val="30704D"/>
                </a:solidFill>
                <a:latin typeface="Arial" panose="020B0604020202020204" pitchFamily="34" charset="0"/>
                <a:cs typeface="Arial" panose="020B0604020202020204" pitchFamily="34" charset="0"/>
              </a:rPr>
              <a:t>Offentlig service har försvunnit från området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dirty="0">
                <a:solidFill>
                  <a:srgbClr val="30704D"/>
                </a:solidFill>
                <a:latin typeface="Arial" panose="020B0604020202020204" pitchFamily="34" charset="0"/>
                <a:cs typeface="Arial" panose="020B0604020202020204" pitchFamily="34" charset="0"/>
              </a:rPr>
              <a:t>Nedskräpning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400" dirty="0">
              <a:solidFill>
                <a:prstClr val="black"/>
              </a:solidFill>
              <a:latin typeface="Arial" panose="020B0604020202020204"/>
            </a:endParaRPr>
          </a:p>
          <a:p>
            <a:pPr marL="342900" indent="-342900">
              <a:buFont typeface="Arial" panose="020B0604020202020204" pitchFamily="34" charset="0"/>
              <a:buChar char="•"/>
              <a:defRPr/>
            </a:pPr>
            <a:r>
              <a:rPr lang="sv-SE" sz="2800" dirty="0">
                <a:solidFill>
                  <a:srgbClr val="30704D"/>
                </a:solidFill>
                <a:latin typeface="Arial" panose="020B0604020202020204" pitchFamily="34" charset="0"/>
                <a:cs typeface="Arial" panose="020B0604020202020204" pitchFamily="34" charset="0"/>
              </a:rPr>
              <a:t>Eftersatt: slitna grönytor, cykelbanor, trottoarer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dirty="0">
                <a:solidFill>
                  <a:srgbClr val="30704D"/>
                </a:solidFill>
                <a:latin typeface="Arial" panose="020B0604020202020204" pitchFamily="34" charset="0"/>
                <a:cs typeface="Arial" panose="020B0604020202020204" pitchFamily="34" charset="0"/>
              </a:rPr>
              <a:t>Fortkörning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94439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smtClean="0">
                <a:ln>
                  <a:noFill/>
                </a:ln>
                <a:solidFill>
                  <a:srgbClr val="80A37D"/>
                </a:solidFill>
                <a:effectLst/>
                <a:uLnTx/>
                <a:uFillTx/>
                <a:latin typeface="Arial" panose="020B0604020202020204"/>
                <a:ea typeface="+mn-ea"/>
                <a:cs typeface="+mn-cs"/>
              </a:rPr>
              <a:t>Socialt hållbart Borås</a:t>
            </a:r>
            <a:endParaRPr kumimoji="0" lang="en-US" sz="1000" b="0" i="0" u="none" strike="noStrike" kern="1200" cap="all" spc="80" normalizeH="0" baseline="0" noProof="0" dirty="0">
              <a:ln>
                <a:noFill/>
              </a:ln>
              <a:solidFill>
                <a:srgbClr val="80A37D"/>
              </a:solidFill>
              <a:effectLst/>
              <a:uLnTx/>
              <a:uFillTx/>
              <a:latin typeface="Arial" panose="020B0604020202020204"/>
              <a:ea typeface="+mn-ea"/>
              <a:cs typeface="+mn-cs"/>
            </a:endParaRPr>
          </a:p>
        </p:txBody>
      </p:sp>
      <p:sp>
        <p:nvSpPr>
          <p:cNvPr id="3" name="Platshållare för bildnumm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Rubrik 3"/>
          <p:cNvSpPr>
            <a:spLocks noGrp="1"/>
          </p:cNvSpPr>
          <p:nvPr>
            <p:ph type="title"/>
          </p:nvPr>
        </p:nvSpPr>
        <p:spPr>
          <a:xfrm>
            <a:off x="548640" y="-13657"/>
            <a:ext cx="17634857" cy="1279885"/>
          </a:xfrm>
        </p:spPr>
        <p:txBody>
          <a:bodyPr/>
          <a:lstStyle/>
          <a:p>
            <a:r>
              <a:rPr lang="sv-SE" sz="3600" dirty="0" smtClean="0">
                <a:solidFill>
                  <a:srgbClr val="30704D"/>
                </a:solidFill>
              </a:rPr>
              <a:t>Inre miljö</a:t>
            </a:r>
            <a:endParaRPr lang="sv-SE" sz="3600" dirty="0">
              <a:solidFill>
                <a:srgbClr val="30704D"/>
              </a:solidFill>
            </a:endParaRPr>
          </a:p>
        </p:txBody>
      </p:sp>
      <p:sp>
        <p:nvSpPr>
          <p:cNvPr id="8" name="textruta 7"/>
          <p:cNvSpPr txBox="1"/>
          <p:nvPr/>
        </p:nvSpPr>
        <p:spPr>
          <a:xfrm>
            <a:off x="548639" y="1722217"/>
            <a:ext cx="10819945"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800" b="0" i="0" u="none" strike="noStrike" kern="1200" cap="none" spc="0" normalizeH="0" baseline="0" noProof="0" dirty="0" smtClean="0">
                <a:ln>
                  <a:noFill/>
                </a:ln>
                <a:solidFill>
                  <a:srgbClr val="30704D"/>
                </a:solidFill>
                <a:effectLst/>
                <a:uLnTx/>
                <a:uFillTx/>
                <a:latin typeface="Arial" panose="020B0604020202020204"/>
              </a:rPr>
              <a:t>Nedskräpning och slitage i tvättstugor, trappuppgångar </a:t>
            </a:r>
          </a:p>
          <a:p>
            <a:pPr marR="0" lvl="0" algn="l" defTabSz="914400" rtl="0" eaLnBrk="1" fontAlgn="auto" latinLnBrk="0" hangingPunct="1">
              <a:lnSpc>
                <a:spcPct val="100000"/>
              </a:lnSpc>
              <a:spcBef>
                <a:spcPts val="0"/>
              </a:spcBef>
              <a:spcAft>
                <a:spcPts val="0"/>
              </a:spcAft>
              <a:buClrTx/>
              <a:buSzTx/>
              <a:tabLst/>
              <a:defRPr/>
            </a:pPr>
            <a:endParaRPr lang="sv-SE" sz="2800" dirty="0">
              <a:solidFill>
                <a:srgbClr val="30704D"/>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800" b="0" i="0" u="none" strike="noStrike" kern="1200" cap="none" spc="0" normalizeH="0" baseline="0" noProof="0" dirty="0" smtClean="0">
                <a:ln>
                  <a:noFill/>
                </a:ln>
                <a:solidFill>
                  <a:srgbClr val="30704D"/>
                </a:solidFill>
                <a:effectLst/>
                <a:uLnTx/>
                <a:uFillTx/>
                <a:latin typeface="Arial" panose="020B0604020202020204"/>
              </a:rPr>
              <a:t>Skadegörelser på entrédörrar</a:t>
            </a:r>
            <a:r>
              <a:rPr kumimoji="0" lang="sv-SE" sz="2800" b="0" i="0" u="none" strike="noStrike" kern="1200" cap="none" spc="0" normalizeH="0" noProof="0" dirty="0" smtClean="0">
                <a:ln>
                  <a:noFill/>
                </a:ln>
                <a:solidFill>
                  <a:srgbClr val="30704D"/>
                </a:solidFill>
                <a:effectLst/>
                <a:uLnTx/>
                <a:uFillTx/>
                <a:latin typeface="Arial" panose="020B0604020202020204"/>
              </a:rPr>
              <a:t> </a:t>
            </a:r>
            <a:endParaRPr kumimoji="0" lang="sv-SE" sz="2800" b="0" i="0" u="none" strike="noStrike" kern="1200" cap="none" spc="0" normalizeH="0" baseline="0" noProof="0" dirty="0" smtClean="0">
              <a:ln>
                <a:noFill/>
              </a:ln>
              <a:solidFill>
                <a:srgbClr val="30704D"/>
              </a:solidFill>
              <a:effectLst/>
              <a:uLnTx/>
              <a:uFillTx/>
              <a:latin typeface="Arial" panose="020B0604020202020204"/>
            </a:endParaRPr>
          </a:p>
          <a:p>
            <a:pPr marR="0" lvl="0" algn="l" defTabSz="914400" rtl="0" eaLnBrk="1" fontAlgn="auto" latinLnBrk="0" hangingPunct="1">
              <a:lnSpc>
                <a:spcPct val="100000"/>
              </a:lnSpc>
              <a:spcBef>
                <a:spcPts val="0"/>
              </a:spcBef>
              <a:spcAft>
                <a:spcPts val="0"/>
              </a:spcAft>
              <a:buClrTx/>
              <a:buSzTx/>
              <a:tabLst/>
              <a:defRPr/>
            </a:pPr>
            <a:endParaRPr kumimoji="0" lang="sv-SE" sz="2800" b="0" i="0" u="none" strike="noStrike" kern="1200" cap="none" spc="0" normalizeH="0" baseline="0" noProof="0" dirty="0">
              <a:ln>
                <a:noFill/>
              </a:ln>
              <a:solidFill>
                <a:srgbClr val="30704D"/>
              </a:solidFill>
              <a:effectLst/>
              <a:uLnTx/>
              <a:uFillTx/>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dirty="0" smtClean="0">
                <a:solidFill>
                  <a:srgbClr val="30704D"/>
                </a:solidFill>
                <a:latin typeface="Arial" panose="020B0604020202020204"/>
              </a:rPr>
              <a:t>Behov av </a:t>
            </a:r>
            <a:r>
              <a:rPr kumimoji="0" lang="sv-SE" sz="2800" b="0" i="0" u="none" strike="noStrike" kern="1200" cap="none" spc="0" normalizeH="0" baseline="0" noProof="0" dirty="0" smtClean="0">
                <a:ln>
                  <a:noFill/>
                </a:ln>
                <a:solidFill>
                  <a:srgbClr val="30704D"/>
                </a:solidFill>
                <a:effectLst/>
                <a:uLnTx/>
                <a:uFillTx/>
                <a:latin typeface="Arial" panose="020B0604020202020204"/>
              </a:rPr>
              <a:t>större bostäder på området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800" b="0" i="0" u="none" strike="noStrike" kern="1200" cap="none" spc="0" normalizeH="0" baseline="0" noProof="0" dirty="0">
              <a:ln>
                <a:noFill/>
              </a:ln>
              <a:solidFill>
                <a:srgbClr val="30704D"/>
              </a:solidFill>
              <a:effectLst/>
              <a:uLnTx/>
              <a:uFillTx/>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800" b="0" i="0" u="none" strike="noStrike" kern="1200" cap="none" spc="0" normalizeH="0" baseline="0" noProof="0" dirty="0" smtClean="0">
                <a:ln>
                  <a:noFill/>
                </a:ln>
                <a:solidFill>
                  <a:srgbClr val="30704D"/>
                </a:solidFill>
                <a:effectLst/>
                <a:uLnTx/>
                <a:uFillTx/>
                <a:latin typeface="Arial" panose="020B0604020202020204"/>
              </a:rPr>
              <a:t>Långa bostadsköer</a:t>
            </a:r>
            <a:endParaRPr kumimoji="0" lang="sv-SE" sz="2800" b="0" i="1" u="none" strike="noStrike" kern="1200" cap="none" spc="0" normalizeH="0" baseline="0" noProof="0" dirty="0" smtClean="0">
              <a:ln>
                <a:noFill/>
              </a:ln>
              <a:solidFill>
                <a:srgbClr val="30704D"/>
              </a:solidFill>
              <a:effectLst/>
              <a:uLnTx/>
              <a:uFillTx/>
              <a:latin typeface="Arial" panose="020B0604020202020204"/>
            </a:endParaRPr>
          </a:p>
          <a:p>
            <a:pPr marR="0" lvl="0" algn="l" defTabSz="914400" rtl="0" eaLnBrk="1" fontAlgn="auto" latinLnBrk="0" hangingPunct="1">
              <a:lnSpc>
                <a:spcPct val="100000"/>
              </a:lnSpc>
              <a:spcBef>
                <a:spcPts val="0"/>
              </a:spcBef>
              <a:spcAft>
                <a:spcPts val="0"/>
              </a:spcAft>
              <a:buClrTx/>
              <a:buSzTx/>
              <a:tabLst/>
              <a:defRPr/>
            </a:pPr>
            <a:endParaRPr kumimoji="0" lang="sv-SE" sz="2800" b="0" i="0" u="none" strike="noStrike" kern="1200" cap="none" spc="0" normalizeH="0" baseline="0" noProof="0" dirty="0">
              <a:ln>
                <a:noFill/>
              </a:ln>
              <a:solidFill>
                <a:srgbClr val="30704D"/>
              </a:solidFill>
              <a:effectLst/>
              <a:uLnTx/>
              <a:uFillTx/>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800" b="0" i="0" u="none" strike="noStrike" kern="1200" cap="none" spc="0" normalizeH="0" baseline="0" noProof="0" dirty="0" smtClean="0">
                <a:ln>
                  <a:noFill/>
                </a:ln>
                <a:solidFill>
                  <a:srgbClr val="30704D"/>
                </a:solidFill>
                <a:effectLst/>
                <a:uLnTx/>
                <a:uFillTx/>
                <a:latin typeface="Arial" panose="020B0604020202020204"/>
              </a:rPr>
              <a:t>Effekt av trångboddhet: människor samlas i allmänna utrymmen </a:t>
            </a:r>
            <a:endParaRPr kumimoji="0" lang="sv-SE" sz="2800" b="0" i="0" u="none" strike="noStrike" kern="1200" cap="none" spc="0" normalizeH="0" baseline="0" noProof="0" dirty="0">
              <a:ln>
                <a:noFill/>
              </a:ln>
              <a:solidFill>
                <a:srgbClr val="30704D"/>
              </a:solidFill>
              <a:effectLst/>
              <a:uLnTx/>
              <a:uFillTx/>
              <a:latin typeface="Arial" panose="020B0604020202020204"/>
            </a:endParaRPr>
          </a:p>
        </p:txBody>
      </p:sp>
    </p:spTree>
    <p:extLst>
      <p:ext uri="{BB962C8B-B14F-4D97-AF65-F5344CB8AC3E}">
        <p14:creationId xmlns:p14="http://schemas.microsoft.com/office/powerpoint/2010/main" val="582697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smtClean="0">
                <a:ln>
                  <a:noFill/>
                </a:ln>
                <a:solidFill>
                  <a:srgbClr val="80A37D"/>
                </a:solidFill>
                <a:effectLst/>
                <a:uLnTx/>
                <a:uFillTx/>
                <a:latin typeface="Arial" panose="020B0604020202020204"/>
                <a:ea typeface="+mn-ea"/>
                <a:cs typeface="+mn-cs"/>
              </a:rPr>
              <a:t>Socialt hållbart Borås</a:t>
            </a:r>
            <a:endParaRPr kumimoji="0" lang="en-US" sz="1000" b="0" i="0" u="none" strike="noStrike" kern="1200" cap="all" spc="80" normalizeH="0" baseline="0" noProof="0" dirty="0">
              <a:ln>
                <a:noFill/>
              </a:ln>
              <a:solidFill>
                <a:srgbClr val="80A37D"/>
              </a:solidFill>
              <a:effectLst/>
              <a:uLnTx/>
              <a:uFillTx/>
              <a:latin typeface="Arial" panose="020B0604020202020204"/>
              <a:ea typeface="+mn-ea"/>
              <a:cs typeface="+mn-cs"/>
            </a:endParaRPr>
          </a:p>
        </p:txBody>
      </p:sp>
      <p:sp>
        <p:nvSpPr>
          <p:cNvPr id="3" name="Platshållare för bildnumm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Rubrik 3"/>
          <p:cNvSpPr>
            <a:spLocks noGrp="1"/>
          </p:cNvSpPr>
          <p:nvPr>
            <p:ph type="title"/>
          </p:nvPr>
        </p:nvSpPr>
        <p:spPr>
          <a:xfrm>
            <a:off x="401874" y="368490"/>
            <a:ext cx="10106902" cy="1146411"/>
          </a:xfrm>
        </p:spPr>
        <p:txBody>
          <a:bodyPr/>
          <a:lstStyle/>
          <a:p>
            <a:r>
              <a:rPr lang="sv-SE" sz="3600" dirty="0">
                <a:solidFill>
                  <a:srgbClr val="30704D"/>
                </a:solidFill>
              </a:rPr>
              <a:t>Skola, förskola, </a:t>
            </a:r>
            <a:r>
              <a:rPr lang="sv-SE" sz="3600" dirty="0" smtClean="0">
                <a:solidFill>
                  <a:srgbClr val="30704D"/>
                </a:solidFill>
              </a:rPr>
              <a:t>samverkan familj-skola  </a:t>
            </a:r>
            <a:endParaRPr lang="sv-SE" sz="3200" dirty="0"/>
          </a:p>
        </p:txBody>
      </p:sp>
      <p:sp>
        <p:nvSpPr>
          <p:cNvPr id="8" name="textruta 7"/>
          <p:cNvSpPr txBox="1"/>
          <p:nvPr/>
        </p:nvSpPr>
        <p:spPr>
          <a:xfrm>
            <a:off x="585878" y="1765760"/>
            <a:ext cx="8912964" cy="48807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dirty="0">
                <a:solidFill>
                  <a:srgbClr val="30704D"/>
                </a:solidFill>
                <a:latin typeface="Arial" panose="020B0604020202020204" pitchFamily="34" charset="0"/>
                <a:cs typeface="Arial" panose="020B0604020202020204" pitchFamily="34" charset="0"/>
              </a:rPr>
              <a:t>Kommunikation </a:t>
            </a:r>
            <a:r>
              <a:rPr lang="sv-SE" sz="2800" dirty="0" smtClean="0">
                <a:solidFill>
                  <a:srgbClr val="30704D"/>
                </a:solidFill>
                <a:latin typeface="Arial" panose="020B0604020202020204" pitchFamily="34" charset="0"/>
                <a:cs typeface="Arial" panose="020B0604020202020204" pitchFamily="34" charset="0"/>
              </a:rPr>
              <a:t>brister mellan </a:t>
            </a:r>
            <a:r>
              <a:rPr lang="sv-SE" sz="2800" dirty="0">
                <a:solidFill>
                  <a:srgbClr val="30704D"/>
                </a:solidFill>
                <a:latin typeface="Arial" panose="020B0604020202020204" pitchFamily="34" charset="0"/>
                <a:cs typeface="Arial" panose="020B0604020202020204" pitchFamily="34" charset="0"/>
              </a:rPr>
              <a:t>skola, förskola och vårdnadshavare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2800" dirty="0">
              <a:solidFill>
                <a:srgbClr val="30704D"/>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dirty="0">
                <a:solidFill>
                  <a:srgbClr val="30704D"/>
                </a:solidFill>
                <a:latin typeface="Arial" panose="020B0604020202020204" pitchFamily="34" charset="0"/>
                <a:cs typeface="Arial" panose="020B0604020202020204" pitchFamily="34" charset="0"/>
              </a:rPr>
              <a:t>Språket ett hinder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800" dirty="0">
                <a:solidFill>
                  <a:srgbClr val="30704D"/>
                </a:solidFill>
                <a:latin typeface="Arial" panose="020B0604020202020204" pitchFamily="34" charset="0"/>
                <a:cs typeface="Arial" panose="020B0604020202020204" pitchFamily="34" charset="0"/>
              </a:rPr>
              <a:t>Upplevelse av att inte vara prioriterad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4460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Övrigt</a:t>
            </a:r>
            <a:endParaRPr lang="sv-SE" dirty="0"/>
          </a:p>
        </p:txBody>
      </p:sp>
      <p:sp>
        <p:nvSpPr>
          <p:cNvPr id="3" name="Platshållare för innehåll 2"/>
          <p:cNvSpPr>
            <a:spLocks noGrp="1"/>
          </p:cNvSpPr>
          <p:nvPr>
            <p:ph sz="half" idx="10"/>
          </p:nvPr>
        </p:nvSpPr>
        <p:spPr/>
        <p:txBody>
          <a:bodyPr>
            <a:normAutofit/>
          </a:bodyPr>
          <a:lstStyle/>
          <a:p>
            <a:r>
              <a:rPr lang="sv-SE" sz="2800" dirty="0" smtClean="0"/>
              <a:t>Kontinuerliga möten med politiker och tjänstepersoner</a:t>
            </a:r>
          </a:p>
          <a:p>
            <a:r>
              <a:rPr lang="sv-SE" sz="2800" dirty="0" smtClean="0"/>
              <a:t>Gemensamma mötesplatser</a:t>
            </a:r>
          </a:p>
          <a:p>
            <a:r>
              <a:rPr lang="sv-SE" sz="2800" dirty="0" smtClean="0"/>
              <a:t>Långsiktigt arbete</a:t>
            </a:r>
            <a:endParaRPr lang="sv-SE" sz="2800" dirty="0"/>
          </a:p>
        </p:txBody>
      </p:sp>
    </p:spTree>
    <p:extLst>
      <p:ext uri="{BB962C8B-B14F-4D97-AF65-F5344CB8AC3E}">
        <p14:creationId xmlns:p14="http://schemas.microsoft.com/office/powerpoint/2010/main" val="2354577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91128" y="610952"/>
            <a:ext cx="10908144" cy="59482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extruta 3"/>
          <p:cNvSpPr txBox="1"/>
          <p:nvPr/>
        </p:nvSpPr>
        <p:spPr>
          <a:xfrm>
            <a:off x="1174144" y="1276737"/>
            <a:ext cx="10520219" cy="461664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3600" b="1" i="0" u="none" strike="noStrike" kern="1200" cap="none" spc="0" normalizeH="0" baseline="0" noProof="0" dirty="0" smtClean="0">
                <a:ln>
                  <a:noFill/>
                </a:ln>
                <a:solidFill>
                  <a:srgbClr val="000000"/>
                </a:solidFill>
                <a:effectLst/>
                <a:uLnTx/>
                <a:uFillTx/>
                <a:latin typeface="Arial" panose="020B0604020202020204"/>
                <a:ea typeface="+mn-ea"/>
                <a:cs typeface="+mn-cs"/>
              </a:rPr>
              <a:t>Enkätstudie: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3200" b="0" i="0" u="none" strike="noStrike" kern="1200" cap="none" spc="0" normalizeH="0" baseline="0" noProof="0" dirty="0" smtClean="0">
                <a:ln>
                  <a:noFill/>
                </a:ln>
                <a:solidFill>
                  <a:srgbClr val="000000"/>
                </a:solidFill>
                <a:effectLst/>
                <a:uLnTx/>
                <a:uFillTx/>
                <a:latin typeface="Arial" panose="020B0604020202020204"/>
                <a:ea typeface="+mn-ea"/>
                <a:cs typeface="+mn-cs"/>
              </a:rPr>
              <a:t>24 </a:t>
            </a:r>
            <a:r>
              <a:rPr kumimoji="0" lang="sv-SE" sz="3200" b="0" i="0" u="none" strike="noStrike" kern="1200" cap="none" spc="0" normalizeH="0" baseline="0" noProof="0" dirty="0">
                <a:ln>
                  <a:noFill/>
                </a:ln>
                <a:solidFill>
                  <a:srgbClr val="000000"/>
                </a:solidFill>
                <a:effectLst/>
                <a:uLnTx/>
                <a:uFillTx/>
                <a:latin typeface="Arial" panose="020B0604020202020204"/>
                <a:ea typeface="+mn-ea"/>
                <a:cs typeface="+mn-cs"/>
              </a:rPr>
              <a:t>personer </a:t>
            </a:r>
            <a:r>
              <a:rPr kumimoji="0" lang="sv-SE" sz="3200" b="0" i="0" u="none" strike="noStrike" kern="1200" cap="none" spc="0" normalizeH="0" baseline="0" noProof="0" dirty="0" smtClean="0">
                <a:ln>
                  <a:noFill/>
                </a:ln>
                <a:solidFill>
                  <a:srgbClr val="000000"/>
                </a:solidFill>
                <a:effectLst/>
                <a:uLnTx/>
                <a:uFillTx/>
                <a:latin typeface="Arial" panose="020B0604020202020204"/>
                <a:ea typeface="+mn-ea"/>
                <a:cs typeface="+mn-cs"/>
              </a:rPr>
              <a:t>rekryterades som intervjuare, </a:t>
            </a:r>
            <a:r>
              <a:rPr kumimoji="0" lang="sv-SE" sz="3200" b="0" i="0" u="none" strike="noStrike" kern="1200" cap="none" spc="0" normalizeH="0" baseline="0" noProof="0" dirty="0">
                <a:ln>
                  <a:noFill/>
                </a:ln>
                <a:solidFill>
                  <a:srgbClr val="000000"/>
                </a:solidFill>
                <a:effectLst/>
                <a:uLnTx/>
                <a:uFillTx/>
                <a:latin typeface="Arial" panose="020B0604020202020204"/>
                <a:ea typeface="+mn-ea"/>
                <a:cs typeface="+mn-cs"/>
              </a:rPr>
              <a:t>samtliga boende på </a:t>
            </a:r>
            <a:r>
              <a:rPr kumimoji="0" lang="sv-SE" sz="3200" b="0" i="0" u="none" strike="noStrike" kern="1200" cap="none" spc="0" normalizeH="0" baseline="0" noProof="0" dirty="0" smtClean="0">
                <a:ln>
                  <a:noFill/>
                </a:ln>
                <a:solidFill>
                  <a:srgbClr val="000000"/>
                </a:solidFill>
                <a:effectLst/>
                <a:uLnTx/>
                <a:uFillTx/>
                <a:latin typeface="Arial" panose="020B0604020202020204"/>
                <a:ea typeface="+mn-ea"/>
                <a:cs typeface="+mn-cs"/>
              </a:rPr>
              <a:t>Norrby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3200" b="0" i="0" u="none" strike="noStrike" kern="1200" cap="none" spc="0" normalizeH="0" baseline="0" noProof="0" dirty="0" smtClean="0">
                <a:ln>
                  <a:noFill/>
                </a:ln>
                <a:solidFill>
                  <a:srgbClr val="000000"/>
                </a:solidFill>
                <a:effectLst/>
                <a:uLnTx/>
                <a:uFillTx/>
                <a:latin typeface="Arial" panose="020B0604020202020204"/>
                <a:ea typeface="+mn-ea"/>
                <a:cs typeface="+mn-cs"/>
              </a:rPr>
              <a:t>Arbetet </a:t>
            </a:r>
            <a:r>
              <a:rPr kumimoji="0" lang="sv-SE" sz="3200" b="0" i="0" u="none" strike="noStrike" kern="1200" cap="none" spc="0" normalizeH="0" baseline="0" noProof="0" dirty="0">
                <a:ln>
                  <a:noFill/>
                </a:ln>
                <a:solidFill>
                  <a:srgbClr val="000000"/>
                </a:solidFill>
                <a:effectLst/>
                <a:uLnTx/>
                <a:uFillTx/>
                <a:latin typeface="Arial" panose="020B0604020202020204"/>
                <a:ea typeface="+mn-ea"/>
                <a:cs typeface="+mn-cs"/>
              </a:rPr>
              <a:t>har bedrivits alla dagar i veckan under April </a:t>
            </a:r>
            <a:r>
              <a:rPr kumimoji="0" lang="sv-SE" sz="3200" b="0" i="0" u="none" strike="noStrike" kern="1200" cap="none" spc="0" normalizeH="0" baseline="0" noProof="0" dirty="0" smtClean="0">
                <a:ln>
                  <a:noFill/>
                </a:ln>
                <a:solidFill>
                  <a:srgbClr val="000000"/>
                </a:solidFill>
                <a:effectLst/>
                <a:uLnTx/>
                <a:uFillTx/>
                <a:latin typeface="Arial" panose="020B0604020202020204"/>
                <a:ea typeface="+mn-ea"/>
                <a:cs typeface="+mn-cs"/>
              </a:rPr>
              <a:t>månad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3200" b="0" i="0" u="none" strike="noStrike" kern="1200" cap="none" spc="0" normalizeH="0" baseline="0" noProof="0" dirty="0" smtClean="0">
                <a:ln>
                  <a:noFill/>
                </a:ln>
                <a:solidFill>
                  <a:srgbClr val="000000"/>
                </a:solidFill>
                <a:effectLst/>
                <a:uLnTx/>
                <a:uFillTx/>
                <a:latin typeface="Arial" panose="020B0604020202020204"/>
                <a:ea typeface="+mn-ea"/>
                <a:cs typeface="+mn-cs"/>
              </a:rPr>
              <a:t>1584 svar </a:t>
            </a:r>
            <a:endParaRPr kumimoji="0" lang="sv-SE" sz="3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8036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305538A-2E95-4908-9261-FC2639699F4B}"/>
              </a:ext>
            </a:extLst>
          </p:cNvPr>
          <p:cNvSpPr>
            <a:spLocks noGrp="1"/>
          </p:cNvSpPr>
          <p:nvPr>
            <p:ph type="body" sz="quarter" idx="11"/>
          </p:nvPr>
        </p:nvSpPr>
        <p:spPr>
          <a:xfrm>
            <a:off x="1676399" y="1267968"/>
            <a:ext cx="8839201" cy="4097782"/>
          </a:xfrm>
        </p:spPr>
        <p:txBody>
          <a:bodyPr/>
          <a:lstStyle/>
          <a:p>
            <a:endParaRPr lang="sv-SE" dirty="0"/>
          </a:p>
          <a:p>
            <a:r>
              <a:rPr lang="sv-SE" b="1" dirty="0"/>
              <a:t>För de allra flesta är Borås en bra plats där man trivs och vill leva sitt liv. Men samtidigt ökar skillnaderna i livsvillkor och hälsa, både mellan olika grupper i samhället och mellan olika områden. </a:t>
            </a:r>
            <a:endParaRPr lang="en-US" dirty="0"/>
          </a:p>
        </p:txBody>
      </p:sp>
      <p:sp>
        <p:nvSpPr>
          <p:cNvPr id="5" name="Footer Placeholder 4">
            <a:extLst>
              <a:ext uri="{FF2B5EF4-FFF2-40B4-BE49-F238E27FC236}">
                <a16:creationId xmlns:a16="http://schemas.microsoft.com/office/drawing/2014/main" id="{612CDDAC-016F-4698-A3C9-B3BAE723CBFC}"/>
              </a:ext>
            </a:extLst>
          </p:cNvPr>
          <p:cNvSpPr>
            <a:spLocks noGrp="1"/>
          </p:cNvSpPr>
          <p:nvPr>
            <p:ph type="ftr" sz="quarter" idx="14"/>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a:ln>
                  <a:noFill/>
                </a:ln>
                <a:solidFill>
                  <a:prstClr val="white"/>
                </a:solidFill>
                <a:effectLst/>
                <a:uLnTx/>
                <a:uFillTx/>
                <a:latin typeface="Arial" panose="020B0604020202020204"/>
                <a:ea typeface="+mn-ea"/>
                <a:cs typeface="+mn-cs"/>
              </a:rPr>
              <a:t>Socialt hållbart Borås</a:t>
            </a:r>
          </a:p>
        </p:txBody>
      </p:sp>
      <p:sp>
        <p:nvSpPr>
          <p:cNvPr id="6" name="Slide Number Placeholder 5">
            <a:extLst>
              <a:ext uri="{FF2B5EF4-FFF2-40B4-BE49-F238E27FC236}">
                <a16:creationId xmlns:a16="http://schemas.microsoft.com/office/drawing/2014/main" id="{C89C1324-4BA4-467E-9F67-3075294F4D24}"/>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96825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62E188-D6C6-E14C-99CA-483DA4FDD799}"/>
              </a:ext>
            </a:extLst>
          </p:cNvPr>
          <p:cNvSpPr>
            <a:spLocks noGrp="1"/>
          </p:cNvSpPr>
          <p:nvPr>
            <p:ph type="title"/>
          </p:nvPr>
        </p:nvSpPr>
        <p:spPr>
          <a:xfrm>
            <a:off x="1633890" y="469171"/>
            <a:ext cx="8877072" cy="907193"/>
          </a:xfrm>
        </p:spPr>
        <p:txBody>
          <a:bodyPr anchor="t">
            <a:normAutofit/>
          </a:bodyPr>
          <a:lstStyle/>
          <a:p>
            <a:r>
              <a:rPr lang="sv-SE" dirty="0"/>
              <a:t>Bakgrundsinformation</a:t>
            </a:r>
          </a:p>
        </p:txBody>
      </p:sp>
      <p:sp>
        <p:nvSpPr>
          <p:cNvPr id="6" name="Platshållare för text 2">
            <a:extLst>
              <a:ext uri="{FF2B5EF4-FFF2-40B4-BE49-F238E27FC236}">
                <a16:creationId xmlns:a16="http://schemas.microsoft.com/office/drawing/2014/main" id="{381CE0DA-E444-2348-906D-720602CA974B}"/>
              </a:ext>
            </a:extLst>
          </p:cNvPr>
          <p:cNvSpPr txBox="1">
            <a:spLocks/>
          </p:cNvSpPr>
          <p:nvPr/>
        </p:nvSpPr>
        <p:spPr>
          <a:xfrm>
            <a:off x="1635291" y="1640807"/>
            <a:ext cx="4190702" cy="823912"/>
          </a:xfrm>
          <a:prstGeom prst="rect">
            <a:avLst/>
          </a:prstGeom>
        </p:spPr>
        <p:txBody>
          <a:bodyPr vert="horz" lIns="91440" tIns="45720" rIns="91440" bIns="45720" rtlCol="0" anchor="t">
            <a:noAutofit/>
          </a:bodyPr>
          <a:lstStyle>
            <a:lvl1pPr marL="228606" indent="-228606" algn="l" defTabSz="914423" rtl="0" eaLnBrk="1" latinLnBrk="0" hangingPunct="1">
              <a:lnSpc>
                <a:spcPct val="10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10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100000"/>
              </a:lnSpc>
              <a:spcBef>
                <a:spcPts val="500"/>
              </a:spcBef>
              <a:buClr>
                <a:schemeClr val="accent2"/>
              </a:buClr>
              <a:buFont typeface="Courier New" panose="02070309020205020404" pitchFamily="49" charset="0"/>
              <a:buChar char="o"/>
              <a:defRPr sz="1600" kern="1200">
                <a:solidFill>
                  <a:schemeClr val="tx1"/>
                </a:solidFill>
                <a:latin typeface="+mj-lt"/>
                <a:ea typeface="Verdana" panose="020B0604030504040204" pitchFamily="34" charset="0"/>
                <a:cs typeface="Verdana" panose="020B0604030504040204" pitchFamily="34" charset="0"/>
              </a:defRPr>
            </a:lvl3pPr>
            <a:lvl4pPr marL="1600241" indent="-228606" algn="l" defTabSz="914423" rtl="0" eaLnBrk="1" latinLnBrk="0" hangingPunct="1">
              <a:lnSpc>
                <a:spcPct val="10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23" rtl="0" eaLnBrk="1" fontAlgn="auto" latinLnBrk="0" hangingPunct="1">
              <a:lnSpc>
                <a:spcPct val="100000"/>
              </a:lnSpc>
              <a:spcBef>
                <a:spcPts val="1001"/>
              </a:spcBef>
              <a:spcAft>
                <a:spcPts val="0"/>
              </a:spcAft>
              <a:buClr>
                <a:srgbClr val="64B34B"/>
              </a:buClr>
              <a:buSzPct val="12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Relation till området</a:t>
            </a:r>
          </a:p>
        </p:txBody>
      </p:sp>
      <p:graphicFrame>
        <p:nvGraphicFramePr>
          <p:cNvPr id="2" name="Diagram 1">
            <a:extLst>
              <a:ext uri="{FF2B5EF4-FFF2-40B4-BE49-F238E27FC236}">
                <a16:creationId xmlns:a16="http://schemas.microsoft.com/office/drawing/2014/main" id="{2900897C-9A73-E752-B9EE-C6AEE75BAD50}"/>
              </a:ext>
            </a:extLst>
          </p:cNvPr>
          <p:cNvGraphicFramePr/>
          <p:nvPr>
            <p:extLst/>
          </p:nvPr>
        </p:nvGraphicFramePr>
        <p:xfrm>
          <a:off x="1389015" y="2426313"/>
          <a:ext cx="4436978" cy="31683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4894B789-7B49-EB40-4885-3C1602AFC905}"/>
              </a:ext>
            </a:extLst>
          </p:cNvPr>
          <p:cNvGraphicFramePr/>
          <p:nvPr>
            <p:extLst/>
          </p:nvPr>
        </p:nvGraphicFramePr>
        <p:xfrm>
          <a:off x="5799220" y="2426312"/>
          <a:ext cx="5054600" cy="3055324"/>
        </p:xfrm>
        <a:graphic>
          <a:graphicData uri="http://schemas.openxmlformats.org/drawingml/2006/chart">
            <c:chart xmlns:c="http://schemas.openxmlformats.org/drawingml/2006/chart" xmlns:r="http://schemas.openxmlformats.org/officeDocument/2006/relationships" r:id="rId4"/>
          </a:graphicData>
        </a:graphic>
      </p:graphicFrame>
      <p:sp>
        <p:nvSpPr>
          <p:cNvPr id="8" name="Platshållare för text 2">
            <a:extLst>
              <a:ext uri="{FF2B5EF4-FFF2-40B4-BE49-F238E27FC236}">
                <a16:creationId xmlns:a16="http://schemas.microsoft.com/office/drawing/2014/main" id="{F6EE1B2C-1605-0D50-7ED6-419DCDDCF4FC}"/>
              </a:ext>
            </a:extLst>
          </p:cNvPr>
          <p:cNvSpPr txBox="1">
            <a:spLocks/>
          </p:cNvSpPr>
          <p:nvPr/>
        </p:nvSpPr>
        <p:spPr>
          <a:xfrm>
            <a:off x="6116053" y="1640807"/>
            <a:ext cx="4190702" cy="823912"/>
          </a:xfrm>
          <a:prstGeom prst="rect">
            <a:avLst/>
          </a:prstGeom>
        </p:spPr>
        <p:txBody>
          <a:bodyPr vert="horz" lIns="91440" tIns="45720" rIns="91440" bIns="45720" rtlCol="0" anchor="t">
            <a:noAutofit/>
          </a:bodyPr>
          <a:lstStyle>
            <a:lvl1pPr marL="228606" indent="-228606" algn="l" defTabSz="914423" rtl="0" eaLnBrk="1" latinLnBrk="0" hangingPunct="1">
              <a:lnSpc>
                <a:spcPct val="10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10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100000"/>
              </a:lnSpc>
              <a:spcBef>
                <a:spcPts val="500"/>
              </a:spcBef>
              <a:buClr>
                <a:schemeClr val="accent2"/>
              </a:buClr>
              <a:buFont typeface="Courier New" panose="02070309020205020404" pitchFamily="49" charset="0"/>
              <a:buChar char="o"/>
              <a:defRPr sz="1600" kern="1200">
                <a:solidFill>
                  <a:schemeClr val="tx1"/>
                </a:solidFill>
                <a:latin typeface="+mj-lt"/>
                <a:ea typeface="Verdana" panose="020B0604030504040204" pitchFamily="34" charset="0"/>
                <a:cs typeface="Verdana" panose="020B0604030504040204" pitchFamily="34" charset="0"/>
              </a:defRPr>
            </a:lvl3pPr>
            <a:lvl4pPr marL="1600241" indent="-228606" algn="l" defTabSz="914423" rtl="0" eaLnBrk="1" latinLnBrk="0" hangingPunct="1">
              <a:lnSpc>
                <a:spcPct val="10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23" rtl="0" eaLnBrk="1" fontAlgn="auto" latinLnBrk="0" hangingPunct="1">
              <a:lnSpc>
                <a:spcPct val="100000"/>
              </a:lnSpc>
              <a:spcBef>
                <a:spcPts val="1001"/>
              </a:spcBef>
              <a:spcAft>
                <a:spcPts val="0"/>
              </a:spcAft>
              <a:buClr>
                <a:srgbClr val="64B34B"/>
              </a:buClr>
              <a:buSzPct val="12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Bor i…</a:t>
            </a:r>
          </a:p>
        </p:txBody>
      </p:sp>
      <p:sp>
        <p:nvSpPr>
          <p:cNvPr id="9" name="textruta 8">
            <a:extLst>
              <a:ext uri="{FF2B5EF4-FFF2-40B4-BE49-F238E27FC236}">
                <a16:creationId xmlns:a16="http://schemas.microsoft.com/office/drawing/2014/main" id="{B5D99290-9972-8744-D605-50E0F2EA4905}"/>
              </a:ext>
            </a:extLst>
          </p:cNvPr>
          <p:cNvSpPr txBox="1"/>
          <p:nvPr/>
        </p:nvSpPr>
        <p:spPr>
          <a:xfrm>
            <a:off x="2088224" y="5732981"/>
            <a:ext cx="8322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N=1582</a:t>
            </a:r>
          </a:p>
        </p:txBody>
      </p:sp>
      <p:sp>
        <p:nvSpPr>
          <p:cNvPr id="10" name="textruta 9">
            <a:extLst>
              <a:ext uri="{FF2B5EF4-FFF2-40B4-BE49-F238E27FC236}">
                <a16:creationId xmlns:a16="http://schemas.microsoft.com/office/drawing/2014/main" id="{543B643C-903F-E104-20A1-0550C279ED8E}"/>
              </a:ext>
            </a:extLst>
          </p:cNvPr>
          <p:cNvSpPr txBox="1"/>
          <p:nvPr/>
        </p:nvSpPr>
        <p:spPr>
          <a:xfrm>
            <a:off x="5825994" y="5732980"/>
            <a:ext cx="8322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N=1466</a:t>
            </a:r>
          </a:p>
        </p:txBody>
      </p:sp>
    </p:spTree>
    <p:extLst>
      <p:ext uri="{BB962C8B-B14F-4D97-AF65-F5344CB8AC3E}">
        <p14:creationId xmlns:p14="http://schemas.microsoft.com/office/powerpoint/2010/main" val="813331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62E188-D6C6-E14C-99CA-483DA4FDD799}"/>
              </a:ext>
            </a:extLst>
          </p:cNvPr>
          <p:cNvSpPr>
            <a:spLocks noGrp="1"/>
          </p:cNvSpPr>
          <p:nvPr>
            <p:ph type="title"/>
          </p:nvPr>
        </p:nvSpPr>
        <p:spPr>
          <a:xfrm>
            <a:off x="1633890" y="469171"/>
            <a:ext cx="8877072" cy="907193"/>
          </a:xfrm>
        </p:spPr>
        <p:txBody>
          <a:bodyPr anchor="t">
            <a:normAutofit/>
          </a:bodyPr>
          <a:lstStyle/>
          <a:p>
            <a:r>
              <a:rPr lang="sv-SE" dirty="0"/>
              <a:t>Bakgrundsinformation</a:t>
            </a:r>
          </a:p>
        </p:txBody>
      </p:sp>
      <p:sp>
        <p:nvSpPr>
          <p:cNvPr id="6" name="Platshållare för text 2">
            <a:extLst>
              <a:ext uri="{FF2B5EF4-FFF2-40B4-BE49-F238E27FC236}">
                <a16:creationId xmlns:a16="http://schemas.microsoft.com/office/drawing/2014/main" id="{381CE0DA-E444-2348-906D-720602CA974B}"/>
              </a:ext>
            </a:extLst>
          </p:cNvPr>
          <p:cNvSpPr txBox="1">
            <a:spLocks/>
          </p:cNvSpPr>
          <p:nvPr/>
        </p:nvSpPr>
        <p:spPr>
          <a:xfrm>
            <a:off x="1635291" y="1640807"/>
            <a:ext cx="4190702" cy="823912"/>
          </a:xfrm>
          <a:prstGeom prst="rect">
            <a:avLst/>
          </a:prstGeom>
        </p:spPr>
        <p:txBody>
          <a:bodyPr vert="horz" lIns="91440" tIns="45720" rIns="91440" bIns="45720" rtlCol="0" anchor="t">
            <a:noAutofit/>
          </a:bodyPr>
          <a:lstStyle>
            <a:lvl1pPr marL="228606" indent="-228606" algn="l" defTabSz="914423" rtl="0" eaLnBrk="1" latinLnBrk="0" hangingPunct="1">
              <a:lnSpc>
                <a:spcPct val="10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10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100000"/>
              </a:lnSpc>
              <a:spcBef>
                <a:spcPts val="500"/>
              </a:spcBef>
              <a:buClr>
                <a:schemeClr val="accent2"/>
              </a:buClr>
              <a:buFont typeface="Courier New" panose="02070309020205020404" pitchFamily="49" charset="0"/>
              <a:buChar char="o"/>
              <a:defRPr sz="1600" kern="1200">
                <a:solidFill>
                  <a:schemeClr val="tx1"/>
                </a:solidFill>
                <a:latin typeface="+mj-lt"/>
                <a:ea typeface="Verdana" panose="020B0604030504040204" pitchFamily="34" charset="0"/>
                <a:cs typeface="Verdana" panose="020B0604030504040204" pitchFamily="34" charset="0"/>
              </a:defRPr>
            </a:lvl3pPr>
            <a:lvl4pPr marL="1600241" indent="-228606" algn="l" defTabSz="914423" rtl="0" eaLnBrk="1" latinLnBrk="0" hangingPunct="1">
              <a:lnSpc>
                <a:spcPct val="10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23" rtl="0" eaLnBrk="1" fontAlgn="auto" latinLnBrk="0" hangingPunct="1">
              <a:lnSpc>
                <a:spcPct val="100000"/>
              </a:lnSpc>
              <a:spcBef>
                <a:spcPts val="1001"/>
              </a:spcBef>
              <a:spcAft>
                <a:spcPts val="0"/>
              </a:spcAft>
              <a:buClr>
                <a:srgbClr val="64B34B"/>
              </a:buClr>
              <a:buSzPct val="12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Boendeform</a:t>
            </a:r>
          </a:p>
        </p:txBody>
      </p:sp>
      <p:graphicFrame>
        <p:nvGraphicFramePr>
          <p:cNvPr id="2" name="Diagram 1">
            <a:extLst>
              <a:ext uri="{FF2B5EF4-FFF2-40B4-BE49-F238E27FC236}">
                <a16:creationId xmlns:a16="http://schemas.microsoft.com/office/drawing/2014/main" id="{2900897C-9A73-E752-B9EE-C6AEE75BAD50}"/>
              </a:ext>
            </a:extLst>
          </p:cNvPr>
          <p:cNvGraphicFramePr/>
          <p:nvPr>
            <p:extLst/>
          </p:nvPr>
        </p:nvGraphicFramePr>
        <p:xfrm>
          <a:off x="1748643" y="2426313"/>
          <a:ext cx="3838391" cy="2790880"/>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F6EE1B2C-1605-0D50-7ED6-419DCDDCF4FC}"/>
              </a:ext>
            </a:extLst>
          </p:cNvPr>
          <p:cNvSpPr txBox="1">
            <a:spLocks/>
          </p:cNvSpPr>
          <p:nvPr/>
        </p:nvSpPr>
        <p:spPr>
          <a:xfrm>
            <a:off x="6116053" y="1640807"/>
            <a:ext cx="4190702" cy="823912"/>
          </a:xfrm>
          <a:prstGeom prst="rect">
            <a:avLst/>
          </a:prstGeom>
        </p:spPr>
        <p:txBody>
          <a:bodyPr vert="horz" lIns="91440" tIns="45720" rIns="91440" bIns="45720" rtlCol="0" anchor="t">
            <a:noAutofit/>
          </a:bodyPr>
          <a:lstStyle>
            <a:lvl1pPr marL="228606" indent="-228606" algn="l" defTabSz="914423" rtl="0" eaLnBrk="1" latinLnBrk="0" hangingPunct="1">
              <a:lnSpc>
                <a:spcPct val="10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10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100000"/>
              </a:lnSpc>
              <a:spcBef>
                <a:spcPts val="500"/>
              </a:spcBef>
              <a:buClr>
                <a:schemeClr val="accent2"/>
              </a:buClr>
              <a:buFont typeface="Courier New" panose="02070309020205020404" pitchFamily="49" charset="0"/>
              <a:buChar char="o"/>
              <a:defRPr sz="1600" kern="1200">
                <a:solidFill>
                  <a:schemeClr val="tx1"/>
                </a:solidFill>
                <a:latin typeface="+mj-lt"/>
                <a:ea typeface="Verdana" panose="020B0604030504040204" pitchFamily="34" charset="0"/>
                <a:cs typeface="Verdana" panose="020B0604030504040204" pitchFamily="34" charset="0"/>
              </a:defRPr>
            </a:lvl3pPr>
            <a:lvl4pPr marL="1600241" indent="-228606" algn="l" defTabSz="914423" rtl="0" eaLnBrk="1" latinLnBrk="0" hangingPunct="1">
              <a:lnSpc>
                <a:spcPct val="10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23" rtl="0" eaLnBrk="1" fontAlgn="auto" latinLnBrk="0" hangingPunct="1">
              <a:lnSpc>
                <a:spcPct val="100000"/>
              </a:lnSpc>
              <a:spcBef>
                <a:spcPts val="1001"/>
              </a:spcBef>
              <a:spcAft>
                <a:spcPts val="0"/>
              </a:spcAft>
              <a:buClr>
                <a:srgbClr val="64B34B"/>
              </a:buClr>
              <a:buSzPct val="12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Bostadsbolag</a:t>
            </a:r>
          </a:p>
        </p:txBody>
      </p:sp>
      <p:graphicFrame>
        <p:nvGraphicFramePr>
          <p:cNvPr id="9" name="Diagram 8">
            <a:extLst>
              <a:ext uri="{FF2B5EF4-FFF2-40B4-BE49-F238E27FC236}">
                <a16:creationId xmlns:a16="http://schemas.microsoft.com/office/drawing/2014/main" id="{82BF9860-CE90-EACF-5773-96653F56E3E7}"/>
              </a:ext>
            </a:extLst>
          </p:cNvPr>
          <p:cNvGraphicFramePr/>
          <p:nvPr>
            <p:extLst/>
          </p:nvPr>
        </p:nvGraphicFramePr>
        <p:xfrm>
          <a:off x="5728405" y="2426312"/>
          <a:ext cx="4190702" cy="279088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ruta 9">
            <a:extLst>
              <a:ext uri="{FF2B5EF4-FFF2-40B4-BE49-F238E27FC236}">
                <a16:creationId xmlns:a16="http://schemas.microsoft.com/office/drawing/2014/main" id="{1C024ABE-C795-A06D-0CC4-D4F571A06D01}"/>
              </a:ext>
            </a:extLst>
          </p:cNvPr>
          <p:cNvSpPr txBox="1"/>
          <p:nvPr/>
        </p:nvSpPr>
        <p:spPr>
          <a:xfrm>
            <a:off x="1962911" y="5217193"/>
            <a:ext cx="8322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N=1466</a:t>
            </a:r>
          </a:p>
        </p:txBody>
      </p:sp>
      <p:sp>
        <p:nvSpPr>
          <p:cNvPr id="11" name="textruta 10">
            <a:extLst>
              <a:ext uri="{FF2B5EF4-FFF2-40B4-BE49-F238E27FC236}">
                <a16:creationId xmlns:a16="http://schemas.microsoft.com/office/drawing/2014/main" id="{6015641E-92A8-7AD2-2E0A-7AE18623D24C}"/>
              </a:ext>
            </a:extLst>
          </p:cNvPr>
          <p:cNvSpPr txBox="1"/>
          <p:nvPr/>
        </p:nvSpPr>
        <p:spPr>
          <a:xfrm>
            <a:off x="6221470" y="5217193"/>
            <a:ext cx="8322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N=1466</a:t>
            </a:r>
          </a:p>
        </p:txBody>
      </p:sp>
    </p:spTree>
    <p:extLst>
      <p:ext uri="{BB962C8B-B14F-4D97-AF65-F5344CB8AC3E}">
        <p14:creationId xmlns:p14="http://schemas.microsoft.com/office/powerpoint/2010/main" val="3323176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62E188-D6C6-E14C-99CA-483DA4FDD799}"/>
              </a:ext>
            </a:extLst>
          </p:cNvPr>
          <p:cNvSpPr>
            <a:spLocks noGrp="1"/>
          </p:cNvSpPr>
          <p:nvPr>
            <p:ph type="title"/>
          </p:nvPr>
        </p:nvSpPr>
        <p:spPr>
          <a:xfrm>
            <a:off x="1633890" y="469171"/>
            <a:ext cx="8877072" cy="907193"/>
          </a:xfrm>
        </p:spPr>
        <p:txBody>
          <a:bodyPr anchor="t">
            <a:normAutofit/>
          </a:bodyPr>
          <a:lstStyle/>
          <a:p>
            <a:r>
              <a:rPr lang="sv-SE" dirty="0"/>
              <a:t>Fritidsutbudet</a:t>
            </a:r>
          </a:p>
        </p:txBody>
      </p:sp>
      <p:sp>
        <p:nvSpPr>
          <p:cNvPr id="8" name="Platshållare för text 2">
            <a:extLst>
              <a:ext uri="{FF2B5EF4-FFF2-40B4-BE49-F238E27FC236}">
                <a16:creationId xmlns:a16="http://schemas.microsoft.com/office/drawing/2014/main" id="{F6EE1B2C-1605-0D50-7ED6-419DCDDCF4FC}"/>
              </a:ext>
            </a:extLst>
          </p:cNvPr>
          <p:cNvSpPr txBox="1">
            <a:spLocks/>
          </p:cNvSpPr>
          <p:nvPr/>
        </p:nvSpPr>
        <p:spPr>
          <a:xfrm>
            <a:off x="1657464" y="1035546"/>
            <a:ext cx="4920354" cy="823912"/>
          </a:xfrm>
          <a:prstGeom prst="rect">
            <a:avLst/>
          </a:prstGeom>
        </p:spPr>
        <p:txBody>
          <a:bodyPr vert="horz" lIns="91440" tIns="45720" rIns="91440" bIns="45720" rtlCol="0" anchor="t">
            <a:noAutofit/>
          </a:bodyPr>
          <a:lstStyle>
            <a:lvl1pPr marL="228606" indent="-228606" algn="l" defTabSz="914423" rtl="0" eaLnBrk="1" latinLnBrk="0" hangingPunct="1">
              <a:lnSpc>
                <a:spcPct val="10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10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100000"/>
              </a:lnSpc>
              <a:spcBef>
                <a:spcPts val="500"/>
              </a:spcBef>
              <a:buClr>
                <a:schemeClr val="accent2"/>
              </a:buClr>
              <a:buFont typeface="Courier New" panose="02070309020205020404" pitchFamily="49" charset="0"/>
              <a:buChar char="o"/>
              <a:defRPr sz="1600" kern="1200">
                <a:solidFill>
                  <a:schemeClr val="tx1"/>
                </a:solidFill>
                <a:latin typeface="+mj-lt"/>
                <a:ea typeface="Verdana" panose="020B0604030504040204" pitchFamily="34" charset="0"/>
                <a:cs typeface="Verdana" panose="020B0604030504040204" pitchFamily="34" charset="0"/>
              </a:defRPr>
            </a:lvl3pPr>
            <a:lvl4pPr marL="1600241" indent="-228606" algn="l" defTabSz="914423" rtl="0" eaLnBrk="1" latinLnBrk="0" hangingPunct="1">
              <a:lnSpc>
                <a:spcPct val="10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23" rtl="0" eaLnBrk="1" fontAlgn="auto" latinLnBrk="0" hangingPunct="1">
              <a:lnSpc>
                <a:spcPct val="100000"/>
              </a:lnSpc>
              <a:spcBef>
                <a:spcPts val="1001"/>
              </a:spcBef>
              <a:spcAft>
                <a:spcPts val="0"/>
              </a:spcAft>
              <a:buClr>
                <a:srgbClr val="64B34B"/>
              </a:buClr>
              <a:buSzPct val="12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Hur nöjd är du med fritidsutbudet på Norrby? (1=inte nöjd, 5=mycket nöjd)</a:t>
            </a:r>
          </a:p>
        </p:txBody>
      </p:sp>
      <p:graphicFrame>
        <p:nvGraphicFramePr>
          <p:cNvPr id="2" name="Diagram 1">
            <a:extLst>
              <a:ext uri="{FF2B5EF4-FFF2-40B4-BE49-F238E27FC236}">
                <a16:creationId xmlns:a16="http://schemas.microsoft.com/office/drawing/2014/main" id="{21F4259B-7EB2-DB19-BB82-1E6B71E1C1CD}"/>
              </a:ext>
            </a:extLst>
          </p:cNvPr>
          <p:cNvGraphicFramePr/>
          <p:nvPr>
            <p:extLst/>
          </p:nvPr>
        </p:nvGraphicFramePr>
        <p:xfrm>
          <a:off x="6072426" y="1212445"/>
          <a:ext cx="4462110" cy="2014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ell 4">
            <a:extLst>
              <a:ext uri="{FF2B5EF4-FFF2-40B4-BE49-F238E27FC236}">
                <a16:creationId xmlns:a16="http://schemas.microsoft.com/office/drawing/2014/main" id="{E01195B9-6051-C172-9F5B-954B76280DC2}"/>
              </a:ext>
            </a:extLst>
          </p:cNvPr>
          <p:cNvGraphicFramePr>
            <a:graphicFrameLocks noGrp="1"/>
          </p:cNvGraphicFramePr>
          <p:nvPr>
            <p:extLst/>
          </p:nvPr>
        </p:nvGraphicFramePr>
        <p:xfrm>
          <a:off x="1633890" y="3504751"/>
          <a:ext cx="7304500" cy="1112520"/>
        </p:xfrm>
        <a:graphic>
          <a:graphicData uri="http://schemas.openxmlformats.org/drawingml/2006/table">
            <a:tbl>
              <a:tblPr firstRow="1" bandRow="1">
                <a:tableStyleId>{5C22544A-7EE6-4342-B048-85BDC9FD1C3A}</a:tableStyleId>
              </a:tblPr>
              <a:tblGrid>
                <a:gridCol w="901874">
                  <a:extLst>
                    <a:ext uri="{9D8B030D-6E8A-4147-A177-3AD203B41FA5}">
                      <a16:colId xmlns:a16="http://schemas.microsoft.com/office/drawing/2014/main" val="359833571"/>
                    </a:ext>
                  </a:extLst>
                </a:gridCol>
                <a:gridCol w="559026">
                  <a:extLst>
                    <a:ext uri="{9D8B030D-6E8A-4147-A177-3AD203B41FA5}">
                      <a16:colId xmlns:a16="http://schemas.microsoft.com/office/drawing/2014/main" val="2917467665"/>
                    </a:ext>
                  </a:extLst>
                </a:gridCol>
                <a:gridCol w="730450">
                  <a:extLst>
                    <a:ext uri="{9D8B030D-6E8A-4147-A177-3AD203B41FA5}">
                      <a16:colId xmlns:a16="http://schemas.microsoft.com/office/drawing/2014/main" val="2632092908"/>
                    </a:ext>
                  </a:extLst>
                </a:gridCol>
                <a:gridCol w="730450">
                  <a:extLst>
                    <a:ext uri="{9D8B030D-6E8A-4147-A177-3AD203B41FA5}">
                      <a16:colId xmlns:a16="http://schemas.microsoft.com/office/drawing/2014/main" val="3497900973"/>
                    </a:ext>
                  </a:extLst>
                </a:gridCol>
                <a:gridCol w="861060">
                  <a:extLst>
                    <a:ext uri="{9D8B030D-6E8A-4147-A177-3AD203B41FA5}">
                      <a16:colId xmlns:a16="http://schemas.microsoft.com/office/drawing/2014/main" val="3507271520"/>
                    </a:ext>
                  </a:extLst>
                </a:gridCol>
                <a:gridCol w="599840">
                  <a:extLst>
                    <a:ext uri="{9D8B030D-6E8A-4147-A177-3AD203B41FA5}">
                      <a16:colId xmlns:a16="http://schemas.microsoft.com/office/drawing/2014/main" val="1069283689"/>
                    </a:ext>
                  </a:extLst>
                </a:gridCol>
                <a:gridCol w="730450">
                  <a:extLst>
                    <a:ext uri="{9D8B030D-6E8A-4147-A177-3AD203B41FA5}">
                      <a16:colId xmlns:a16="http://schemas.microsoft.com/office/drawing/2014/main" val="111946798"/>
                    </a:ext>
                  </a:extLst>
                </a:gridCol>
                <a:gridCol w="730450">
                  <a:extLst>
                    <a:ext uri="{9D8B030D-6E8A-4147-A177-3AD203B41FA5}">
                      <a16:colId xmlns:a16="http://schemas.microsoft.com/office/drawing/2014/main" val="649264208"/>
                    </a:ext>
                  </a:extLst>
                </a:gridCol>
                <a:gridCol w="730450">
                  <a:extLst>
                    <a:ext uri="{9D8B030D-6E8A-4147-A177-3AD203B41FA5}">
                      <a16:colId xmlns:a16="http://schemas.microsoft.com/office/drawing/2014/main" val="851297217"/>
                    </a:ext>
                  </a:extLst>
                </a:gridCol>
                <a:gridCol w="730450">
                  <a:extLst>
                    <a:ext uri="{9D8B030D-6E8A-4147-A177-3AD203B41FA5}">
                      <a16:colId xmlns:a16="http://schemas.microsoft.com/office/drawing/2014/main" val="578929035"/>
                    </a:ext>
                  </a:extLst>
                </a:gridCol>
              </a:tblGrid>
              <a:tr h="370840">
                <a:tc>
                  <a:txBody>
                    <a:bodyPr/>
                    <a:lstStyle/>
                    <a:p>
                      <a:pPr algn="ctr" fontAlgn="b"/>
                      <a:endParaRPr lang="sv-SE" sz="1100" b="0" i="0" u="none" strike="noStrike" dirty="0">
                        <a:solidFill>
                          <a:schemeClr val="tx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Man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mn-lt"/>
                        </a:rPr>
                        <a:t>Kvinna</a:t>
                      </a:r>
                    </a:p>
                  </a:txBody>
                  <a:tcPr marL="9525" marR="9525" marT="9525" marB="0" anchor="ctr"/>
                </a:tc>
                <a:tc>
                  <a:txBody>
                    <a:bodyPr/>
                    <a:lstStyle/>
                    <a:p>
                      <a:pPr algn="ctr" fontAlgn="b"/>
                      <a:r>
                        <a:rPr lang="sv-SE" sz="1100" b="0" i="0" u="none" strike="noStrike" dirty="0">
                          <a:solidFill>
                            <a:schemeClr val="tx1"/>
                          </a:solidFill>
                          <a:effectLst/>
                          <a:latin typeface="+mn-lt"/>
                        </a:rPr>
                        <a:t>Annat / vill inte svara</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&gt;15 år</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mn-lt"/>
                        </a:rPr>
                        <a:t>16-25 år</a:t>
                      </a:r>
                    </a:p>
                  </a:txBody>
                  <a:tcPr marL="9525" marR="9525" marT="9525" marB="0" anchor="ctr"/>
                </a:tc>
                <a:tc>
                  <a:txBody>
                    <a:bodyPr/>
                    <a:lstStyle/>
                    <a:p>
                      <a:pPr algn="ctr" fontAlgn="b"/>
                      <a:r>
                        <a:rPr lang="sv-SE" sz="1100" b="0" i="0" u="none" strike="noStrike" dirty="0">
                          <a:solidFill>
                            <a:schemeClr val="tx1"/>
                          </a:solidFill>
                          <a:effectLst/>
                          <a:latin typeface="+mn-lt"/>
                        </a:rPr>
                        <a:t>26-45 år</a:t>
                      </a:r>
                    </a:p>
                  </a:txBody>
                  <a:tcPr marL="9525" marR="9525" marT="9525" marB="0" anchor="ctr"/>
                </a:tc>
                <a:tc>
                  <a:txBody>
                    <a:bodyPr/>
                    <a:lstStyle/>
                    <a:p>
                      <a:pPr algn="ctr" fontAlgn="b"/>
                      <a:r>
                        <a:rPr lang="sv-SE" sz="1100" b="0" i="0" u="none" strike="noStrike" dirty="0">
                          <a:solidFill>
                            <a:schemeClr val="tx1"/>
                          </a:solidFill>
                          <a:effectLst/>
                          <a:latin typeface="+mn-lt"/>
                        </a:rPr>
                        <a:t>45-65 år</a:t>
                      </a:r>
                    </a:p>
                  </a:txBody>
                  <a:tcPr marL="9525" marR="9525" marT="9525" marB="0" anchor="ctr"/>
                </a:tc>
                <a:tc>
                  <a:txBody>
                    <a:bodyPr/>
                    <a:lstStyle/>
                    <a:p>
                      <a:pPr algn="ctr" fontAlgn="b"/>
                      <a:r>
                        <a:rPr lang="sv-SE" sz="1100" b="0" i="0" u="none" strike="noStrike" dirty="0">
                          <a:solidFill>
                            <a:schemeClr val="tx1"/>
                          </a:solidFill>
                          <a:effectLst/>
                          <a:latin typeface="+mn-lt"/>
                        </a:rPr>
                        <a:t>&lt;65 år</a:t>
                      </a:r>
                    </a:p>
                  </a:txBody>
                  <a:tcPr marL="9525" marR="9525" marT="9525" marB="0" anchor="ctr"/>
                </a:tc>
                <a:extLst>
                  <a:ext uri="{0D108BD9-81ED-4DB2-BD59-A6C34878D82A}">
                    <a16:rowId xmlns:a16="http://schemas.microsoft.com/office/drawing/2014/main" val="1293318099"/>
                  </a:ext>
                </a:extLst>
              </a:tr>
              <a:tr h="370840">
                <a:tc>
                  <a:txBody>
                    <a:bodyPr/>
                    <a:lstStyle/>
                    <a:p>
                      <a:pPr algn="ctr" fontAlgn="t"/>
                      <a:r>
                        <a:rPr lang="sv-SE" sz="1100" b="0" i="0" u="none" strike="noStrike" dirty="0">
                          <a:solidFill>
                            <a:schemeClr val="tx1"/>
                          </a:solidFill>
                          <a:effectLst/>
                          <a:latin typeface="+mn-lt"/>
                        </a:rPr>
                        <a:t>Medelvärde</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2,9</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3,1</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424604"/>
                  </a:ext>
                </a:extLst>
              </a:tr>
              <a:tr h="370840">
                <a:tc>
                  <a:txBody>
                    <a:bodyPr/>
                    <a:lstStyle/>
                    <a:p>
                      <a:pPr algn="ctr"/>
                      <a:r>
                        <a:rPr lang="sv-SE" sz="1100" dirty="0">
                          <a:solidFill>
                            <a:schemeClr val="tx1"/>
                          </a:solidFill>
                          <a:latin typeface="+mn-lt"/>
                        </a:rPr>
                        <a:t>Antal svar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708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711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114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398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603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260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108</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015423"/>
                  </a:ext>
                </a:extLst>
              </a:tr>
            </a:tbl>
          </a:graphicData>
        </a:graphic>
      </p:graphicFrame>
      <p:graphicFrame>
        <p:nvGraphicFramePr>
          <p:cNvPr id="10" name="Tabell 4">
            <a:extLst>
              <a:ext uri="{FF2B5EF4-FFF2-40B4-BE49-F238E27FC236}">
                <a16:creationId xmlns:a16="http://schemas.microsoft.com/office/drawing/2014/main" id="{AC0C5F50-BBF5-F903-A839-E3F515177965}"/>
              </a:ext>
            </a:extLst>
          </p:cNvPr>
          <p:cNvGraphicFramePr>
            <a:graphicFrameLocks noGrp="1"/>
          </p:cNvGraphicFramePr>
          <p:nvPr>
            <p:extLst/>
          </p:nvPr>
        </p:nvGraphicFramePr>
        <p:xfrm>
          <a:off x="1633890" y="4875979"/>
          <a:ext cx="7926600" cy="1112520"/>
        </p:xfrm>
        <a:graphic>
          <a:graphicData uri="http://schemas.openxmlformats.org/drawingml/2006/table">
            <a:tbl>
              <a:tblPr firstRow="1" bandRow="1">
                <a:tableStyleId>{5C22544A-7EE6-4342-B048-85BDC9FD1C3A}</a:tableStyleId>
              </a:tblPr>
              <a:tblGrid>
                <a:gridCol w="924551">
                  <a:extLst>
                    <a:ext uri="{9D8B030D-6E8A-4147-A177-3AD203B41FA5}">
                      <a16:colId xmlns:a16="http://schemas.microsoft.com/office/drawing/2014/main" val="359833571"/>
                    </a:ext>
                  </a:extLst>
                </a:gridCol>
                <a:gridCol w="450937">
                  <a:extLst>
                    <a:ext uri="{9D8B030D-6E8A-4147-A177-3AD203B41FA5}">
                      <a16:colId xmlns:a16="http://schemas.microsoft.com/office/drawing/2014/main" val="2917467665"/>
                    </a:ext>
                  </a:extLst>
                </a:gridCol>
                <a:gridCol w="630056">
                  <a:extLst>
                    <a:ext uri="{9D8B030D-6E8A-4147-A177-3AD203B41FA5}">
                      <a16:colId xmlns:a16="http://schemas.microsoft.com/office/drawing/2014/main" val="2632092908"/>
                    </a:ext>
                  </a:extLst>
                </a:gridCol>
                <a:gridCol w="559917">
                  <a:extLst>
                    <a:ext uri="{9D8B030D-6E8A-4147-A177-3AD203B41FA5}">
                      <a16:colId xmlns:a16="http://schemas.microsoft.com/office/drawing/2014/main" val="3497900973"/>
                    </a:ext>
                  </a:extLst>
                </a:gridCol>
                <a:gridCol w="475989">
                  <a:extLst>
                    <a:ext uri="{9D8B030D-6E8A-4147-A177-3AD203B41FA5}">
                      <a16:colId xmlns:a16="http://schemas.microsoft.com/office/drawing/2014/main" val="3507271520"/>
                    </a:ext>
                  </a:extLst>
                </a:gridCol>
                <a:gridCol w="701457">
                  <a:extLst>
                    <a:ext uri="{9D8B030D-6E8A-4147-A177-3AD203B41FA5}">
                      <a16:colId xmlns:a16="http://schemas.microsoft.com/office/drawing/2014/main" val="1069283689"/>
                    </a:ext>
                  </a:extLst>
                </a:gridCol>
                <a:gridCol w="576198">
                  <a:extLst>
                    <a:ext uri="{9D8B030D-6E8A-4147-A177-3AD203B41FA5}">
                      <a16:colId xmlns:a16="http://schemas.microsoft.com/office/drawing/2014/main" val="111946798"/>
                    </a:ext>
                  </a:extLst>
                </a:gridCol>
                <a:gridCol w="513567">
                  <a:extLst>
                    <a:ext uri="{9D8B030D-6E8A-4147-A177-3AD203B41FA5}">
                      <a16:colId xmlns:a16="http://schemas.microsoft.com/office/drawing/2014/main" val="649264208"/>
                    </a:ext>
                  </a:extLst>
                </a:gridCol>
                <a:gridCol w="450937">
                  <a:extLst>
                    <a:ext uri="{9D8B030D-6E8A-4147-A177-3AD203B41FA5}">
                      <a16:colId xmlns:a16="http://schemas.microsoft.com/office/drawing/2014/main" val="851297217"/>
                    </a:ext>
                  </a:extLst>
                </a:gridCol>
                <a:gridCol w="613775">
                  <a:extLst>
                    <a:ext uri="{9D8B030D-6E8A-4147-A177-3AD203B41FA5}">
                      <a16:colId xmlns:a16="http://schemas.microsoft.com/office/drawing/2014/main" val="578929035"/>
                    </a:ext>
                  </a:extLst>
                </a:gridCol>
                <a:gridCol w="789140">
                  <a:extLst>
                    <a:ext uri="{9D8B030D-6E8A-4147-A177-3AD203B41FA5}">
                      <a16:colId xmlns:a16="http://schemas.microsoft.com/office/drawing/2014/main" val="3773265978"/>
                    </a:ext>
                  </a:extLst>
                </a:gridCol>
                <a:gridCol w="626301">
                  <a:extLst>
                    <a:ext uri="{9D8B030D-6E8A-4147-A177-3AD203B41FA5}">
                      <a16:colId xmlns:a16="http://schemas.microsoft.com/office/drawing/2014/main" val="2163292124"/>
                    </a:ext>
                  </a:extLst>
                </a:gridCol>
                <a:gridCol w="613775">
                  <a:extLst>
                    <a:ext uri="{9D8B030D-6E8A-4147-A177-3AD203B41FA5}">
                      <a16:colId xmlns:a16="http://schemas.microsoft.com/office/drawing/2014/main" val="2487691639"/>
                    </a:ext>
                  </a:extLst>
                </a:gridCol>
              </a:tblGrid>
              <a:tr h="370840">
                <a:tc>
                  <a:txBody>
                    <a:bodyPr/>
                    <a:lstStyle/>
                    <a:p>
                      <a:pPr algn="ctr" fontAlgn="b"/>
                      <a:endParaRPr lang="sv-SE" sz="1100" b="0" i="0" u="none" strike="noStrike" dirty="0">
                        <a:solidFill>
                          <a:schemeClr val="tx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Arial" panose="020B0604020202020204" pitchFamily="34" charset="0"/>
                        </a:rPr>
                        <a:t>Dalbogatan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Arial" panose="020B0604020202020204" pitchFamily="34" charset="0"/>
                        </a:rPr>
                        <a:t>Västra Nygatan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Östgötagatan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Bohusgatan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Värmlandsgatan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Norrby torg</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Billdalsgatan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Skånegatan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Blekingegatan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Västmannagatan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Norrby Tvärgata</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Västgötagatan</a:t>
                      </a:r>
                    </a:p>
                  </a:txBody>
                  <a:tcPr marL="9525" marR="9525" marT="9525" marB="0" anchor="ctr"/>
                </a:tc>
                <a:extLst>
                  <a:ext uri="{0D108BD9-81ED-4DB2-BD59-A6C34878D82A}">
                    <a16:rowId xmlns:a16="http://schemas.microsoft.com/office/drawing/2014/main" val="1293318099"/>
                  </a:ext>
                </a:extLst>
              </a:tr>
              <a:tr h="370840">
                <a:tc>
                  <a:txBody>
                    <a:bodyPr/>
                    <a:lstStyle/>
                    <a:p>
                      <a:pPr algn="ctr" fontAlgn="t"/>
                      <a:r>
                        <a:rPr lang="sv-SE" sz="1100" b="0" i="0" u="none" strike="noStrike" dirty="0">
                          <a:solidFill>
                            <a:schemeClr val="tx1"/>
                          </a:solidFill>
                          <a:effectLst/>
                          <a:latin typeface="+mn-lt"/>
                        </a:rPr>
                        <a:t>Medelvärde</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424604"/>
                  </a:ext>
                </a:extLst>
              </a:tr>
              <a:tr h="370840">
                <a:tc>
                  <a:txBody>
                    <a:bodyPr/>
                    <a:lstStyle/>
                    <a:p>
                      <a:pPr algn="ctr"/>
                      <a:r>
                        <a:rPr lang="sv-SE" sz="1100" dirty="0">
                          <a:solidFill>
                            <a:schemeClr val="tx1"/>
                          </a:solidFill>
                          <a:latin typeface="+mn-lt"/>
                        </a:rPr>
                        <a:t>Antal svar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228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144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121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389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289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17</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015423"/>
                  </a:ext>
                </a:extLst>
              </a:tr>
            </a:tbl>
          </a:graphicData>
        </a:graphic>
      </p:graphicFrame>
    </p:spTree>
    <p:extLst>
      <p:ext uri="{BB962C8B-B14F-4D97-AF65-F5344CB8AC3E}">
        <p14:creationId xmlns:p14="http://schemas.microsoft.com/office/powerpoint/2010/main" val="340123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62E188-D6C6-E14C-99CA-483DA4FDD799}"/>
              </a:ext>
            </a:extLst>
          </p:cNvPr>
          <p:cNvSpPr>
            <a:spLocks noGrp="1"/>
          </p:cNvSpPr>
          <p:nvPr>
            <p:ph type="title"/>
          </p:nvPr>
        </p:nvSpPr>
        <p:spPr>
          <a:xfrm>
            <a:off x="1633890" y="469171"/>
            <a:ext cx="8877072" cy="907193"/>
          </a:xfrm>
        </p:spPr>
        <p:txBody>
          <a:bodyPr anchor="t">
            <a:normAutofit/>
          </a:bodyPr>
          <a:lstStyle/>
          <a:p>
            <a:r>
              <a:rPr lang="sv-SE" dirty="0"/>
              <a:t>Utomhusmiljö</a:t>
            </a:r>
          </a:p>
        </p:txBody>
      </p:sp>
      <p:sp>
        <p:nvSpPr>
          <p:cNvPr id="8" name="Platshållare för text 2">
            <a:extLst>
              <a:ext uri="{FF2B5EF4-FFF2-40B4-BE49-F238E27FC236}">
                <a16:creationId xmlns:a16="http://schemas.microsoft.com/office/drawing/2014/main" id="{F6EE1B2C-1605-0D50-7ED6-419DCDDCF4FC}"/>
              </a:ext>
            </a:extLst>
          </p:cNvPr>
          <p:cNvSpPr txBox="1">
            <a:spLocks/>
          </p:cNvSpPr>
          <p:nvPr/>
        </p:nvSpPr>
        <p:spPr>
          <a:xfrm>
            <a:off x="1657464" y="1035546"/>
            <a:ext cx="4920354" cy="823912"/>
          </a:xfrm>
          <a:prstGeom prst="rect">
            <a:avLst/>
          </a:prstGeom>
        </p:spPr>
        <p:txBody>
          <a:bodyPr vert="horz" lIns="91440" tIns="45720" rIns="91440" bIns="45720" rtlCol="0" anchor="t">
            <a:noAutofit/>
          </a:bodyPr>
          <a:lstStyle>
            <a:lvl1pPr marL="228606" indent="-228606" algn="l" defTabSz="914423" rtl="0" eaLnBrk="1" latinLnBrk="0" hangingPunct="1">
              <a:lnSpc>
                <a:spcPct val="10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10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100000"/>
              </a:lnSpc>
              <a:spcBef>
                <a:spcPts val="500"/>
              </a:spcBef>
              <a:buClr>
                <a:schemeClr val="accent2"/>
              </a:buClr>
              <a:buFont typeface="Courier New" panose="02070309020205020404" pitchFamily="49" charset="0"/>
              <a:buChar char="o"/>
              <a:defRPr sz="1600" kern="1200">
                <a:solidFill>
                  <a:schemeClr val="tx1"/>
                </a:solidFill>
                <a:latin typeface="+mj-lt"/>
                <a:ea typeface="Verdana" panose="020B0604030504040204" pitchFamily="34" charset="0"/>
                <a:cs typeface="Verdana" panose="020B0604030504040204" pitchFamily="34" charset="0"/>
              </a:defRPr>
            </a:lvl3pPr>
            <a:lvl4pPr marL="1600241" indent="-228606" algn="l" defTabSz="914423" rtl="0" eaLnBrk="1" latinLnBrk="0" hangingPunct="1">
              <a:lnSpc>
                <a:spcPct val="10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23" rtl="0" eaLnBrk="1" fontAlgn="auto" latinLnBrk="0" hangingPunct="1">
              <a:lnSpc>
                <a:spcPct val="100000"/>
              </a:lnSpc>
              <a:spcBef>
                <a:spcPts val="1001"/>
              </a:spcBef>
              <a:spcAft>
                <a:spcPts val="0"/>
              </a:spcAft>
              <a:buClr>
                <a:srgbClr val="64B34B"/>
              </a:buClr>
              <a:buSzPct val="12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Hur nöjd är du med utomhusmiljön? (1=inte nöjd, 5=mycket nöjd)</a:t>
            </a:r>
          </a:p>
        </p:txBody>
      </p:sp>
      <p:graphicFrame>
        <p:nvGraphicFramePr>
          <p:cNvPr id="2" name="Diagram 1">
            <a:extLst>
              <a:ext uri="{FF2B5EF4-FFF2-40B4-BE49-F238E27FC236}">
                <a16:creationId xmlns:a16="http://schemas.microsoft.com/office/drawing/2014/main" id="{21F4259B-7EB2-DB19-BB82-1E6B71E1C1CD}"/>
              </a:ext>
            </a:extLst>
          </p:cNvPr>
          <p:cNvGraphicFramePr/>
          <p:nvPr>
            <p:extLst/>
          </p:nvPr>
        </p:nvGraphicFramePr>
        <p:xfrm>
          <a:off x="6072426" y="1212445"/>
          <a:ext cx="4462110" cy="2014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ell 4">
            <a:extLst>
              <a:ext uri="{FF2B5EF4-FFF2-40B4-BE49-F238E27FC236}">
                <a16:creationId xmlns:a16="http://schemas.microsoft.com/office/drawing/2014/main" id="{E01195B9-6051-C172-9F5B-954B76280DC2}"/>
              </a:ext>
            </a:extLst>
          </p:cNvPr>
          <p:cNvGraphicFramePr>
            <a:graphicFrameLocks noGrp="1"/>
          </p:cNvGraphicFramePr>
          <p:nvPr>
            <p:extLst/>
          </p:nvPr>
        </p:nvGraphicFramePr>
        <p:xfrm>
          <a:off x="1633890" y="3504751"/>
          <a:ext cx="7304500" cy="1112520"/>
        </p:xfrm>
        <a:graphic>
          <a:graphicData uri="http://schemas.openxmlformats.org/drawingml/2006/table">
            <a:tbl>
              <a:tblPr firstRow="1" bandRow="1">
                <a:tableStyleId>{5C22544A-7EE6-4342-B048-85BDC9FD1C3A}</a:tableStyleId>
              </a:tblPr>
              <a:tblGrid>
                <a:gridCol w="901874">
                  <a:extLst>
                    <a:ext uri="{9D8B030D-6E8A-4147-A177-3AD203B41FA5}">
                      <a16:colId xmlns:a16="http://schemas.microsoft.com/office/drawing/2014/main" val="359833571"/>
                    </a:ext>
                  </a:extLst>
                </a:gridCol>
                <a:gridCol w="559026">
                  <a:extLst>
                    <a:ext uri="{9D8B030D-6E8A-4147-A177-3AD203B41FA5}">
                      <a16:colId xmlns:a16="http://schemas.microsoft.com/office/drawing/2014/main" val="2917467665"/>
                    </a:ext>
                  </a:extLst>
                </a:gridCol>
                <a:gridCol w="730450">
                  <a:extLst>
                    <a:ext uri="{9D8B030D-6E8A-4147-A177-3AD203B41FA5}">
                      <a16:colId xmlns:a16="http://schemas.microsoft.com/office/drawing/2014/main" val="2632092908"/>
                    </a:ext>
                  </a:extLst>
                </a:gridCol>
                <a:gridCol w="730450">
                  <a:extLst>
                    <a:ext uri="{9D8B030D-6E8A-4147-A177-3AD203B41FA5}">
                      <a16:colId xmlns:a16="http://schemas.microsoft.com/office/drawing/2014/main" val="3497900973"/>
                    </a:ext>
                  </a:extLst>
                </a:gridCol>
                <a:gridCol w="861060">
                  <a:extLst>
                    <a:ext uri="{9D8B030D-6E8A-4147-A177-3AD203B41FA5}">
                      <a16:colId xmlns:a16="http://schemas.microsoft.com/office/drawing/2014/main" val="3507271520"/>
                    </a:ext>
                  </a:extLst>
                </a:gridCol>
                <a:gridCol w="599840">
                  <a:extLst>
                    <a:ext uri="{9D8B030D-6E8A-4147-A177-3AD203B41FA5}">
                      <a16:colId xmlns:a16="http://schemas.microsoft.com/office/drawing/2014/main" val="1069283689"/>
                    </a:ext>
                  </a:extLst>
                </a:gridCol>
                <a:gridCol w="730450">
                  <a:extLst>
                    <a:ext uri="{9D8B030D-6E8A-4147-A177-3AD203B41FA5}">
                      <a16:colId xmlns:a16="http://schemas.microsoft.com/office/drawing/2014/main" val="111946798"/>
                    </a:ext>
                  </a:extLst>
                </a:gridCol>
                <a:gridCol w="730450">
                  <a:extLst>
                    <a:ext uri="{9D8B030D-6E8A-4147-A177-3AD203B41FA5}">
                      <a16:colId xmlns:a16="http://schemas.microsoft.com/office/drawing/2014/main" val="649264208"/>
                    </a:ext>
                  </a:extLst>
                </a:gridCol>
                <a:gridCol w="730450">
                  <a:extLst>
                    <a:ext uri="{9D8B030D-6E8A-4147-A177-3AD203B41FA5}">
                      <a16:colId xmlns:a16="http://schemas.microsoft.com/office/drawing/2014/main" val="851297217"/>
                    </a:ext>
                  </a:extLst>
                </a:gridCol>
                <a:gridCol w="730450">
                  <a:extLst>
                    <a:ext uri="{9D8B030D-6E8A-4147-A177-3AD203B41FA5}">
                      <a16:colId xmlns:a16="http://schemas.microsoft.com/office/drawing/2014/main" val="578929035"/>
                    </a:ext>
                  </a:extLst>
                </a:gridCol>
              </a:tblGrid>
              <a:tr h="370840">
                <a:tc>
                  <a:txBody>
                    <a:bodyPr/>
                    <a:lstStyle/>
                    <a:p>
                      <a:pPr algn="ctr" fontAlgn="b"/>
                      <a:endParaRPr lang="sv-SE" sz="1100" b="0" i="0" u="none" strike="noStrike" dirty="0">
                        <a:solidFill>
                          <a:schemeClr val="tx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Man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mn-lt"/>
                        </a:rPr>
                        <a:t>Kvinna</a:t>
                      </a:r>
                    </a:p>
                  </a:txBody>
                  <a:tcPr marL="9525" marR="9525" marT="9525" marB="0" anchor="ctr"/>
                </a:tc>
                <a:tc>
                  <a:txBody>
                    <a:bodyPr/>
                    <a:lstStyle/>
                    <a:p>
                      <a:pPr algn="ctr" fontAlgn="b"/>
                      <a:r>
                        <a:rPr lang="sv-SE" sz="1100" b="0" i="0" u="none" strike="noStrike" dirty="0">
                          <a:solidFill>
                            <a:schemeClr val="tx1"/>
                          </a:solidFill>
                          <a:effectLst/>
                          <a:latin typeface="+mn-lt"/>
                        </a:rPr>
                        <a:t>Annat / vill inte svara</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&gt;15 år</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mn-lt"/>
                        </a:rPr>
                        <a:t>16-25 år</a:t>
                      </a:r>
                    </a:p>
                  </a:txBody>
                  <a:tcPr marL="9525" marR="9525" marT="9525" marB="0" anchor="ctr"/>
                </a:tc>
                <a:tc>
                  <a:txBody>
                    <a:bodyPr/>
                    <a:lstStyle/>
                    <a:p>
                      <a:pPr algn="ctr" fontAlgn="b"/>
                      <a:r>
                        <a:rPr lang="sv-SE" sz="1100" b="0" i="0" u="none" strike="noStrike" dirty="0">
                          <a:solidFill>
                            <a:schemeClr val="tx1"/>
                          </a:solidFill>
                          <a:effectLst/>
                          <a:latin typeface="+mn-lt"/>
                        </a:rPr>
                        <a:t>26-45 år</a:t>
                      </a:r>
                    </a:p>
                  </a:txBody>
                  <a:tcPr marL="9525" marR="9525" marT="9525" marB="0" anchor="ctr"/>
                </a:tc>
                <a:tc>
                  <a:txBody>
                    <a:bodyPr/>
                    <a:lstStyle/>
                    <a:p>
                      <a:pPr algn="ctr" fontAlgn="b"/>
                      <a:r>
                        <a:rPr lang="sv-SE" sz="1100" b="0" i="0" u="none" strike="noStrike" dirty="0">
                          <a:solidFill>
                            <a:schemeClr val="tx1"/>
                          </a:solidFill>
                          <a:effectLst/>
                          <a:latin typeface="+mn-lt"/>
                        </a:rPr>
                        <a:t>45-65 år</a:t>
                      </a:r>
                    </a:p>
                  </a:txBody>
                  <a:tcPr marL="9525" marR="9525" marT="9525" marB="0" anchor="ctr"/>
                </a:tc>
                <a:tc>
                  <a:txBody>
                    <a:bodyPr/>
                    <a:lstStyle/>
                    <a:p>
                      <a:pPr algn="ctr" fontAlgn="b"/>
                      <a:r>
                        <a:rPr lang="sv-SE" sz="1100" b="0" i="0" u="none" strike="noStrike" dirty="0">
                          <a:solidFill>
                            <a:schemeClr val="tx1"/>
                          </a:solidFill>
                          <a:effectLst/>
                          <a:latin typeface="+mn-lt"/>
                        </a:rPr>
                        <a:t>&lt;65 år</a:t>
                      </a:r>
                    </a:p>
                  </a:txBody>
                  <a:tcPr marL="9525" marR="9525" marT="9525" marB="0" anchor="ctr"/>
                </a:tc>
                <a:extLst>
                  <a:ext uri="{0D108BD9-81ED-4DB2-BD59-A6C34878D82A}">
                    <a16:rowId xmlns:a16="http://schemas.microsoft.com/office/drawing/2014/main" val="1293318099"/>
                  </a:ext>
                </a:extLst>
              </a:tr>
              <a:tr h="370840">
                <a:tc>
                  <a:txBody>
                    <a:bodyPr/>
                    <a:lstStyle/>
                    <a:p>
                      <a:pPr algn="ctr" fontAlgn="t"/>
                      <a:r>
                        <a:rPr lang="sv-SE" sz="1100" b="0" i="0" u="none" strike="noStrike" dirty="0">
                          <a:solidFill>
                            <a:schemeClr val="tx1"/>
                          </a:solidFill>
                          <a:effectLst/>
                          <a:latin typeface="+mn-lt"/>
                        </a:rPr>
                        <a:t>Medelvärde</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2,6</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2,9</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424604"/>
                  </a:ext>
                </a:extLst>
              </a:tr>
              <a:tr h="370840">
                <a:tc>
                  <a:txBody>
                    <a:bodyPr/>
                    <a:lstStyle/>
                    <a:p>
                      <a:pPr algn="ctr"/>
                      <a:r>
                        <a:rPr lang="sv-SE" sz="1100" dirty="0">
                          <a:solidFill>
                            <a:schemeClr val="tx1"/>
                          </a:solidFill>
                          <a:latin typeface="+mn-lt"/>
                        </a:rPr>
                        <a:t>Antal svar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1539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724</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751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64</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115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407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626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275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116</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015423"/>
                  </a:ext>
                </a:extLst>
              </a:tr>
            </a:tbl>
          </a:graphicData>
        </a:graphic>
      </p:graphicFrame>
      <p:graphicFrame>
        <p:nvGraphicFramePr>
          <p:cNvPr id="10" name="Tabell 4">
            <a:extLst>
              <a:ext uri="{FF2B5EF4-FFF2-40B4-BE49-F238E27FC236}">
                <a16:creationId xmlns:a16="http://schemas.microsoft.com/office/drawing/2014/main" id="{AC0C5F50-BBF5-F903-A839-E3F515177965}"/>
              </a:ext>
            </a:extLst>
          </p:cNvPr>
          <p:cNvGraphicFramePr>
            <a:graphicFrameLocks noGrp="1"/>
          </p:cNvGraphicFramePr>
          <p:nvPr>
            <p:extLst/>
          </p:nvPr>
        </p:nvGraphicFramePr>
        <p:xfrm>
          <a:off x="1633890" y="4875979"/>
          <a:ext cx="7926600" cy="1112520"/>
        </p:xfrm>
        <a:graphic>
          <a:graphicData uri="http://schemas.openxmlformats.org/drawingml/2006/table">
            <a:tbl>
              <a:tblPr firstRow="1" bandRow="1">
                <a:tableStyleId>{5C22544A-7EE6-4342-B048-85BDC9FD1C3A}</a:tableStyleId>
              </a:tblPr>
              <a:tblGrid>
                <a:gridCol w="924551">
                  <a:extLst>
                    <a:ext uri="{9D8B030D-6E8A-4147-A177-3AD203B41FA5}">
                      <a16:colId xmlns:a16="http://schemas.microsoft.com/office/drawing/2014/main" val="359833571"/>
                    </a:ext>
                  </a:extLst>
                </a:gridCol>
                <a:gridCol w="450937">
                  <a:extLst>
                    <a:ext uri="{9D8B030D-6E8A-4147-A177-3AD203B41FA5}">
                      <a16:colId xmlns:a16="http://schemas.microsoft.com/office/drawing/2014/main" val="2917467665"/>
                    </a:ext>
                  </a:extLst>
                </a:gridCol>
                <a:gridCol w="630056">
                  <a:extLst>
                    <a:ext uri="{9D8B030D-6E8A-4147-A177-3AD203B41FA5}">
                      <a16:colId xmlns:a16="http://schemas.microsoft.com/office/drawing/2014/main" val="2632092908"/>
                    </a:ext>
                  </a:extLst>
                </a:gridCol>
                <a:gridCol w="559917">
                  <a:extLst>
                    <a:ext uri="{9D8B030D-6E8A-4147-A177-3AD203B41FA5}">
                      <a16:colId xmlns:a16="http://schemas.microsoft.com/office/drawing/2014/main" val="3497900973"/>
                    </a:ext>
                  </a:extLst>
                </a:gridCol>
                <a:gridCol w="475989">
                  <a:extLst>
                    <a:ext uri="{9D8B030D-6E8A-4147-A177-3AD203B41FA5}">
                      <a16:colId xmlns:a16="http://schemas.microsoft.com/office/drawing/2014/main" val="3507271520"/>
                    </a:ext>
                  </a:extLst>
                </a:gridCol>
                <a:gridCol w="701457">
                  <a:extLst>
                    <a:ext uri="{9D8B030D-6E8A-4147-A177-3AD203B41FA5}">
                      <a16:colId xmlns:a16="http://schemas.microsoft.com/office/drawing/2014/main" val="1069283689"/>
                    </a:ext>
                  </a:extLst>
                </a:gridCol>
                <a:gridCol w="576198">
                  <a:extLst>
                    <a:ext uri="{9D8B030D-6E8A-4147-A177-3AD203B41FA5}">
                      <a16:colId xmlns:a16="http://schemas.microsoft.com/office/drawing/2014/main" val="111946798"/>
                    </a:ext>
                  </a:extLst>
                </a:gridCol>
                <a:gridCol w="513567">
                  <a:extLst>
                    <a:ext uri="{9D8B030D-6E8A-4147-A177-3AD203B41FA5}">
                      <a16:colId xmlns:a16="http://schemas.microsoft.com/office/drawing/2014/main" val="649264208"/>
                    </a:ext>
                  </a:extLst>
                </a:gridCol>
                <a:gridCol w="450937">
                  <a:extLst>
                    <a:ext uri="{9D8B030D-6E8A-4147-A177-3AD203B41FA5}">
                      <a16:colId xmlns:a16="http://schemas.microsoft.com/office/drawing/2014/main" val="851297217"/>
                    </a:ext>
                  </a:extLst>
                </a:gridCol>
                <a:gridCol w="613775">
                  <a:extLst>
                    <a:ext uri="{9D8B030D-6E8A-4147-A177-3AD203B41FA5}">
                      <a16:colId xmlns:a16="http://schemas.microsoft.com/office/drawing/2014/main" val="578929035"/>
                    </a:ext>
                  </a:extLst>
                </a:gridCol>
                <a:gridCol w="789140">
                  <a:extLst>
                    <a:ext uri="{9D8B030D-6E8A-4147-A177-3AD203B41FA5}">
                      <a16:colId xmlns:a16="http://schemas.microsoft.com/office/drawing/2014/main" val="3773265978"/>
                    </a:ext>
                  </a:extLst>
                </a:gridCol>
                <a:gridCol w="626301">
                  <a:extLst>
                    <a:ext uri="{9D8B030D-6E8A-4147-A177-3AD203B41FA5}">
                      <a16:colId xmlns:a16="http://schemas.microsoft.com/office/drawing/2014/main" val="2163292124"/>
                    </a:ext>
                  </a:extLst>
                </a:gridCol>
                <a:gridCol w="613775">
                  <a:extLst>
                    <a:ext uri="{9D8B030D-6E8A-4147-A177-3AD203B41FA5}">
                      <a16:colId xmlns:a16="http://schemas.microsoft.com/office/drawing/2014/main" val="2487691639"/>
                    </a:ext>
                  </a:extLst>
                </a:gridCol>
              </a:tblGrid>
              <a:tr h="370840">
                <a:tc>
                  <a:txBody>
                    <a:bodyPr/>
                    <a:lstStyle/>
                    <a:p>
                      <a:pPr algn="ctr" fontAlgn="b"/>
                      <a:endParaRPr lang="sv-SE" sz="1100" b="0" i="0" u="none" strike="noStrike" dirty="0">
                        <a:solidFill>
                          <a:schemeClr val="tx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Arial" panose="020B0604020202020204" pitchFamily="34" charset="0"/>
                        </a:rPr>
                        <a:t>Dalbogatan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Arial" panose="020B0604020202020204" pitchFamily="34" charset="0"/>
                        </a:rPr>
                        <a:t>Västra Nygatan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Östgötagatan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Bohusgatan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Värmlandsgatan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Norrby torg</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Billdalsgatan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Skånegatan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Blekingegatan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Västmannagatan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Norrby Tvärgata</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Västgötagatan</a:t>
                      </a:r>
                    </a:p>
                  </a:txBody>
                  <a:tcPr marL="9525" marR="9525" marT="9525" marB="0" anchor="ctr"/>
                </a:tc>
                <a:extLst>
                  <a:ext uri="{0D108BD9-81ED-4DB2-BD59-A6C34878D82A}">
                    <a16:rowId xmlns:a16="http://schemas.microsoft.com/office/drawing/2014/main" val="1293318099"/>
                  </a:ext>
                </a:extLst>
              </a:tr>
              <a:tr h="370840">
                <a:tc>
                  <a:txBody>
                    <a:bodyPr/>
                    <a:lstStyle/>
                    <a:p>
                      <a:pPr algn="ctr" fontAlgn="t"/>
                      <a:r>
                        <a:rPr lang="sv-SE" sz="1100" b="0" i="0" u="none" strike="noStrike" dirty="0">
                          <a:solidFill>
                            <a:schemeClr val="tx1"/>
                          </a:solidFill>
                          <a:effectLst/>
                          <a:latin typeface="+mn-lt"/>
                        </a:rPr>
                        <a:t>Medelvärde</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3,0</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424604"/>
                  </a:ext>
                </a:extLst>
              </a:tr>
              <a:tr h="370840">
                <a:tc>
                  <a:txBody>
                    <a:bodyPr/>
                    <a:lstStyle/>
                    <a:p>
                      <a:pPr algn="ctr"/>
                      <a:r>
                        <a:rPr lang="sv-SE" sz="1100" dirty="0">
                          <a:solidFill>
                            <a:schemeClr val="tx1"/>
                          </a:solidFill>
                          <a:latin typeface="+mn-lt"/>
                        </a:rPr>
                        <a:t>Antal svar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238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148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125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58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402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302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17</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015423"/>
                  </a:ext>
                </a:extLst>
              </a:tr>
            </a:tbl>
          </a:graphicData>
        </a:graphic>
      </p:graphicFrame>
      <p:sp>
        <p:nvSpPr>
          <p:cNvPr id="5" name="textruta 4">
            <a:extLst>
              <a:ext uri="{FF2B5EF4-FFF2-40B4-BE49-F238E27FC236}">
                <a16:creationId xmlns:a16="http://schemas.microsoft.com/office/drawing/2014/main" id="{3B43F772-E924-3BD0-3810-D78EE6A46D78}"/>
              </a:ext>
            </a:extLst>
          </p:cNvPr>
          <p:cNvSpPr txBox="1"/>
          <p:nvPr/>
        </p:nvSpPr>
        <p:spPr>
          <a:xfrm>
            <a:off x="1657464" y="2070999"/>
            <a:ext cx="40774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000000"/>
                </a:solidFill>
                <a:effectLst/>
                <a:uLnTx/>
                <a:uFillTx/>
                <a:latin typeface="Arial" panose="020B0604020202020204"/>
                <a:ea typeface="+mn-ea"/>
                <a:cs typeface="+mn-cs"/>
              </a:rPr>
              <a:t>I nedbrytningarna i tabellerna nedan redovisas ett medelvärde på skala 1-5 där 5 är det högsta möjliga resultatet. </a:t>
            </a:r>
          </a:p>
        </p:txBody>
      </p:sp>
    </p:spTree>
    <p:extLst>
      <p:ext uri="{BB962C8B-B14F-4D97-AF65-F5344CB8AC3E}">
        <p14:creationId xmlns:p14="http://schemas.microsoft.com/office/powerpoint/2010/main" val="1930058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62E188-D6C6-E14C-99CA-483DA4FDD799}"/>
              </a:ext>
            </a:extLst>
          </p:cNvPr>
          <p:cNvSpPr>
            <a:spLocks noGrp="1"/>
          </p:cNvSpPr>
          <p:nvPr>
            <p:ph type="title"/>
          </p:nvPr>
        </p:nvSpPr>
        <p:spPr>
          <a:xfrm>
            <a:off x="1633890" y="469171"/>
            <a:ext cx="8877072" cy="907193"/>
          </a:xfrm>
        </p:spPr>
        <p:txBody>
          <a:bodyPr anchor="t">
            <a:normAutofit/>
          </a:bodyPr>
          <a:lstStyle/>
          <a:p>
            <a:r>
              <a:rPr lang="sv-SE" dirty="0"/>
              <a:t>Bostad</a:t>
            </a:r>
          </a:p>
        </p:txBody>
      </p:sp>
      <p:sp>
        <p:nvSpPr>
          <p:cNvPr id="8" name="Platshållare för text 2">
            <a:extLst>
              <a:ext uri="{FF2B5EF4-FFF2-40B4-BE49-F238E27FC236}">
                <a16:creationId xmlns:a16="http://schemas.microsoft.com/office/drawing/2014/main" id="{F6EE1B2C-1605-0D50-7ED6-419DCDDCF4FC}"/>
              </a:ext>
            </a:extLst>
          </p:cNvPr>
          <p:cNvSpPr txBox="1">
            <a:spLocks/>
          </p:cNvSpPr>
          <p:nvPr/>
        </p:nvSpPr>
        <p:spPr>
          <a:xfrm>
            <a:off x="1657464" y="1035546"/>
            <a:ext cx="4920354" cy="823912"/>
          </a:xfrm>
          <a:prstGeom prst="rect">
            <a:avLst/>
          </a:prstGeom>
        </p:spPr>
        <p:txBody>
          <a:bodyPr vert="horz" lIns="91440" tIns="45720" rIns="91440" bIns="45720" rtlCol="0" anchor="t">
            <a:noAutofit/>
          </a:bodyPr>
          <a:lstStyle>
            <a:lvl1pPr marL="228606" indent="-228606" algn="l" defTabSz="914423" rtl="0" eaLnBrk="1" latinLnBrk="0" hangingPunct="1">
              <a:lnSpc>
                <a:spcPct val="10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10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100000"/>
              </a:lnSpc>
              <a:spcBef>
                <a:spcPts val="500"/>
              </a:spcBef>
              <a:buClr>
                <a:schemeClr val="accent2"/>
              </a:buClr>
              <a:buFont typeface="Courier New" panose="02070309020205020404" pitchFamily="49" charset="0"/>
              <a:buChar char="o"/>
              <a:defRPr sz="1600" kern="1200">
                <a:solidFill>
                  <a:schemeClr val="tx1"/>
                </a:solidFill>
                <a:latin typeface="+mj-lt"/>
                <a:ea typeface="Verdana" panose="020B0604030504040204" pitchFamily="34" charset="0"/>
                <a:cs typeface="Verdana" panose="020B0604030504040204" pitchFamily="34" charset="0"/>
              </a:defRPr>
            </a:lvl3pPr>
            <a:lvl4pPr marL="1600241" indent="-228606" algn="l" defTabSz="914423" rtl="0" eaLnBrk="1" latinLnBrk="0" hangingPunct="1">
              <a:lnSpc>
                <a:spcPct val="10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23" rtl="0" eaLnBrk="1" fontAlgn="auto" latinLnBrk="0" hangingPunct="1">
              <a:lnSpc>
                <a:spcPct val="100000"/>
              </a:lnSpc>
              <a:spcBef>
                <a:spcPts val="1001"/>
              </a:spcBef>
              <a:spcAft>
                <a:spcPts val="0"/>
              </a:spcAft>
              <a:buClr>
                <a:srgbClr val="64B34B"/>
              </a:buClr>
              <a:buSzPct val="12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Hur nöjd är du sammantaget med din bostad? (1=inte nöjd, 5=mycket nöjd)</a:t>
            </a:r>
          </a:p>
        </p:txBody>
      </p:sp>
      <p:graphicFrame>
        <p:nvGraphicFramePr>
          <p:cNvPr id="2" name="Diagram 1">
            <a:extLst>
              <a:ext uri="{FF2B5EF4-FFF2-40B4-BE49-F238E27FC236}">
                <a16:creationId xmlns:a16="http://schemas.microsoft.com/office/drawing/2014/main" id="{21F4259B-7EB2-DB19-BB82-1E6B71E1C1CD}"/>
              </a:ext>
            </a:extLst>
          </p:cNvPr>
          <p:cNvGraphicFramePr/>
          <p:nvPr>
            <p:extLst/>
          </p:nvPr>
        </p:nvGraphicFramePr>
        <p:xfrm>
          <a:off x="6072426" y="1212445"/>
          <a:ext cx="4462110" cy="2014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ell 4">
            <a:extLst>
              <a:ext uri="{FF2B5EF4-FFF2-40B4-BE49-F238E27FC236}">
                <a16:creationId xmlns:a16="http://schemas.microsoft.com/office/drawing/2014/main" id="{E01195B9-6051-C172-9F5B-954B76280DC2}"/>
              </a:ext>
            </a:extLst>
          </p:cNvPr>
          <p:cNvGraphicFramePr>
            <a:graphicFrameLocks noGrp="1"/>
          </p:cNvGraphicFramePr>
          <p:nvPr>
            <p:extLst/>
          </p:nvPr>
        </p:nvGraphicFramePr>
        <p:xfrm>
          <a:off x="1633890" y="3504751"/>
          <a:ext cx="7304500" cy="1112520"/>
        </p:xfrm>
        <a:graphic>
          <a:graphicData uri="http://schemas.openxmlformats.org/drawingml/2006/table">
            <a:tbl>
              <a:tblPr firstRow="1" bandRow="1">
                <a:tableStyleId>{5C22544A-7EE6-4342-B048-85BDC9FD1C3A}</a:tableStyleId>
              </a:tblPr>
              <a:tblGrid>
                <a:gridCol w="901874">
                  <a:extLst>
                    <a:ext uri="{9D8B030D-6E8A-4147-A177-3AD203B41FA5}">
                      <a16:colId xmlns:a16="http://schemas.microsoft.com/office/drawing/2014/main" val="359833571"/>
                    </a:ext>
                  </a:extLst>
                </a:gridCol>
                <a:gridCol w="559026">
                  <a:extLst>
                    <a:ext uri="{9D8B030D-6E8A-4147-A177-3AD203B41FA5}">
                      <a16:colId xmlns:a16="http://schemas.microsoft.com/office/drawing/2014/main" val="2917467665"/>
                    </a:ext>
                  </a:extLst>
                </a:gridCol>
                <a:gridCol w="730450">
                  <a:extLst>
                    <a:ext uri="{9D8B030D-6E8A-4147-A177-3AD203B41FA5}">
                      <a16:colId xmlns:a16="http://schemas.microsoft.com/office/drawing/2014/main" val="2632092908"/>
                    </a:ext>
                  </a:extLst>
                </a:gridCol>
                <a:gridCol w="730450">
                  <a:extLst>
                    <a:ext uri="{9D8B030D-6E8A-4147-A177-3AD203B41FA5}">
                      <a16:colId xmlns:a16="http://schemas.microsoft.com/office/drawing/2014/main" val="3497900973"/>
                    </a:ext>
                  </a:extLst>
                </a:gridCol>
                <a:gridCol w="861060">
                  <a:extLst>
                    <a:ext uri="{9D8B030D-6E8A-4147-A177-3AD203B41FA5}">
                      <a16:colId xmlns:a16="http://schemas.microsoft.com/office/drawing/2014/main" val="3507271520"/>
                    </a:ext>
                  </a:extLst>
                </a:gridCol>
                <a:gridCol w="599840">
                  <a:extLst>
                    <a:ext uri="{9D8B030D-6E8A-4147-A177-3AD203B41FA5}">
                      <a16:colId xmlns:a16="http://schemas.microsoft.com/office/drawing/2014/main" val="1069283689"/>
                    </a:ext>
                  </a:extLst>
                </a:gridCol>
                <a:gridCol w="730450">
                  <a:extLst>
                    <a:ext uri="{9D8B030D-6E8A-4147-A177-3AD203B41FA5}">
                      <a16:colId xmlns:a16="http://schemas.microsoft.com/office/drawing/2014/main" val="111946798"/>
                    </a:ext>
                  </a:extLst>
                </a:gridCol>
                <a:gridCol w="730450">
                  <a:extLst>
                    <a:ext uri="{9D8B030D-6E8A-4147-A177-3AD203B41FA5}">
                      <a16:colId xmlns:a16="http://schemas.microsoft.com/office/drawing/2014/main" val="649264208"/>
                    </a:ext>
                  </a:extLst>
                </a:gridCol>
                <a:gridCol w="730450">
                  <a:extLst>
                    <a:ext uri="{9D8B030D-6E8A-4147-A177-3AD203B41FA5}">
                      <a16:colId xmlns:a16="http://schemas.microsoft.com/office/drawing/2014/main" val="851297217"/>
                    </a:ext>
                  </a:extLst>
                </a:gridCol>
                <a:gridCol w="730450">
                  <a:extLst>
                    <a:ext uri="{9D8B030D-6E8A-4147-A177-3AD203B41FA5}">
                      <a16:colId xmlns:a16="http://schemas.microsoft.com/office/drawing/2014/main" val="578929035"/>
                    </a:ext>
                  </a:extLst>
                </a:gridCol>
              </a:tblGrid>
              <a:tr h="370840">
                <a:tc>
                  <a:txBody>
                    <a:bodyPr/>
                    <a:lstStyle/>
                    <a:p>
                      <a:pPr algn="ctr" fontAlgn="b"/>
                      <a:endParaRPr lang="sv-SE" sz="1100" b="0" i="0" u="none" strike="noStrike" dirty="0">
                        <a:solidFill>
                          <a:schemeClr val="tx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Man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mn-lt"/>
                        </a:rPr>
                        <a:t>Kvinna</a:t>
                      </a:r>
                    </a:p>
                  </a:txBody>
                  <a:tcPr marL="9525" marR="9525" marT="9525" marB="0" anchor="ctr"/>
                </a:tc>
                <a:tc>
                  <a:txBody>
                    <a:bodyPr/>
                    <a:lstStyle/>
                    <a:p>
                      <a:pPr algn="ctr" fontAlgn="b"/>
                      <a:r>
                        <a:rPr lang="sv-SE" sz="1100" b="0" i="0" u="none" strike="noStrike" dirty="0">
                          <a:solidFill>
                            <a:schemeClr val="tx1"/>
                          </a:solidFill>
                          <a:effectLst/>
                          <a:latin typeface="+mn-lt"/>
                        </a:rPr>
                        <a:t>Annat / vill inte svara</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&gt;15 år</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mn-lt"/>
                        </a:rPr>
                        <a:t>16-25 år</a:t>
                      </a:r>
                    </a:p>
                  </a:txBody>
                  <a:tcPr marL="9525" marR="9525" marT="9525" marB="0" anchor="ctr"/>
                </a:tc>
                <a:tc>
                  <a:txBody>
                    <a:bodyPr/>
                    <a:lstStyle/>
                    <a:p>
                      <a:pPr algn="ctr" fontAlgn="b"/>
                      <a:r>
                        <a:rPr lang="sv-SE" sz="1100" b="0" i="0" u="none" strike="noStrike" dirty="0">
                          <a:solidFill>
                            <a:schemeClr val="tx1"/>
                          </a:solidFill>
                          <a:effectLst/>
                          <a:latin typeface="+mn-lt"/>
                        </a:rPr>
                        <a:t>26-45 år</a:t>
                      </a:r>
                    </a:p>
                  </a:txBody>
                  <a:tcPr marL="9525" marR="9525" marT="9525" marB="0" anchor="ctr"/>
                </a:tc>
                <a:tc>
                  <a:txBody>
                    <a:bodyPr/>
                    <a:lstStyle/>
                    <a:p>
                      <a:pPr algn="ctr" fontAlgn="b"/>
                      <a:r>
                        <a:rPr lang="sv-SE" sz="1100" b="0" i="0" u="none" strike="noStrike" dirty="0">
                          <a:solidFill>
                            <a:schemeClr val="tx1"/>
                          </a:solidFill>
                          <a:effectLst/>
                          <a:latin typeface="+mn-lt"/>
                        </a:rPr>
                        <a:t>45-65 år</a:t>
                      </a:r>
                    </a:p>
                  </a:txBody>
                  <a:tcPr marL="9525" marR="9525" marT="9525" marB="0" anchor="ctr"/>
                </a:tc>
                <a:tc>
                  <a:txBody>
                    <a:bodyPr/>
                    <a:lstStyle/>
                    <a:p>
                      <a:pPr algn="ctr" fontAlgn="b"/>
                      <a:r>
                        <a:rPr lang="sv-SE" sz="1100" b="0" i="0" u="none" strike="noStrike" dirty="0">
                          <a:solidFill>
                            <a:schemeClr val="tx1"/>
                          </a:solidFill>
                          <a:effectLst/>
                          <a:latin typeface="+mn-lt"/>
                        </a:rPr>
                        <a:t>&lt;65 år</a:t>
                      </a:r>
                    </a:p>
                  </a:txBody>
                  <a:tcPr marL="9525" marR="9525" marT="9525" marB="0" anchor="ctr"/>
                </a:tc>
                <a:extLst>
                  <a:ext uri="{0D108BD9-81ED-4DB2-BD59-A6C34878D82A}">
                    <a16:rowId xmlns:a16="http://schemas.microsoft.com/office/drawing/2014/main" val="1293318099"/>
                  </a:ext>
                </a:extLst>
              </a:tr>
              <a:tr h="370840">
                <a:tc>
                  <a:txBody>
                    <a:bodyPr/>
                    <a:lstStyle/>
                    <a:p>
                      <a:pPr algn="ctr" fontAlgn="t"/>
                      <a:r>
                        <a:rPr lang="sv-SE" sz="1100" b="0" i="0" u="none" strike="noStrike" dirty="0">
                          <a:solidFill>
                            <a:schemeClr val="tx1"/>
                          </a:solidFill>
                          <a:effectLst/>
                          <a:latin typeface="+mn-lt"/>
                        </a:rPr>
                        <a:t>Medelvärde</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2,6</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3,7</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3,6</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424604"/>
                  </a:ext>
                </a:extLst>
              </a:tr>
              <a:tr h="370840">
                <a:tc>
                  <a:txBody>
                    <a:bodyPr/>
                    <a:lstStyle/>
                    <a:p>
                      <a:pPr algn="ctr"/>
                      <a:r>
                        <a:rPr lang="sv-SE" sz="1100" dirty="0">
                          <a:solidFill>
                            <a:schemeClr val="tx1"/>
                          </a:solidFill>
                          <a:latin typeface="+mn-lt"/>
                        </a:rPr>
                        <a:t>Antal svar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1505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722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723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60</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115</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399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613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263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115</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015423"/>
                  </a:ext>
                </a:extLst>
              </a:tr>
            </a:tbl>
          </a:graphicData>
        </a:graphic>
      </p:graphicFrame>
      <p:graphicFrame>
        <p:nvGraphicFramePr>
          <p:cNvPr id="10" name="Tabell 4">
            <a:extLst>
              <a:ext uri="{FF2B5EF4-FFF2-40B4-BE49-F238E27FC236}">
                <a16:creationId xmlns:a16="http://schemas.microsoft.com/office/drawing/2014/main" id="{AC0C5F50-BBF5-F903-A839-E3F515177965}"/>
              </a:ext>
            </a:extLst>
          </p:cNvPr>
          <p:cNvGraphicFramePr>
            <a:graphicFrameLocks noGrp="1"/>
          </p:cNvGraphicFramePr>
          <p:nvPr>
            <p:extLst/>
          </p:nvPr>
        </p:nvGraphicFramePr>
        <p:xfrm>
          <a:off x="1633890" y="4875979"/>
          <a:ext cx="7926600" cy="1112520"/>
        </p:xfrm>
        <a:graphic>
          <a:graphicData uri="http://schemas.openxmlformats.org/drawingml/2006/table">
            <a:tbl>
              <a:tblPr firstRow="1" bandRow="1">
                <a:tableStyleId>{5C22544A-7EE6-4342-B048-85BDC9FD1C3A}</a:tableStyleId>
              </a:tblPr>
              <a:tblGrid>
                <a:gridCol w="924551">
                  <a:extLst>
                    <a:ext uri="{9D8B030D-6E8A-4147-A177-3AD203B41FA5}">
                      <a16:colId xmlns:a16="http://schemas.microsoft.com/office/drawing/2014/main" val="359833571"/>
                    </a:ext>
                  </a:extLst>
                </a:gridCol>
                <a:gridCol w="450937">
                  <a:extLst>
                    <a:ext uri="{9D8B030D-6E8A-4147-A177-3AD203B41FA5}">
                      <a16:colId xmlns:a16="http://schemas.microsoft.com/office/drawing/2014/main" val="2917467665"/>
                    </a:ext>
                  </a:extLst>
                </a:gridCol>
                <a:gridCol w="630056">
                  <a:extLst>
                    <a:ext uri="{9D8B030D-6E8A-4147-A177-3AD203B41FA5}">
                      <a16:colId xmlns:a16="http://schemas.microsoft.com/office/drawing/2014/main" val="2632092908"/>
                    </a:ext>
                  </a:extLst>
                </a:gridCol>
                <a:gridCol w="559917">
                  <a:extLst>
                    <a:ext uri="{9D8B030D-6E8A-4147-A177-3AD203B41FA5}">
                      <a16:colId xmlns:a16="http://schemas.microsoft.com/office/drawing/2014/main" val="3497900973"/>
                    </a:ext>
                  </a:extLst>
                </a:gridCol>
                <a:gridCol w="475989">
                  <a:extLst>
                    <a:ext uri="{9D8B030D-6E8A-4147-A177-3AD203B41FA5}">
                      <a16:colId xmlns:a16="http://schemas.microsoft.com/office/drawing/2014/main" val="3507271520"/>
                    </a:ext>
                  </a:extLst>
                </a:gridCol>
                <a:gridCol w="701457">
                  <a:extLst>
                    <a:ext uri="{9D8B030D-6E8A-4147-A177-3AD203B41FA5}">
                      <a16:colId xmlns:a16="http://schemas.microsoft.com/office/drawing/2014/main" val="1069283689"/>
                    </a:ext>
                  </a:extLst>
                </a:gridCol>
                <a:gridCol w="576198">
                  <a:extLst>
                    <a:ext uri="{9D8B030D-6E8A-4147-A177-3AD203B41FA5}">
                      <a16:colId xmlns:a16="http://schemas.microsoft.com/office/drawing/2014/main" val="111946798"/>
                    </a:ext>
                  </a:extLst>
                </a:gridCol>
                <a:gridCol w="513567">
                  <a:extLst>
                    <a:ext uri="{9D8B030D-6E8A-4147-A177-3AD203B41FA5}">
                      <a16:colId xmlns:a16="http://schemas.microsoft.com/office/drawing/2014/main" val="649264208"/>
                    </a:ext>
                  </a:extLst>
                </a:gridCol>
                <a:gridCol w="450937">
                  <a:extLst>
                    <a:ext uri="{9D8B030D-6E8A-4147-A177-3AD203B41FA5}">
                      <a16:colId xmlns:a16="http://schemas.microsoft.com/office/drawing/2014/main" val="851297217"/>
                    </a:ext>
                  </a:extLst>
                </a:gridCol>
                <a:gridCol w="613775">
                  <a:extLst>
                    <a:ext uri="{9D8B030D-6E8A-4147-A177-3AD203B41FA5}">
                      <a16:colId xmlns:a16="http://schemas.microsoft.com/office/drawing/2014/main" val="578929035"/>
                    </a:ext>
                  </a:extLst>
                </a:gridCol>
                <a:gridCol w="789140">
                  <a:extLst>
                    <a:ext uri="{9D8B030D-6E8A-4147-A177-3AD203B41FA5}">
                      <a16:colId xmlns:a16="http://schemas.microsoft.com/office/drawing/2014/main" val="3773265978"/>
                    </a:ext>
                  </a:extLst>
                </a:gridCol>
                <a:gridCol w="626301">
                  <a:extLst>
                    <a:ext uri="{9D8B030D-6E8A-4147-A177-3AD203B41FA5}">
                      <a16:colId xmlns:a16="http://schemas.microsoft.com/office/drawing/2014/main" val="2163292124"/>
                    </a:ext>
                  </a:extLst>
                </a:gridCol>
                <a:gridCol w="613775">
                  <a:extLst>
                    <a:ext uri="{9D8B030D-6E8A-4147-A177-3AD203B41FA5}">
                      <a16:colId xmlns:a16="http://schemas.microsoft.com/office/drawing/2014/main" val="2487691639"/>
                    </a:ext>
                  </a:extLst>
                </a:gridCol>
              </a:tblGrid>
              <a:tr h="370840">
                <a:tc>
                  <a:txBody>
                    <a:bodyPr/>
                    <a:lstStyle/>
                    <a:p>
                      <a:pPr algn="ctr" fontAlgn="b"/>
                      <a:endParaRPr lang="sv-SE" sz="1100" b="0" i="0" u="none" strike="noStrike" dirty="0">
                        <a:solidFill>
                          <a:schemeClr val="tx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Arial" panose="020B0604020202020204" pitchFamily="34" charset="0"/>
                        </a:rPr>
                        <a:t>Dalbogatan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Arial" panose="020B0604020202020204" pitchFamily="34" charset="0"/>
                        </a:rPr>
                        <a:t>Västra Nygatan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Östgötagatan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Bohusgatan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Värmlandsgatan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Norrby torg</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Billdalsgatan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Skånegatan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Blekingegatan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Västmannagatan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Norrby Tvärgata</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Västgötagatan</a:t>
                      </a:r>
                    </a:p>
                  </a:txBody>
                  <a:tcPr marL="9525" marR="9525" marT="9525" marB="0" anchor="ctr"/>
                </a:tc>
                <a:extLst>
                  <a:ext uri="{0D108BD9-81ED-4DB2-BD59-A6C34878D82A}">
                    <a16:rowId xmlns:a16="http://schemas.microsoft.com/office/drawing/2014/main" val="1293318099"/>
                  </a:ext>
                </a:extLst>
              </a:tr>
              <a:tr h="370840">
                <a:tc>
                  <a:txBody>
                    <a:bodyPr/>
                    <a:lstStyle/>
                    <a:p>
                      <a:pPr algn="ctr" fontAlgn="t"/>
                      <a:r>
                        <a:rPr lang="sv-SE" sz="1100" b="0" i="0" u="none" strike="noStrike" dirty="0">
                          <a:solidFill>
                            <a:schemeClr val="tx1"/>
                          </a:solidFill>
                          <a:effectLst/>
                          <a:latin typeface="+mn-lt"/>
                        </a:rPr>
                        <a:t>Medelvärde</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3,2</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424604"/>
                  </a:ext>
                </a:extLst>
              </a:tr>
              <a:tr h="370840">
                <a:tc>
                  <a:txBody>
                    <a:bodyPr/>
                    <a:lstStyle/>
                    <a:p>
                      <a:pPr algn="ctr"/>
                      <a:r>
                        <a:rPr lang="sv-SE" sz="1100" dirty="0">
                          <a:solidFill>
                            <a:schemeClr val="tx1"/>
                          </a:solidFill>
                          <a:latin typeface="+mn-lt"/>
                        </a:rPr>
                        <a:t>Antal svar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231</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147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125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58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394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303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17</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015423"/>
                  </a:ext>
                </a:extLst>
              </a:tr>
            </a:tbl>
          </a:graphicData>
        </a:graphic>
      </p:graphicFrame>
    </p:spTree>
    <p:extLst>
      <p:ext uri="{BB962C8B-B14F-4D97-AF65-F5344CB8AC3E}">
        <p14:creationId xmlns:p14="http://schemas.microsoft.com/office/powerpoint/2010/main" val="320050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62E188-D6C6-E14C-99CA-483DA4FDD799}"/>
              </a:ext>
            </a:extLst>
          </p:cNvPr>
          <p:cNvSpPr>
            <a:spLocks noGrp="1"/>
          </p:cNvSpPr>
          <p:nvPr>
            <p:ph type="title"/>
          </p:nvPr>
        </p:nvSpPr>
        <p:spPr>
          <a:xfrm>
            <a:off x="1633890" y="469171"/>
            <a:ext cx="8877072" cy="907193"/>
          </a:xfrm>
        </p:spPr>
        <p:txBody>
          <a:bodyPr anchor="t">
            <a:normAutofit/>
          </a:bodyPr>
          <a:lstStyle/>
          <a:p>
            <a:r>
              <a:rPr lang="sv-SE" dirty="0"/>
              <a:t>Barn och unga</a:t>
            </a:r>
          </a:p>
        </p:txBody>
      </p:sp>
      <p:sp>
        <p:nvSpPr>
          <p:cNvPr id="8" name="Platshållare för text 2">
            <a:extLst>
              <a:ext uri="{FF2B5EF4-FFF2-40B4-BE49-F238E27FC236}">
                <a16:creationId xmlns:a16="http://schemas.microsoft.com/office/drawing/2014/main" id="{F6EE1B2C-1605-0D50-7ED6-419DCDDCF4FC}"/>
              </a:ext>
            </a:extLst>
          </p:cNvPr>
          <p:cNvSpPr txBox="1">
            <a:spLocks/>
          </p:cNvSpPr>
          <p:nvPr/>
        </p:nvSpPr>
        <p:spPr>
          <a:xfrm>
            <a:off x="1657464" y="1035546"/>
            <a:ext cx="4534614" cy="1084092"/>
          </a:xfrm>
          <a:prstGeom prst="rect">
            <a:avLst/>
          </a:prstGeom>
        </p:spPr>
        <p:txBody>
          <a:bodyPr vert="horz" lIns="91440" tIns="45720" rIns="91440" bIns="45720" rtlCol="0" anchor="t">
            <a:noAutofit/>
          </a:bodyPr>
          <a:lstStyle>
            <a:lvl1pPr marL="228606" indent="-228606" algn="l" defTabSz="914423" rtl="0" eaLnBrk="1" latinLnBrk="0" hangingPunct="1">
              <a:lnSpc>
                <a:spcPct val="10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10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100000"/>
              </a:lnSpc>
              <a:spcBef>
                <a:spcPts val="500"/>
              </a:spcBef>
              <a:buClr>
                <a:schemeClr val="accent2"/>
              </a:buClr>
              <a:buFont typeface="Courier New" panose="02070309020205020404" pitchFamily="49" charset="0"/>
              <a:buChar char="o"/>
              <a:defRPr sz="1600" kern="1200">
                <a:solidFill>
                  <a:schemeClr val="tx1"/>
                </a:solidFill>
                <a:latin typeface="+mj-lt"/>
                <a:ea typeface="Verdana" panose="020B0604030504040204" pitchFamily="34" charset="0"/>
                <a:cs typeface="Verdana" panose="020B0604030504040204" pitchFamily="34" charset="0"/>
              </a:defRPr>
            </a:lvl3pPr>
            <a:lvl4pPr marL="1600241" indent="-228606" algn="l" defTabSz="914423" rtl="0" eaLnBrk="1" latinLnBrk="0" hangingPunct="1">
              <a:lnSpc>
                <a:spcPct val="10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23" rtl="0" eaLnBrk="1" fontAlgn="auto" latinLnBrk="0" hangingPunct="1">
              <a:lnSpc>
                <a:spcPct val="100000"/>
              </a:lnSpc>
              <a:spcBef>
                <a:spcPts val="1001"/>
              </a:spcBef>
              <a:spcAft>
                <a:spcPts val="0"/>
              </a:spcAft>
              <a:buClr>
                <a:srgbClr val="64B34B"/>
              </a:buClr>
              <a:buSzPct val="12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Hur upplever du att det är för barn- och unga att växa upp på Norrby? (1=inte bra, 5=mycket bra)</a:t>
            </a:r>
          </a:p>
        </p:txBody>
      </p:sp>
      <p:graphicFrame>
        <p:nvGraphicFramePr>
          <p:cNvPr id="2" name="Diagram 1">
            <a:extLst>
              <a:ext uri="{FF2B5EF4-FFF2-40B4-BE49-F238E27FC236}">
                <a16:creationId xmlns:a16="http://schemas.microsoft.com/office/drawing/2014/main" id="{21F4259B-7EB2-DB19-BB82-1E6B71E1C1CD}"/>
              </a:ext>
            </a:extLst>
          </p:cNvPr>
          <p:cNvGraphicFramePr/>
          <p:nvPr>
            <p:extLst/>
          </p:nvPr>
        </p:nvGraphicFramePr>
        <p:xfrm>
          <a:off x="6072426" y="1212445"/>
          <a:ext cx="4462110" cy="2014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ell 4">
            <a:extLst>
              <a:ext uri="{FF2B5EF4-FFF2-40B4-BE49-F238E27FC236}">
                <a16:creationId xmlns:a16="http://schemas.microsoft.com/office/drawing/2014/main" id="{E01195B9-6051-C172-9F5B-954B76280DC2}"/>
              </a:ext>
            </a:extLst>
          </p:cNvPr>
          <p:cNvGraphicFramePr>
            <a:graphicFrameLocks noGrp="1"/>
          </p:cNvGraphicFramePr>
          <p:nvPr>
            <p:extLst/>
          </p:nvPr>
        </p:nvGraphicFramePr>
        <p:xfrm>
          <a:off x="1633890" y="3504751"/>
          <a:ext cx="7304500" cy="1112520"/>
        </p:xfrm>
        <a:graphic>
          <a:graphicData uri="http://schemas.openxmlformats.org/drawingml/2006/table">
            <a:tbl>
              <a:tblPr firstRow="1" bandRow="1">
                <a:tableStyleId>{5C22544A-7EE6-4342-B048-85BDC9FD1C3A}</a:tableStyleId>
              </a:tblPr>
              <a:tblGrid>
                <a:gridCol w="901874">
                  <a:extLst>
                    <a:ext uri="{9D8B030D-6E8A-4147-A177-3AD203B41FA5}">
                      <a16:colId xmlns:a16="http://schemas.microsoft.com/office/drawing/2014/main" val="359833571"/>
                    </a:ext>
                  </a:extLst>
                </a:gridCol>
                <a:gridCol w="559026">
                  <a:extLst>
                    <a:ext uri="{9D8B030D-6E8A-4147-A177-3AD203B41FA5}">
                      <a16:colId xmlns:a16="http://schemas.microsoft.com/office/drawing/2014/main" val="2917467665"/>
                    </a:ext>
                  </a:extLst>
                </a:gridCol>
                <a:gridCol w="730450">
                  <a:extLst>
                    <a:ext uri="{9D8B030D-6E8A-4147-A177-3AD203B41FA5}">
                      <a16:colId xmlns:a16="http://schemas.microsoft.com/office/drawing/2014/main" val="2632092908"/>
                    </a:ext>
                  </a:extLst>
                </a:gridCol>
                <a:gridCol w="730450">
                  <a:extLst>
                    <a:ext uri="{9D8B030D-6E8A-4147-A177-3AD203B41FA5}">
                      <a16:colId xmlns:a16="http://schemas.microsoft.com/office/drawing/2014/main" val="3497900973"/>
                    </a:ext>
                  </a:extLst>
                </a:gridCol>
                <a:gridCol w="861060">
                  <a:extLst>
                    <a:ext uri="{9D8B030D-6E8A-4147-A177-3AD203B41FA5}">
                      <a16:colId xmlns:a16="http://schemas.microsoft.com/office/drawing/2014/main" val="3507271520"/>
                    </a:ext>
                  </a:extLst>
                </a:gridCol>
                <a:gridCol w="599840">
                  <a:extLst>
                    <a:ext uri="{9D8B030D-6E8A-4147-A177-3AD203B41FA5}">
                      <a16:colId xmlns:a16="http://schemas.microsoft.com/office/drawing/2014/main" val="1069283689"/>
                    </a:ext>
                  </a:extLst>
                </a:gridCol>
                <a:gridCol w="730450">
                  <a:extLst>
                    <a:ext uri="{9D8B030D-6E8A-4147-A177-3AD203B41FA5}">
                      <a16:colId xmlns:a16="http://schemas.microsoft.com/office/drawing/2014/main" val="111946798"/>
                    </a:ext>
                  </a:extLst>
                </a:gridCol>
                <a:gridCol w="730450">
                  <a:extLst>
                    <a:ext uri="{9D8B030D-6E8A-4147-A177-3AD203B41FA5}">
                      <a16:colId xmlns:a16="http://schemas.microsoft.com/office/drawing/2014/main" val="649264208"/>
                    </a:ext>
                  </a:extLst>
                </a:gridCol>
                <a:gridCol w="730450">
                  <a:extLst>
                    <a:ext uri="{9D8B030D-6E8A-4147-A177-3AD203B41FA5}">
                      <a16:colId xmlns:a16="http://schemas.microsoft.com/office/drawing/2014/main" val="851297217"/>
                    </a:ext>
                  </a:extLst>
                </a:gridCol>
                <a:gridCol w="730450">
                  <a:extLst>
                    <a:ext uri="{9D8B030D-6E8A-4147-A177-3AD203B41FA5}">
                      <a16:colId xmlns:a16="http://schemas.microsoft.com/office/drawing/2014/main" val="578929035"/>
                    </a:ext>
                  </a:extLst>
                </a:gridCol>
              </a:tblGrid>
              <a:tr h="370840">
                <a:tc>
                  <a:txBody>
                    <a:bodyPr/>
                    <a:lstStyle/>
                    <a:p>
                      <a:pPr algn="ctr" fontAlgn="b"/>
                      <a:endParaRPr lang="sv-SE" sz="1100" b="0" i="0" u="none" strike="noStrike" dirty="0">
                        <a:solidFill>
                          <a:schemeClr val="tx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Man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mn-lt"/>
                        </a:rPr>
                        <a:t>Kvinna</a:t>
                      </a:r>
                    </a:p>
                  </a:txBody>
                  <a:tcPr marL="9525" marR="9525" marT="9525" marB="0" anchor="ctr"/>
                </a:tc>
                <a:tc>
                  <a:txBody>
                    <a:bodyPr/>
                    <a:lstStyle/>
                    <a:p>
                      <a:pPr algn="ctr" fontAlgn="b"/>
                      <a:r>
                        <a:rPr lang="sv-SE" sz="1100" b="0" i="0" u="none" strike="noStrike" dirty="0">
                          <a:solidFill>
                            <a:schemeClr val="tx1"/>
                          </a:solidFill>
                          <a:effectLst/>
                          <a:latin typeface="+mn-lt"/>
                        </a:rPr>
                        <a:t>Annat / vill inte svara</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&gt;15 år</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mn-lt"/>
                        </a:rPr>
                        <a:t>16-25 år</a:t>
                      </a:r>
                    </a:p>
                  </a:txBody>
                  <a:tcPr marL="9525" marR="9525" marT="9525" marB="0" anchor="ctr"/>
                </a:tc>
                <a:tc>
                  <a:txBody>
                    <a:bodyPr/>
                    <a:lstStyle/>
                    <a:p>
                      <a:pPr algn="ctr" fontAlgn="b"/>
                      <a:r>
                        <a:rPr lang="sv-SE" sz="1100" b="0" i="0" u="none" strike="noStrike" dirty="0">
                          <a:solidFill>
                            <a:schemeClr val="tx1"/>
                          </a:solidFill>
                          <a:effectLst/>
                          <a:latin typeface="+mn-lt"/>
                        </a:rPr>
                        <a:t>26-45 år</a:t>
                      </a:r>
                    </a:p>
                  </a:txBody>
                  <a:tcPr marL="9525" marR="9525" marT="9525" marB="0" anchor="ctr"/>
                </a:tc>
                <a:tc>
                  <a:txBody>
                    <a:bodyPr/>
                    <a:lstStyle/>
                    <a:p>
                      <a:pPr algn="ctr" fontAlgn="b"/>
                      <a:r>
                        <a:rPr lang="sv-SE" sz="1100" b="0" i="0" u="none" strike="noStrike" dirty="0">
                          <a:solidFill>
                            <a:schemeClr val="tx1"/>
                          </a:solidFill>
                          <a:effectLst/>
                          <a:latin typeface="+mn-lt"/>
                        </a:rPr>
                        <a:t>45-65 år</a:t>
                      </a:r>
                    </a:p>
                  </a:txBody>
                  <a:tcPr marL="9525" marR="9525" marT="9525" marB="0" anchor="ctr"/>
                </a:tc>
                <a:tc>
                  <a:txBody>
                    <a:bodyPr/>
                    <a:lstStyle/>
                    <a:p>
                      <a:pPr algn="ctr" fontAlgn="b"/>
                      <a:r>
                        <a:rPr lang="sv-SE" sz="1100" b="0" i="0" u="none" strike="noStrike" dirty="0">
                          <a:solidFill>
                            <a:schemeClr val="tx1"/>
                          </a:solidFill>
                          <a:effectLst/>
                          <a:latin typeface="+mn-lt"/>
                        </a:rPr>
                        <a:t>&lt;65 år</a:t>
                      </a:r>
                    </a:p>
                  </a:txBody>
                  <a:tcPr marL="9525" marR="9525" marT="9525" marB="0" anchor="ctr"/>
                </a:tc>
                <a:extLst>
                  <a:ext uri="{0D108BD9-81ED-4DB2-BD59-A6C34878D82A}">
                    <a16:rowId xmlns:a16="http://schemas.microsoft.com/office/drawing/2014/main" val="1293318099"/>
                  </a:ext>
                </a:extLst>
              </a:tr>
              <a:tr h="370840">
                <a:tc>
                  <a:txBody>
                    <a:bodyPr/>
                    <a:lstStyle/>
                    <a:p>
                      <a:pPr algn="ctr" fontAlgn="t"/>
                      <a:r>
                        <a:rPr lang="sv-SE" sz="1100" b="0" i="0" u="none" strike="noStrike" dirty="0">
                          <a:solidFill>
                            <a:schemeClr val="tx1"/>
                          </a:solidFill>
                          <a:effectLst/>
                          <a:latin typeface="+mn-lt"/>
                        </a:rPr>
                        <a:t>Medelvärde</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2,7</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2,5</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424604"/>
                  </a:ext>
                </a:extLst>
              </a:tr>
              <a:tr h="370840">
                <a:tc>
                  <a:txBody>
                    <a:bodyPr/>
                    <a:lstStyle/>
                    <a:p>
                      <a:pPr algn="ctr"/>
                      <a:r>
                        <a:rPr lang="sv-SE" sz="1100" dirty="0">
                          <a:solidFill>
                            <a:schemeClr val="tx1"/>
                          </a:solidFill>
                          <a:latin typeface="+mn-lt"/>
                        </a:rPr>
                        <a:t>Antal svar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1515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719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734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113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398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617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271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116</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015423"/>
                  </a:ext>
                </a:extLst>
              </a:tr>
            </a:tbl>
          </a:graphicData>
        </a:graphic>
      </p:graphicFrame>
      <p:graphicFrame>
        <p:nvGraphicFramePr>
          <p:cNvPr id="10" name="Tabell 4">
            <a:extLst>
              <a:ext uri="{FF2B5EF4-FFF2-40B4-BE49-F238E27FC236}">
                <a16:creationId xmlns:a16="http://schemas.microsoft.com/office/drawing/2014/main" id="{AC0C5F50-BBF5-F903-A839-E3F515177965}"/>
              </a:ext>
            </a:extLst>
          </p:cNvPr>
          <p:cNvGraphicFramePr>
            <a:graphicFrameLocks noGrp="1"/>
          </p:cNvGraphicFramePr>
          <p:nvPr>
            <p:extLst/>
          </p:nvPr>
        </p:nvGraphicFramePr>
        <p:xfrm>
          <a:off x="1633890" y="4875979"/>
          <a:ext cx="7926600" cy="1112520"/>
        </p:xfrm>
        <a:graphic>
          <a:graphicData uri="http://schemas.openxmlformats.org/drawingml/2006/table">
            <a:tbl>
              <a:tblPr firstRow="1" bandRow="1">
                <a:tableStyleId>{5C22544A-7EE6-4342-B048-85BDC9FD1C3A}</a:tableStyleId>
              </a:tblPr>
              <a:tblGrid>
                <a:gridCol w="924551">
                  <a:extLst>
                    <a:ext uri="{9D8B030D-6E8A-4147-A177-3AD203B41FA5}">
                      <a16:colId xmlns:a16="http://schemas.microsoft.com/office/drawing/2014/main" val="359833571"/>
                    </a:ext>
                  </a:extLst>
                </a:gridCol>
                <a:gridCol w="450937">
                  <a:extLst>
                    <a:ext uri="{9D8B030D-6E8A-4147-A177-3AD203B41FA5}">
                      <a16:colId xmlns:a16="http://schemas.microsoft.com/office/drawing/2014/main" val="2917467665"/>
                    </a:ext>
                  </a:extLst>
                </a:gridCol>
                <a:gridCol w="630056">
                  <a:extLst>
                    <a:ext uri="{9D8B030D-6E8A-4147-A177-3AD203B41FA5}">
                      <a16:colId xmlns:a16="http://schemas.microsoft.com/office/drawing/2014/main" val="2632092908"/>
                    </a:ext>
                  </a:extLst>
                </a:gridCol>
                <a:gridCol w="559917">
                  <a:extLst>
                    <a:ext uri="{9D8B030D-6E8A-4147-A177-3AD203B41FA5}">
                      <a16:colId xmlns:a16="http://schemas.microsoft.com/office/drawing/2014/main" val="3497900973"/>
                    </a:ext>
                  </a:extLst>
                </a:gridCol>
                <a:gridCol w="475989">
                  <a:extLst>
                    <a:ext uri="{9D8B030D-6E8A-4147-A177-3AD203B41FA5}">
                      <a16:colId xmlns:a16="http://schemas.microsoft.com/office/drawing/2014/main" val="3507271520"/>
                    </a:ext>
                  </a:extLst>
                </a:gridCol>
                <a:gridCol w="701457">
                  <a:extLst>
                    <a:ext uri="{9D8B030D-6E8A-4147-A177-3AD203B41FA5}">
                      <a16:colId xmlns:a16="http://schemas.microsoft.com/office/drawing/2014/main" val="1069283689"/>
                    </a:ext>
                  </a:extLst>
                </a:gridCol>
                <a:gridCol w="576198">
                  <a:extLst>
                    <a:ext uri="{9D8B030D-6E8A-4147-A177-3AD203B41FA5}">
                      <a16:colId xmlns:a16="http://schemas.microsoft.com/office/drawing/2014/main" val="111946798"/>
                    </a:ext>
                  </a:extLst>
                </a:gridCol>
                <a:gridCol w="513567">
                  <a:extLst>
                    <a:ext uri="{9D8B030D-6E8A-4147-A177-3AD203B41FA5}">
                      <a16:colId xmlns:a16="http://schemas.microsoft.com/office/drawing/2014/main" val="649264208"/>
                    </a:ext>
                  </a:extLst>
                </a:gridCol>
                <a:gridCol w="450937">
                  <a:extLst>
                    <a:ext uri="{9D8B030D-6E8A-4147-A177-3AD203B41FA5}">
                      <a16:colId xmlns:a16="http://schemas.microsoft.com/office/drawing/2014/main" val="851297217"/>
                    </a:ext>
                  </a:extLst>
                </a:gridCol>
                <a:gridCol w="613775">
                  <a:extLst>
                    <a:ext uri="{9D8B030D-6E8A-4147-A177-3AD203B41FA5}">
                      <a16:colId xmlns:a16="http://schemas.microsoft.com/office/drawing/2014/main" val="578929035"/>
                    </a:ext>
                  </a:extLst>
                </a:gridCol>
                <a:gridCol w="789140">
                  <a:extLst>
                    <a:ext uri="{9D8B030D-6E8A-4147-A177-3AD203B41FA5}">
                      <a16:colId xmlns:a16="http://schemas.microsoft.com/office/drawing/2014/main" val="3773265978"/>
                    </a:ext>
                  </a:extLst>
                </a:gridCol>
                <a:gridCol w="626301">
                  <a:extLst>
                    <a:ext uri="{9D8B030D-6E8A-4147-A177-3AD203B41FA5}">
                      <a16:colId xmlns:a16="http://schemas.microsoft.com/office/drawing/2014/main" val="2163292124"/>
                    </a:ext>
                  </a:extLst>
                </a:gridCol>
                <a:gridCol w="613775">
                  <a:extLst>
                    <a:ext uri="{9D8B030D-6E8A-4147-A177-3AD203B41FA5}">
                      <a16:colId xmlns:a16="http://schemas.microsoft.com/office/drawing/2014/main" val="2487691639"/>
                    </a:ext>
                  </a:extLst>
                </a:gridCol>
              </a:tblGrid>
              <a:tr h="370840">
                <a:tc>
                  <a:txBody>
                    <a:bodyPr/>
                    <a:lstStyle/>
                    <a:p>
                      <a:pPr algn="ctr" fontAlgn="b"/>
                      <a:endParaRPr lang="sv-SE" sz="1100" b="0" i="0" u="none" strike="noStrike" dirty="0">
                        <a:solidFill>
                          <a:schemeClr val="tx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Arial" panose="020B0604020202020204" pitchFamily="34" charset="0"/>
                        </a:rPr>
                        <a:t>Dalbogatan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Arial" panose="020B0604020202020204" pitchFamily="34" charset="0"/>
                        </a:rPr>
                        <a:t>Västra Nygatan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Östgötagatan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Bohusgatan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Värmlandsgatan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Norrby torg</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Billdalsgatan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Skånegatan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Blekingegatan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Västmannagatan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Norrby Tvärgata</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Västgötagatan</a:t>
                      </a:r>
                    </a:p>
                  </a:txBody>
                  <a:tcPr marL="9525" marR="9525" marT="9525" marB="0" anchor="ctr"/>
                </a:tc>
                <a:extLst>
                  <a:ext uri="{0D108BD9-81ED-4DB2-BD59-A6C34878D82A}">
                    <a16:rowId xmlns:a16="http://schemas.microsoft.com/office/drawing/2014/main" val="1293318099"/>
                  </a:ext>
                </a:extLst>
              </a:tr>
              <a:tr h="370840">
                <a:tc>
                  <a:txBody>
                    <a:bodyPr/>
                    <a:lstStyle/>
                    <a:p>
                      <a:pPr algn="ctr" fontAlgn="t"/>
                      <a:r>
                        <a:rPr lang="sv-SE" sz="1100" b="0" i="0" u="none" strike="noStrike" dirty="0">
                          <a:solidFill>
                            <a:schemeClr val="tx1"/>
                          </a:solidFill>
                          <a:effectLst/>
                          <a:latin typeface="+mn-lt"/>
                        </a:rPr>
                        <a:t>Medelvärde</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2,6</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3,4</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424604"/>
                  </a:ext>
                </a:extLst>
              </a:tr>
              <a:tr h="370840">
                <a:tc>
                  <a:txBody>
                    <a:bodyPr/>
                    <a:lstStyle/>
                    <a:p>
                      <a:pPr algn="ctr"/>
                      <a:r>
                        <a:rPr lang="sv-SE" sz="1100" dirty="0">
                          <a:solidFill>
                            <a:schemeClr val="tx1"/>
                          </a:solidFill>
                          <a:latin typeface="+mn-lt"/>
                        </a:rPr>
                        <a:t>Antal svar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238</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146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121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59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394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297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16</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015423"/>
                  </a:ext>
                </a:extLst>
              </a:tr>
            </a:tbl>
          </a:graphicData>
        </a:graphic>
      </p:graphicFrame>
    </p:spTree>
    <p:extLst>
      <p:ext uri="{BB962C8B-B14F-4D97-AF65-F5344CB8AC3E}">
        <p14:creationId xmlns:p14="http://schemas.microsoft.com/office/powerpoint/2010/main" val="2859737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62E188-D6C6-E14C-99CA-483DA4FDD799}"/>
              </a:ext>
            </a:extLst>
          </p:cNvPr>
          <p:cNvSpPr>
            <a:spLocks noGrp="1"/>
          </p:cNvSpPr>
          <p:nvPr>
            <p:ph type="title"/>
          </p:nvPr>
        </p:nvSpPr>
        <p:spPr>
          <a:xfrm>
            <a:off x="1633890" y="469171"/>
            <a:ext cx="8877072" cy="907193"/>
          </a:xfrm>
        </p:spPr>
        <p:txBody>
          <a:bodyPr anchor="t">
            <a:normAutofit/>
          </a:bodyPr>
          <a:lstStyle/>
          <a:p>
            <a:r>
              <a:rPr lang="sv-SE" dirty="0"/>
              <a:t>Information</a:t>
            </a:r>
          </a:p>
        </p:txBody>
      </p:sp>
      <p:sp>
        <p:nvSpPr>
          <p:cNvPr id="8" name="Platshållare för text 2">
            <a:extLst>
              <a:ext uri="{FF2B5EF4-FFF2-40B4-BE49-F238E27FC236}">
                <a16:creationId xmlns:a16="http://schemas.microsoft.com/office/drawing/2014/main" id="{F6EE1B2C-1605-0D50-7ED6-419DCDDCF4FC}"/>
              </a:ext>
            </a:extLst>
          </p:cNvPr>
          <p:cNvSpPr txBox="1">
            <a:spLocks/>
          </p:cNvSpPr>
          <p:nvPr/>
        </p:nvSpPr>
        <p:spPr>
          <a:xfrm>
            <a:off x="1657464" y="1035546"/>
            <a:ext cx="4624066" cy="1084092"/>
          </a:xfrm>
          <a:prstGeom prst="rect">
            <a:avLst/>
          </a:prstGeom>
        </p:spPr>
        <p:txBody>
          <a:bodyPr vert="horz" lIns="91440" tIns="45720" rIns="91440" bIns="45720" rtlCol="0" anchor="t">
            <a:noAutofit/>
          </a:bodyPr>
          <a:lstStyle>
            <a:lvl1pPr marL="228606" indent="-228606" algn="l" defTabSz="914423" rtl="0" eaLnBrk="1" latinLnBrk="0" hangingPunct="1">
              <a:lnSpc>
                <a:spcPct val="10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10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100000"/>
              </a:lnSpc>
              <a:spcBef>
                <a:spcPts val="500"/>
              </a:spcBef>
              <a:buClr>
                <a:schemeClr val="accent2"/>
              </a:buClr>
              <a:buFont typeface="Courier New" panose="02070309020205020404" pitchFamily="49" charset="0"/>
              <a:buChar char="o"/>
              <a:defRPr sz="1600" kern="1200">
                <a:solidFill>
                  <a:schemeClr val="tx1"/>
                </a:solidFill>
                <a:latin typeface="+mj-lt"/>
                <a:ea typeface="Verdana" panose="020B0604030504040204" pitchFamily="34" charset="0"/>
                <a:cs typeface="Verdana" panose="020B0604030504040204" pitchFamily="34" charset="0"/>
              </a:defRPr>
            </a:lvl3pPr>
            <a:lvl4pPr marL="1600241" indent="-228606" algn="l" defTabSz="914423" rtl="0" eaLnBrk="1" latinLnBrk="0" hangingPunct="1">
              <a:lnSpc>
                <a:spcPct val="10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23" rtl="0" eaLnBrk="1" fontAlgn="auto" latinLnBrk="0" hangingPunct="1">
              <a:lnSpc>
                <a:spcPct val="100000"/>
              </a:lnSpc>
              <a:spcBef>
                <a:spcPts val="1001"/>
              </a:spcBef>
              <a:spcAft>
                <a:spcPts val="0"/>
              </a:spcAft>
              <a:buClr>
                <a:srgbClr val="64B34B"/>
              </a:buClr>
              <a:buSzPct val="12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Får du tillräckligt med information om vad som händer på Norrby? (1=stämmer inte, 5=stämmer helt)</a:t>
            </a:r>
          </a:p>
        </p:txBody>
      </p:sp>
      <p:graphicFrame>
        <p:nvGraphicFramePr>
          <p:cNvPr id="2" name="Diagram 1">
            <a:extLst>
              <a:ext uri="{FF2B5EF4-FFF2-40B4-BE49-F238E27FC236}">
                <a16:creationId xmlns:a16="http://schemas.microsoft.com/office/drawing/2014/main" id="{21F4259B-7EB2-DB19-BB82-1E6B71E1C1CD}"/>
              </a:ext>
            </a:extLst>
          </p:cNvPr>
          <p:cNvGraphicFramePr/>
          <p:nvPr>
            <p:extLst/>
          </p:nvPr>
        </p:nvGraphicFramePr>
        <p:xfrm>
          <a:off x="6072426" y="1212445"/>
          <a:ext cx="4462110" cy="2014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ell 4">
            <a:extLst>
              <a:ext uri="{FF2B5EF4-FFF2-40B4-BE49-F238E27FC236}">
                <a16:creationId xmlns:a16="http://schemas.microsoft.com/office/drawing/2014/main" id="{E01195B9-6051-C172-9F5B-954B76280DC2}"/>
              </a:ext>
            </a:extLst>
          </p:cNvPr>
          <p:cNvGraphicFramePr>
            <a:graphicFrameLocks noGrp="1"/>
          </p:cNvGraphicFramePr>
          <p:nvPr>
            <p:extLst/>
          </p:nvPr>
        </p:nvGraphicFramePr>
        <p:xfrm>
          <a:off x="1633890" y="3504751"/>
          <a:ext cx="7304500" cy="1112520"/>
        </p:xfrm>
        <a:graphic>
          <a:graphicData uri="http://schemas.openxmlformats.org/drawingml/2006/table">
            <a:tbl>
              <a:tblPr firstRow="1" bandRow="1">
                <a:tableStyleId>{5C22544A-7EE6-4342-B048-85BDC9FD1C3A}</a:tableStyleId>
              </a:tblPr>
              <a:tblGrid>
                <a:gridCol w="901874">
                  <a:extLst>
                    <a:ext uri="{9D8B030D-6E8A-4147-A177-3AD203B41FA5}">
                      <a16:colId xmlns:a16="http://schemas.microsoft.com/office/drawing/2014/main" val="359833571"/>
                    </a:ext>
                  </a:extLst>
                </a:gridCol>
                <a:gridCol w="559026">
                  <a:extLst>
                    <a:ext uri="{9D8B030D-6E8A-4147-A177-3AD203B41FA5}">
                      <a16:colId xmlns:a16="http://schemas.microsoft.com/office/drawing/2014/main" val="2917467665"/>
                    </a:ext>
                  </a:extLst>
                </a:gridCol>
                <a:gridCol w="730450">
                  <a:extLst>
                    <a:ext uri="{9D8B030D-6E8A-4147-A177-3AD203B41FA5}">
                      <a16:colId xmlns:a16="http://schemas.microsoft.com/office/drawing/2014/main" val="2632092908"/>
                    </a:ext>
                  </a:extLst>
                </a:gridCol>
                <a:gridCol w="730450">
                  <a:extLst>
                    <a:ext uri="{9D8B030D-6E8A-4147-A177-3AD203B41FA5}">
                      <a16:colId xmlns:a16="http://schemas.microsoft.com/office/drawing/2014/main" val="3497900973"/>
                    </a:ext>
                  </a:extLst>
                </a:gridCol>
                <a:gridCol w="861060">
                  <a:extLst>
                    <a:ext uri="{9D8B030D-6E8A-4147-A177-3AD203B41FA5}">
                      <a16:colId xmlns:a16="http://schemas.microsoft.com/office/drawing/2014/main" val="3507271520"/>
                    </a:ext>
                  </a:extLst>
                </a:gridCol>
                <a:gridCol w="599840">
                  <a:extLst>
                    <a:ext uri="{9D8B030D-6E8A-4147-A177-3AD203B41FA5}">
                      <a16:colId xmlns:a16="http://schemas.microsoft.com/office/drawing/2014/main" val="1069283689"/>
                    </a:ext>
                  </a:extLst>
                </a:gridCol>
                <a:gridCol w="730450">
                  <a:extLst>
                    <a:ext uri="{9D8B030D-6E8A-4147-A177-3AD203B41FA5}">
                      <a16:colId xmlns:a16="http://schemas.microsoft.com/office/drawing/2014/main" val="111946798"/>
                    </a:ext>
                  </a:extLst>
                </a:gridCol>
                <a:gridCol w="730450">
                  <a:extLst>
                    <a:ext uri="{9D8B030D-6E8A-4147-A177-3AD203B41FA5}">
                      <a16:colId xmlns:a16="http://schemas.microsoft.com/office/drawing/2014/main" val="649264208"/>
                    </a:ext>
                  </a:extLst>
                </a:gridCol>
                <a:gridCol w="730450">
                  <a:extLst>
                    <a:ext uri="{9D8B030D-6E8A-4147-A177-3AD203B41FA5}">
                      <a16:colId xmlns:a16="http://schemas.microsoft.com/office/drawing/2014/main" val="851297217"/>
                    </a:ext>
                  </a:extLst>
                </a:gridCol>
                <a:gridCol w="730450">
                  <a:extLst>
                    <a:ext uri="{9D8B030D-6E8A-4147-A177-3AD203B41FA5}">
                      <a16:colId xmlns:a16="http://schemas.microsoft.com/office/drawing/2014/main" val="578929035"/>
                    </a:ext>
                  </a:extLst>
                </a:gridCol>
              </a:tblGrid>
              <a:tr h="370840">
                <a:tc>
                  <a:txBody>
                    <a:bodyPr/>
                    <a:lstStyle/>
                    <a:p>
                      <a:pPr algn="ctr" fontAlgn="b"/>
                      <a:endParaRPr lang="sv-SE" sz="1100" b="0" i="0" u="none" strike="noStrike" dirty="0">
                        <a:solidFill>
                          <a:schemeClr val="tx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Man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mn-lt"/>
                        </a:rPr>
                        <a:t>Kvinna</a:t>
                      </a:r>
                    </a:p>
                  </a:txBody>
                  <a:tcPr marL="9525" marR="9525" marT="9525" marB="0" anchor="ctr"/>
                </a:tc>
                <a:tc>
                  <a:txBody>
                    <a:bodyPr/>
                    <a:lstStyle/>
                    <a:p>
                      <a:pPr algn="ctr" fontAlgn="b"/>
                      <a:r>
                        <a:rPr lang="sv-SE" sz="1100" b="0" i="0" u="none" strike="noStrike" dirty="0">
                          <a:solidFill>
                            <a:schemeClr val="tx1"/>
                          </a:solidFill>
                          <a:effectLst/>
                          <a:latin typeface="+mn-lt"/>
                        </a:rPr>
                        <a:t>Annat / vill inte svara</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&gt;15 år</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mn-lt"/>
                        </a:rPr>
                        <a:t>16-25 år</a:t>
                      </a:r>
                    </a:p>
                  </a:txBody>
                  <a:tcPr marL="9525" marR="9525" marT="9525" marB="0" anchor="ctr"/>
                </a:tc>
                <a:tc>
                  <a:txBody>
                    <a:bodyPr/>
                    <a:lstStyle/>
                    <a:p>
                      <a:pPr algn="ctr" fontAlgn="b"/>
                      <a:r>
                        <a:rPr lang="sv-SE" sz="1100" b="0" i="0" u="none" strike="noStrike" dirty="0">
                          <a:solidFill>
                            <a:schemeClr val="tx1"/>
                          </a:solidFill>
                          <a:effectLst/>
                          <a:latin typeface="+mn-lt"/>
                        </a:rPr>
                        <a:t>26-45 år</a:t>
                      </a:r>
                    </a:p>
                  </a:txBody>
                  <a:tcPr marL="9525" marR="9525" marT="9525" marB="0" anchor="ctr"/>
                </a:tc>
                <a:tc>
                  <a:txBody>
                    <a:bodyPr/>
                    <a:lstStyle/>
                    <a:p>
                      <a:pPr algn="ctr" fontAlgn="b"/>
                      <a:r>
                        <a:rPr lang="sv-SE" sz="1100" b="0" i="0" u="none" strike="noStrike" dirty="0">
                          <a:solidFill>
                            <a:schemeClr val="tx1"/>
                          </a:solidFill>
                          <a:effectLst/>
                          <a:latin typeface="+mn-lt"/>
                        </a:rPr>
                        <a:t>45-65 år</a:t>
                      </a:r>
                    </a:p>
                  </a:txBody>
                  <a:tcPr marL="9525" marR="9525" marT="9525" marB="0" anchor="ctr"/>
                </a:tc>
                <a:tc>
                  <a:txBody>
                    <a:bodyPr/>
                    <a:lstStyle/>
                    <a:p>
                      <a:pPr algn="ctr" fontAlgn="b"/>
                      <a:r>
                        <a:rPr lang="sv-SE" sz="1100" b="0" i="0" u="none" strike="noStrike" dirty="0">
                          <a:solidFill>
                            <a:schemeClr val="tx1"/>
                          </a:solidFill>
                          <a:effectLst/>
                          <a:latin typeface="+mn-lt"/>
                        </a:rPr>
                        <a:t>&lt;65 år</a:t>
                      </a:r>
                    </a:p>
                  </a:txBody>
                  <a:tcPr marL="9525" marR="9525" marT="9525" marB="0" anchor="ctr"/>
                </a:tc>
                <a:extLst>
                  <a:ext uri="{0D108BD9-81ED-4DB2-BD59-A6C34878D82A}">
                    <a16:rowId xmlns:a16="http://schemas.microsoft.com/office/drawing/2014/main" val="1293318099"/>
                  </a:ext>
                </a:extLst>
              </a:tr>
              <a:tr h="370840">
                <a:tc>
                  <a:txBody>
                    <a:bodyPr/>
                    <a:lstStyle/>
                    <a:p>
                      <a:pPr algn="ctr" fontAlgn="t"/>
                      <a:r>
                        <a:rPr lang="sv-SE" sz="1100" b="0" i="0" u="none" strike="noStrike" dirty="0">
                          <a:solidFill>
                            <a:schemeClr val="tx1"/>
                          </a:solidFill>
                          <a:effectLst/>
                          <a:latin typeface="+mn-lt"/>
                        </a:rPr>
                        <a:t>Medelvärde</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2,4</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3,4</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2,8</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424604"/>
                  </a:ext>
                </a:extLst>
              </a:tr>
              <a:tr h="370840">
                <a:tc>
                  <a:txBody>
                    <a:bodyPr/>
                    <a:lstStyle/>
                    <a:p>
                      <a:pPr algn="ctr"/>
                      <a:r>
                        <a:rPr lang="sv-SE" sz="1100" dirty="0">
                          <a:solidFill>
                            <a:schemeClr val="tx1"/>
                          </a:solidFill>
                          <a:latin typeface="+mn-lt"/>
                        </a:rPr>
                        <a:t>Antal svar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1486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703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725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58</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109</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390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602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271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114</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015423"/>
                  </a:ext>
                </a:extLst>
              </a:tr>
            </a:tbl>
          </a:graphicData>
        </a:graphic>
      </p:graphicFrame>
      <p:graphicFrame>
        <p:nvGraphicFramePr>
          <p:cNvPr id="10" name="Tabell 4">
            <a:extLst>
              <a:ext uri="{FF2B5EF4-FFF2-40B4-BE49-F238E27FC236}">
                <a16:creationId xmlns:a16="http://schemas.microsoft.com/office/drawing/2014/main" id="{AC0C5F50-BBF5-F903-A839-E3F515177965}"/>
              </a:ext>
            </a:extLst>
          </p:cNvPr>
          <p:cNvGraphicFramePr>
            <a:graphicFrameLocks noGrp="1"/>
          </p:cNvGraphicFramePr>
          <p:nvPr>
            <p:extLst/>
          </p:nvPr>
        </p:nvGraphicFramePr>
        <p:xfrm>
          <a:off x="1633890" y="4875979"/>
          <a:ext cx="7926600" cy="1112520"/>
        </p:xfrm>
        <a:graphic>
          <a:graphicData uri="http://schemas.openxmlformats.org/drawingml/2006/table">
            <a:tbl>
              <a:tblPr firstRow="1" bandRow="1">
                <a:tableStyleId>{5C22544A-7EE6-4342-B048-85BDC9FD1C3A}</a:tableStyleId>
              </a:tblPr>
              <a:tblGrid>
                <a:gridCol w="924551">
                  <a:extLst>
                    <a:ext uri="{9D8B030D-6E8A-4147-A177-3AD203B41FA5}">
                      <a16:colId xmlns:a16="http://schemas.microsoft.com/office/drawing/2014/main" val="359833571"/>
                    </a:ext>
                  </a:extLst>
                </a:gridCol>
                <a:gridCol w="450937">
                  <a:extLst>
                    <a:ext uri="{9D8B030D-6E8A-4147-A177-3AD203B41FA5}">
                      <a16:colId xmlns:a16="http://schemas.microsoft.com/office/drawing/2014/main" val="2917467665"/>
                    </a:ext>
                  </a:extLst>
                </a:gridCol>
                <a:gridCol w="630056">
                  <a:extLst>
                    <a:ext uri="{9D8B030D-6E8A-4147-A177-3AD203B41FA5}">
                      <a16:colId xmlns:a16="http://schemas.microsoft.com/office/drawing/2014/main" val="2632092908"/>
                    </a:ext>
                  </a:extLst>
                </a:gridCol>
                <a:gridCol w="559917">
                  <a:extLst>
                    <a:ext uri="{9D8B030D-6E8A-4147-A177-3AD203B41FA5}">
                      <a16:colId xmlns:a16="http://schemas.microsoft.com/office/drawing/2014/main" val="3497900973"/>
                    </a:ext>
                  </a:extLst>
                </a:gridCol>
                <a:gridCol w="475989">
                  <a:extLst>
                    <a:ext uri="{9D8B030D-6E8A-4147-A177-3AD203B41FA5}">
                      <a16:colId xmlns:a16="http://schemas.microsoft.com/office/drawing/2014/main" val="3507271520"/>
                    </a:ext>
                  </a:extLst>
                </a:gridCol>
                <a:gridCol w="701457">
                  <a:extLst>
                    <a:ext uri="{9D8B030D-6E8A-4147-A177-3AD203B41FA5}">
                      <a16:colId xmlns:a16="http://schemas.microsoft.com/office/drawing/2014/main" val="1069283689"/>
                    </a:ext>
                  </a:extLst>
                </a:gridCol>
                <a:gridCol w="576198">
                  <a:extLst>
                    <a:ext uri="{9D8B030D-6E8A-4147-A177-3AD203B41FA5}">
                      <a16:colId xmlns:a16="http://schemas.microsoft.com/office/drawing/2014/main" val="111946798"/>
                    </a:ext>
                  </a:extLst>
                </a:gridCol>
                <a:gridCol w="513567">
                  <a:extLst>
                    <a:ext uri="{9D8B030D-6E8A-4147-A177-3AD203B41FA5}">
                      <a16:colId xmlns:a16="http://schemas.microsoft.com/office/drawing/2014/main" val="649264208"/>
                    </a:ext>
                  </a:extLst>
                </a:gridCol>
                <a:gridCol w="450937">
                  <a:extLst>
                    <a:ext uri="{9D8B030D-6E8A-4147-A177-3AD203B41FA5}">
                      <a16:colId xmlns:a16="http://schemas.microsoft.com/office/drawing/2014/main" val="851297217"/>
                    </a:ext>
                  </a:extLst>
                </a:gridCol>
                <a:gridCol w="613775">
                  <a:extLst>
                    <a:ext uri="{9D8B030D-6E8A-4147-A177-3AD203B41FA5}">
                      <a16:colId xmlns:a16="http://schemas.microsoft.com/office/drawing/2014/main" val="578929035"/>
                    </a:ext>
                  </a:extLst>
                </a:gridCol>
                <a:gridCol w="789140">
                  <a:extLst>
                    <a:ext uri="{9D8B030D-6E8A-4147-A177-3AD203B41FA5}">
                      <a16:colId xmlns:a16="http://schemas.microsoft.com/office/drawing/2014/main" val="3773265978"/>
                    </a:ext>
                  </a:extLst>
                </a:gridCol>
                <a:gridCol w="626301">
                  <a:extLst>
                    <a:ext uri="{9D8B030D-6E8A-4147-A177-3AD203B41FA5}">
                      <a16:colId xmlns:a16="http://schemas.microsoft.com/office/drawing/2014/main" val="2163292124"/>
                    </a:ext>
                  </a:extLst>
                </a:gridCol>
                <a:gridCol w="613775">
                  <a:extLst>
                    <a:ext uri="{9D8B030D-6E8A-4147-A177-3AD203B41FA5}">
                      <a16:colId xmlns:a16="http://schemas.microsoft.com/office/drawing/2014/main" val="2487691639"/>
                    </a:ext>
                  </a:extLst>
                </a:gridCol>
              </a:tblGrid>
              <a:tr h="370840">
                <a:tc>
                  <a:txBody>
                    <a:bodyPr/>
                    <a:lstStyle/>
                    <a:p>
                      <a:pPr algn="ctr" fontAlgn="b"/>
                      <a:endParaRPr lang="sv-SE" sz="1100" b="0" i="0" u="none" strike="noStrike" dirty="0">
                        <a:solidFill>
                          <a:schemeClr val="tx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Arial" panose="020B0604020202020204" pitchFamily="34" charset="0"/>
                        </a:rPr>
                        <a:t>Dalbogatan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Arial" panose="020B0604020202020204" pitchFamily="34" charset="0"/>
                        </a:rPr>
                        <a:t>Västra Nygatan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Östgötagatan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Bohusgatan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Värmlandsgatan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Norrby torg</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Billdalsgatan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Skånegatan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Blekingegatan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Västmannagatan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Norrby Tvärgata</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Västgötagatan</a:t>
                      </a:r>
                    </a:p>
                  </a:txBody>
                  <a:tcPr marL="9525" marR="9525" marT="9525" marB="0" anchor="ctr"/>
                </a:tc>
                <a:extLst>
                  <a:ext uri="{0D108BD9-81ED-4DB2-BD59-A6C34878D82A}">
                    <a16:rowId xmlns:a16="http://schemas.microsoft.com/office/drawing/2014/main" val="1293318099"/>
                  </a:ext>
                </a:extLst>
              </a:tr>
              <a:tr h="370840">
                <a:tc>
                  <a:txBody>
                    <a:bodyPr/>
                    <a:lstStyle/>
                    <a:p>
                      <a:pPr algn="ctr" fontAlgn="t"/>
                      <a:r>
                        <a:rPr lang="sv-SE" sz="1100" b="0" i="0" u="none" strike="noStrike" dirty="0">
                          <a:solidFill>
                            <a:schemeClr val="tx1"/>
                          </a:solidFill>
                          <a:effectLst/>
                          <a:latin typeface="+mn-lt"/>
                        </a:rPr>
                        <a:t>Medelvärde</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2,9</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3,1</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424604"/>
                  </a:ext>
                </a:extLst>
              </a:tr>
              <a:tr h="370840">
                <a:tc>
                  <a:txBody>
                    <a:bodyPr/>
                    <a:lstStyle/>
                    <a:p>
                      <a:pPr algn="ctr"/>
                      <a:r>
                        <a:rPr lang="sv-SE" sz="1100" dirty="0">
                          <a:solidFill>
                            <a:schemeClr val="tx1"/>
                          </a:solidFill>
                          <a:latin typeface="+mn-lt"/>
                        </a:rPr>
                        <a:t>Antal svar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236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144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123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58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376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70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291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15</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015423"/>
                  </a:ext>
                </a:extLst>
              </a:tr>
            </a:tbl>
          </a:graphicData>
        </a:graphic>
      </p:graphicFrame>
    </p:spTree>
    <p:extLst>
      <p:ext uri="{BB962C8B-B14F-4D97-AF65-F5344CB8AC3E}">
        <p14:creationId xmlns:p14="http://schemas.microsoft.com/office/powerpoint/2010/main" val="4128309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62E188-D6C6-E14C-99CA-483DA4FDD799}"/>
              </a:ext>
            </a:extLst>
          </p:cNvPr>
          <p:cNvSpPr>
            <a:spLocks noGrp="1"/>
          </p:cNvSpPr>
          <p:nvPr>
            <p:ph type="title"/>
          </p:nvPr>
        </p:nvSpPr>
        <p:spPr>
          <a:xfrm>
            <a:off x="1633890" y="469171"/>
            <a:ext cx="8877072" cy="907193"/>
          </a:xfrm>
        </p:spPr>
        <p:txBody>
          <a:bodyPr anchor="t">
            <a:normAutofit/>
          </a:bodyPr>
          <a:lstStyle/>
          <a:p>
            <a:r>
              <a:rPr lang="sv-SE" dirty="0"/>
              <a:t>Möjlighet att påverka</a:t>
            </a:r>
          </a:p>
        </p:txBody>
      </p:sp>
      <p:sp>
        <p:nvSpPr>
          <p:cNvPr id="8" name="Platshållare för text 2">
            <a:extLst>
              <a:ext uri="{FF2B5EF4-FFF2-40B4-BE49-F238E27FC236}">
                <a16:creationId xmlns:a16="http://schemas.microsoft.com/office/drawing/2014/main" id="{F6EE1B2C-1605-0D50-7ED6-419DCDDCF4FC}"/>
              </a:ext>
            </a:extLst>
          </p:cNvPr>
          <p:cNvSpPr txBox="1">
            <a:spLocks/>
          </p:cNvSpPr>
          <p:nvPr/>
        </p:nvSpPr>
        <p:spPr>
          <a:xfrm>
            <a:off x="1657464" y="1035546"/>
            <a:ext cx="4414962" cy="1112520"/>
          </a:xfrm>
          <a:prstGeom prst="rect">
            <a:avLst/>
          </a:prstGeom>
        </p:spPr>
        <p:txBody>
          <a:bodyPr vert="horz" lIns="91440" tIns="45720" rIns="91440" bIns="45720" rtlCol="0" anchor="t">
            <a:noAutofit/>
          </a:bodyPr>
          <a:lstStyle>
            <a:lvl1pPr marL="228606" indent="-228606" algn="l" defTabSz="914423" rtl="0" eaLnBrk="1" latinLnBrk="0" hangingPunct="1">
              <a:lnSpc>
                <a:spcPct val="10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10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100000"/>
              </a:lnSpc>
              <a:spcBef>
                <a:spcPts val="500"/>
              </a:spcBef>
              <a:buClr>
                <a:schemeClr val="accent2"/>
              </a:buClr>
              <a:buFont typeface="Courier New" panose="02070309020205020404" pitchFamily="49" charset="0"/>
              <a:buChar char="o"/>
              <a:defRPr sz="1600" kern="1200">
                <a:solidFill>
                  <a:schemeClr val="tx1"/>
                </a:solidFill>
                <a:latin typeface="+mj-lt"/>
                <a:ea typeface="Verdana" panose="020B0604030504040204" pitchFamily="34" charset="0"/>
                <a:cs typeface="Verdana" panose="020B0604030504040204" pitchFamily="34" charset="0"/>
              </a:defRPr>
            </a:lvl3pPr>
            <a:lvl4pPr marL="1600241" indent="-228606" algn="l" defTabSz="914423" rtl="0" eaLnBrk="1" latinLnBrk="0" hangingPunct="1">
              <a:lnSpc>
                <a:spcPct val="10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marR="0" lvl="0" indent="0" algn="l" defTabSz="914423" rtl="0" eaLnBrk="1" fontAlgn="auto" latinLnBrk="0" hangingPunct="1">
              <a:lnSpc>
                <a:spcPct val="100000"/>
              </a:lnSpc>
              <a:spcBef>
                <a:spcPts val="1001"/>
              </a:spcBef>
              <a:spcAft>
                <a:spcPts val="0"/>
              </a:spcAft>
              <a:buClr>
                <a:srgbClr val="64B34B"/>
              </a:buClr>
              <a:buSzPct val="120000"/>
              <a:buFont typeface="Arial" panose="020B0604020202020204" pitchFamily="34" charset="0"/>
              <a:buNone/>
              <a:tabLst/>
              <a:defRPr/>
            </a:pPr>
            <a:r>
              <a:rPr kumimoji="0" lang="sv-SE" sz="2000" b="0" i="0" u="none" strike="noStrike" kern="1200" cap="none" spc="0" normalizeH="0" baseline="0" noProof="0" dirty="0">
                <a:ln>
                  <a:noFill/>
                </a:ln>
                <a:solidFill>
                  <a:srgbClr val="000000"/>
                </a:solidFill>
                <a:effectLst/>
                <a:uLnTx/>
                <a:uFillTx/>
                <a:latin typeface="Arial" panose="020B0604020202020204"/>
                <a:ea typeface="Verdana" panose="020B0604030504040204" pitchFamily="34" charset="0"/>
              </a:rPr>
              <a:t>Hur stor möjlighet har du att påverka din närmiljö/på Norrby? (1=inte stor möjlighet , 5=stor möjlighet)</a:t>
            </a:r>
          </a:p>
        </p:txBody>
      </p:sp>
      <p:graphicFrame>
        <p:nvGraphicFramePr>
          <p:cNvPr id="2" name="Diagram 1">
            <a:extLst>
              <a:ext uri="{FF2B5EF4-FFF2-40B4-BE49-F238E27FC236}">
                <a16:creationId xmlns:a16="http://schemas.microsoft.com/office/drawing/2014/main" id="{21F4259B-7EB2-DB19-BB82-1E6B71E1C1CD}"/>
              </a:ext>
            </a:extLst>
          </p:cNvPr>
          <p:cNvGraphicFramePr/>
          <p:nvPr>
            <p:extLst/>
          </p:nvPr>
        </p:nvGraphicFramePr>
        <p:xfrm>
          <a:off x="6072426" y="1212445"/>
          <a:ext cx="4462110" cy="2014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ell 4">
            <a:extLst>
              <a:ext uri="{FF2B5EF4-FFF2-40B4-BE49-F238E27FC236}">
                <a16:creationId xmlns:a16="http://schemas.microsoft.com/office/drawing/2014/main" id="{E01195B9-6051-C172-9F5B-954B76280DC2}"/>
              </a:ext>
            </a:extLst>
          </p:cNvPr>
          <p:cNvGraphicFramePr>
            <a:graphicFrameLocks noGrp="1"/>
          </p:cNvGraphicFramePr>
          <p:nvPr>
            <p:extLst/>
          </p:nvPr>
        </p:nvGraphicFramePr>
        <p:xfrm>
          <a:off x="1633890" y="3504751"/>
          <a:ext cx="7304500" cy="1112520"/>
        </p:xfrm>
        <a:graphic>
          <a:graphicData uri="http://schemas.openxmlformats.org/drawingml/2006/table">
            <a:tbl>
              <a:tblPr firstRow="1" bandRow="1">
                <a:tableStyleId>{5C22544A-7EE6-4342-B048-85BDC9FD1C3A}</a:tableStyleId>
              </a:tblPr>
              <a:tblGrid>
                <a:gridCol w="901874">
                  <a:extLst>
                    <a:ext uri="{9D8B030D-6E8A-4147-A177-3AD203B41FA5}">
                      <a16:colId xmlns:a16="http://schemas.microsoft.com/office/drawing/2014/main" val="359833571"/>
                    </a:ext>
                  </a:extLst>
                </a:gridCol>
                <a:gridCol w="559026">
                  <a:extLst>
                    <a:ext uri="{9D8B030D-6E8A-4147-A177-3AD203B41FA5}">
                      <a16:colId xmlns:a16="http://schemas.microsoft.com/office/drawing/2014/main" val="2917467665"/>
                    </a:ext>
                  </a:extLst>
                </a:gridCol>
                <a:gridCol w="730450">
                  <a:extLst>
                    <a:ext uri="{9D8B030D-6E8A-4147-A177-3AD203B41FA5}">
                      <a16:colId xmlns:a16="http://schemas.microsoft.com/office/drawing/2014/main" val="2632092908"/>
                    </a:ext>
                  </a:extLst>
                </a:gridCol>
                <a:gridCol w="730450">
                  <a:extLst>
                    <a:ext uri="{9D8B030D-6E8A-4147-A177-3AD203B41FA5}">
                      <a16:colId xmlns:a16="http://schemas.microsoft.com/office/drawing/2014/main" val="3497900973"/>
                    </a:ext>
                  </a:extLst>
                </a:gridCol>
                <a:gridCol w="861060">
                  <a:extLst>
                    <a:ext uri="{9D8B030D-6E8A-4147-A177-3AD203B41FA5}">
                      <a16:colId xmlns:a16="http://schemas.microsoft.com/office/drawing/2014/main" val="3507271520"/>
                    </a:ext>
                  </a:extLst>
                </a:gridCol>
                <a:gridCol w="599840">
                  <a:extLst>
                    <a:ext uri="{9D8B030D-6E8A-4147-A177-3AD203B41FA5}">
                      <a16:colId xmlns:a16="http://schemas.microsoft.com/office/drawing/2014/main" val="1069283689"/>
                    </a:ext>
                  </a:extLst>
                </a:gridCol>
                <a:gridCol w="730450">
                  <a:extLst>
                    <a:ext uri="{9D8B030D-6E8A-4147-A177-3AD203B41FA5}">
                      <a16:colId xmlns:a16="http://schemas.microsoft.com/office/drawing/2014/main" val="111946798"/>
                    </a:ext>
                  </a:extLst>
                </a:gridCol>
                <a:gridCol w="730450">
                  <a:extLst>
                    <a:ext uri="{9D8B030D-6E8A-4147-A177-3AD203B41FA5}">
                      <a16:colId xmlns:a16="http://schemas.microsoft.com/office/drawing/2014/main" val="649264208"/>
                    </a:ext>
                  </a:extLst>
                </a:gridCol>
                <a:gridCol w="730450">
                  <a:extLst>
                    <a:ext uri="{9D8B030D-6E8A-4147-A177-3AD203B41FA5}">
                      <a16:colId xmlns:a16="http://schemas.microsoft.com/office/drawing/2014/main" val="851297217"/>
                    </a:ext>
                  </a:extLst>
                </a:gridCol>
                <a:gridCol w="730450">
                  <a:extLst>
                    <a:ext uri="{9D8B030D-6E8A-4147-A177-3AD203B41FA5}">
                      <a16:colId xmlns:a16="http://schemas.microsoft.com/office/drawing/2014/main" val="578929035"/>
                    </a:ext>
                  </a:extLst>
                </a:gridCol>
              </a:tblGrid>
              <a:tr h="370840">
                <a:tc>
                  <a:txBody>
                    <a:bodyPr/>
                    <a:lstStyle/>
                    <a:p>
                      <a:pPr algn="ctr" fontAlgn="b"/>
                      <a:endParaRPr lang="sv-SE" sz="1100" b="0" i="0" u="none" strike="noStrike" dirty="0">
                        <a:solidFill>
                          <a:schemeClr val="tx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Man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mn-lt"/>
                        </a:rPr>
                        <a:t>Kvinna</a:t>
                      </a:r>
                    </a:p>
                  </a:txBody>
                  <a:tcPr marL="9525" marR="9525" marT="9525" marB="0" anchor="ctr"/>
                </a:tc>
                <a:tc>
                  <a:txBody>
                    <a:bodyPr/>
                    <a:lstStyle/>
                    <a:p>
                      <a:pPr algn="ctr" fontAlgn="b"/>
                      <a:r>
                        <a:rPr lang="sv-SE" sz="1100" b="0" i="0" u="none" strike="noStrike" dirty="0">
                          <a:solidFill>
                            <a:schemeClr val="tx1"/>
                          </a:solidFill>
                          <a:effectLst/>
                          <a:latin typeface="+mn-lt"/>
                        </a:rPr>
                        <a:t>Annat / vill inte svara</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mn-lt"/>
                        </a:rPr>
                        <a:t>&gt;15 år</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mn-lt"/>
                        </a:rPr>
                        <a:t>16-25 år</a:t>
                      </a:r>
                    </a:p>
                  </a:txBody>
                  <a:tcPr marL="9525" marR="9525" marT="9525" marB="0" anchor="ctr"/>
                </a:tc>
                <a:tc>
                  <a:txBody>
                    <a:bodyPr/>
                    <a:lstStyle/>
                    <a:p>
                      <a:pPr algn="ctr" fontAlgn="b"/>
                      <a:r>
                        <a:rPr lang="sv-SE" sz="1100" b="0" i="0" u="none" strike="noStrike" dirty="0">
                          <a:solidFill>
                            <a:schemeClr val="tx1"/>
                          </a:solidFill>
                          <a:effectLst/>
                          <a:latin typeface="+mn-lt"/>
                        </a:rPr>
                        <a:t>26-45 år</a:t>
                      </a:r>
                    </a:p>
                  </a:txBody>
                  <a:tcPr marL="9525" marR="9525" marT="9525" marB="0" anchor="ctr"/>
                </a:tc>
                <a:tc>
                  <a:txBody>
                    <a:bodyPr/>
                    <a:lstStyle/>
                    <a:p>
                      <a:pPr algn="ctr" fontAlgn="b"/>
                      <a:r>
                        <a:rPr lang="sv-SE" sz="1100" b="0" i="0" u="none" strike="noStrike" dirty="0">
                          <a:solidFill>
                            <a:schemeClr val="tx1"/>
                          </a:solidFill>
                          <a:effectLst/>
                          <a:latin typeface="+mn-lt"/>
                        </a:rPr>
                        <a:t>45-65 år</a:t>
                      </a:r>
                    </a:p>
                  </a:txBody>
                  <a:tcPr marL="9525" marR="9525" marT="9525" marB="0" anchor="ctr"/>
                </a:tc>
                <a:tc>
                  <a:txBody>
                    <a:bodyPr/>
                    <a:lstStyle/>
                    <a:p>
                      <a:pPr algn="ctr" fontAlgn="b"/>
                      <a:r>
                        <a:rPr lang="sv-SE" sz="1100" b="0" i="0" u="none" strike="noStrike" dirty="0">
                          <a:solidFill>
                            <a:schemeClr val="tx1"/>
                          </a:solidFill>
                          <a:effectLst/>
                          <a:latin typeface="+mn-lt"/>
                        </a:rPr>
                        <a:t>&lt;65 år</a:t>
                      </a:r>
                    </a:p>
                  </a:txBody>
                  <a:tcPr marL="9525" marR="9525" marT="9525" marB="0" anchor="ctr"/>
                </a:tc>
                <a:extLst>
                  <a:ext uri="{0D108BD9-81ED-4DB2-BD59-A6C34878D82A}">
                    <a16:rowId xmlns:a16="http://schemas.microsoft.com/office/drawing/2014/main" val="1293318099"/>
                  </a:ext>
                </a:extLst>
              </a:tr>
              <a:tr h="370840">
                <a:tc>
                  <a:txBody>
                    <a:bodyPr/>
                    <a:lstStyle/>
                    <a:p>
                      <a:pPr algn="ctr" fontAlgn="t"/>
                      <a:r>
                        <a:rPr lang="sv-SE" sz="1100" b="0" i="0" u="none" strike="noStrike" dirty="0">
                          <a:solidFill>
                            <a:schemeClr val="tx1"/>
                          </a:solidFill>
                          <a:effectLst/>
                          <a:latin typeface="+mn-lt"/>
                        </a:rPr>
                        <a:t>Medelvärde</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2,4</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3,2</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2,6</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2,6</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424604"/>
                  </a:ext>
                </a:extLst>
              </a:tr>
              <a:tr h="370840">
                <a:tc>
                  <a:txBody>
                    <a:bodyPr/>
                    <a:lstStyle/>
                    <a:p>
                      <a:pPr algn="ctr"/>
                      <a:r>
                        <a:rPr lang="sv-SE" sz="1100" dirty="0">
                          <a:solidFill>
                            <a:schemeClr val="tx1"/>
                          </a:solidFill>
                          <a:latin typeface="+mn-lt"/>
                        </a:rPr>
                        <a:t>Antal svar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1401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666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683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52</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102</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366</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564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258</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111</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015423"/>
                  </a:ext>
                </a:extLst>
              </a:tr>
            </a:tbl>
          </a:graphicData>
        </a:graphic>
      </p:graphicFrame>
      <p:graphicFrame>
        <p:nvGraphicFramePr>
          <p:cNvPr id="10" name="Tabell 4">
            <a:extLst>
              <a:ext uri="{FF2B5EF4-FFF2-40B4-BE49-F238E27FC236}">
                <a16:creationId xmlns:a16="http://schemas.microsoft.com/office/drawing/2014/main" id="{AC0C5F50-BBF5-F903-A839-E3F515177965}"/>
              </a:ext>
            </a:extLst>
          </p:cNvPr>
          <p:cNvGraphicFramePr>
            <a:graphicFrameLocks noGrp="1"/>
          </p:cNvGraphicFramePr>
          <p:nvPr>
            <p:extLst/>
          </p:nvPr>
        </p:nvGraphicFramePr>
        <p:xfrm>
          <a:off x="1633890" y="4875979"/>
          <a:ext cx="7926600" cy="1112520"/>
        </p:xfrm>
        <a:graphic>
          <a:graphicData uri="http://schemas.openxmlformats.org/drawingml/2006/table">
            <a:tbl>
              <a:tblPr firstRow="1" bandRow="1">
                <a:tableStyleId>{5C22544A-7EE6-4342-B048-85BDC9FD1C3A}</a:tableStyleId>
              </a:tblPr>
              <a:tblGrid>
                <a:gridCol w="924551">
                  <a:extLst>
                    <a:ext uri="{9D8B030D-6E8A-4147-A177-3AD203B41FA5}">
                      <a16:colId xmlns:a16="http://schemas.microsoft.com/office/drawing/2014/main" val="359833571"/>
                    </a:ext>
                  </a:extLst>
                </a:gridCol>
                <a:gridCol w="450937">
                  <a:extLst>
                    <a:ext uri="{9D8B030D-6E8A-4147-A177-3AD203B41FA5}">
                      <a16:colId xmlns:a16="http://schemas.microsoft.com/office/drawing/2014/main" val="2917467665"/>
                    </a:ext>
                  </a:extLst>
                </a:gridCol>
                <a:gridCol w="630056">
                  <a:extLst>
                    <a:ext uri="{9D8B030D-6E8A-4147-A177-3AD203B41FA5}">
                      <a16:colId xmlns:a16="http://schemas.microsoft.com/office/drawing/2014/main" val="2632092908"/>
                    </a:ext>
                  </a:extLst>
                </a:gridCol>
                <a:gridCol w="559917">
                  <a:extLst>
                    <a:ext uri="{9D8B030D-6E8A-4147-A177-3AD203B41FA5}">
                      <a16:colId xmlns:a16="http://schemas.microsoft.com/office/drawing/2014/main" val="3497900973"/>
                    </a:ext>
                  </a:extLst>
                </a:gridCol>
                <a:gridCol w="475989">
                  <a:extLst>
                    <a:ext uri="{9D8B030D-6E8A-4147-A177-3AD203B41FA5}">
                      <a16:colId xmlns:a16="http://schemas.microsoft.com/office/drawing/2014/main" val="3507271520"/>
                    </a:ext>
                  </a:extLst>
                </a:gridCol>
                <a:gridCol w="701457">
                  <a:extLst>
                    <a:ext uri="{9D8B030D-6E8A-4147-A177-3AD203B41FA5}">
                      <a16:colId xmlns:a16="http://schemas.microsoft.com/office/drawing/2014/main" val="1069283689"/>
                    </a:ext>
                  </a:extLst>
                </a:gridCol>
                <a:gridCol w="576198">
                  <a:extLst>
                    <a:ext uri="{9D8B030D-6E8A-4147-A177-3AD203B41FA5}">
                      <a16:colId xmlns:a16="http://schemas.microsoft.com/office/drawing/2014/main" val="111946798"/>
                    </a:ext>
                  </a:extLst>
                </a:gridCol>
                <a:gridCol w="513567">
                  <a:extLst>
                    <a:ext uri="{9D8B030D-6E8A-4147-A177-3AD203B41FA5}">
                      <a16:colId xmlns:a16="http://schemas.microsoft.com/office/drawing/2014/main" val="649264208"/>
                    </a:ext>
                  </a:extLst>
                </a:gridCol>
                <a:gridCol w="450937">
                  <a:extLst>
                    <a:ext uri="{9D8B030D-6E8A-4147-A177-3AD203B41FA5}">
                      <a16:colId xmlns:a16="http://schemas.microsoft.com/office/drawing/2014/main" val="851297217"/>
                    </a:ext>
                  </a:extLst>
                </a:gridCol>
                <a:gridCol w="613775">
                  <a:extLst>
                    <a:ext uri="{9D8B030D-6E8A-4147-A177-3AD203B41FA5}">
                      <a16:colId xmlns:a16="http://schemas.microsoft.com/office/drawing/2014/main" val="578929035"/>
                    </a:ext>
                  </a:extLst>
                </a:gridCol>
                <a:gridCol w="789140">
                  <a:extLst>
                    <a:ext uri="{9D8B030D-6E8A-4147-A177-3AD203B41FA5}">
                      <a16:colId xmlns:a16="http://schemas.microsoft.com/office/drawing/2014/main" val="3773265978"/>
                    </a:ext>
                  </a:extLst>
                </a:gridCol>
                <a:gridCol w="626301">
                  <a:extLst>
                    <a:ext uri="{9D8B030D-6E8A-4147-A177-3AD203B41FA5}">
                      <a16:colId xmlns:a16="http://schemas.microsoft.com/office/drawing/2014/main" val="2163292124"/>
                    </a:ext>
                  </a:extLst>
                </a:gridCol>
                <a:gridCol w="613775">
                  <a:extLst>
                    <a:ext uri="{9D8B030D-6E8A-4147-A177-3AD203B41FA5}">
                      <a16:colId xmlns:a16="http://schemas.microsoft.com/office/drawing/2014/main" val="2487691639"/>
                    </a:ext>
                  </a:extLst>
                </a:gridCol>
              </a:tblGrid>
              <a:tr h="370840">
                <a:tc>
                  <a:txBody>
                    <a:bodyPr/>
                    <a:lstStyle/>
                    <a:p>
                      <a:pPr algn="ctr" fontAlgn="b"/>
                      <a:endParaRPr lang="sv-SE" sz="1100" b="0" i="0" u="none" strike="noStrike" dirty="0">
                        <a:solidFill>
                          <a:schemeClr val="tx1"/>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sv-SE" sz="1100" b="0" i="0" u="none" strike="noStrike" dirty="0">
                          <a:solidFill>
                            <a:schemeClr val="tx1"/>
                          </a:solidFill>
                          <a:effectLst/>
                          <a:latin typeface="Arial" panose="020B0604020202020204" pitchFamily="34" charset="0"/>
                        </a:rPr>
                        <a:t>Dalbogatan</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sv-SE" sz="1100" b="0" i="0" u="none" strike="noStrike" dirty="0">
                          <a:solidFill>
                            <a:schemeClr val="tx1"/>
                          </a:solidFill>
                          <a:effectLst/>
                          <a:latin typeface="Arial" panose="020B0604020202020204" pitchFamily="34" charset="0"/>
                        </a:rPr>
                        <a:t>Västra Nygatan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Östgötagatan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Bohusgatan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Värmlandsgatan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Norrby torg</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Billdalsgatan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Skånegatan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Blekingegatan</a:t>
                      </a:r>
                    </a:p>
                  </a:txBody>
                  <a:tcPr marL="9525" marR="9525" marT="9525" marB="0" anchor="ctr"/>
                </a:tc>
                <a:tc>
                  <a:txBody>
                    <a:bodyPr/>
                    <a:lstStyle/>
                    <a:p>
                      <a:pPr algn="ctr" fontAlgn="b"/>
                      <a:r>
                        <a:rPr lang="sv-SE" sz="1100" b="0" i="0" u="none" strike="noStrike">
                          <a:solidFill>
                            <a:schemeClr val="tx1"/>
                          </a:solidFill>
                          <a:effectLst/>
                          <a:latin typeface="Arial" panose="020B0604020202020204" pitchFamily="34" charset="0"/>
                        </a:rPr>
                        <a:t>Västmannagatan</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Norrby Tvärgata</a:t>
                      </a:r>
                    </a:p>
                  </a:txBody>
                  <a:tcPr marL="9525" marR="9525" marT="9525" marB="0" anchor="ctr"/>
                </a:tc>
                <a:tc>
                  <a:txBody>
                    <a:bodyPr/>
                    <a:lstStyle/>
                    <a:p>
                      <a:pPr algn="ctr" fontAlgn="b"/>
                      <a:r>
                        <a:rPr lang="sv-SE" sz="1100" b="0" i="0" u="none" strike="noStrike" dirty="0">
                          <a:solidFill>
                            <a:schemeClr val="tx1"/>
                          </a:solidFill>
                          <a:effectLst/>
                          <a:latin typeface="Arial" panose="020B0604020202020204" pitchFamily="34" charset="0"/>
                        </a:rPr>
                        <a:t>Västgötagatan</a:t>
                      </a:r>
                    </a:p>
                  </a:txBody>
                  <a:tcPr marL="9525" marR="9525" marT="9525" marB="0" anchor="ctr"/>
                </a:tc>
                <a:extLst>
                  <a:ext uri="{0D108BD9-81ED-4DB2-BD59-A6C34878D82A}">
                    <a16:rowId xmlns:a16="http://schemas.microsoft.com/office/drawing/2014/main" val="1293318099"/>
                  </a:ext>
                </a:extLst>
              </a:tr>
              <a:tr h="370840">
                <a:tc>
                  <a:txBody>
                    <a:bodyPr/>
                    <a:lstStyle/>
                    <a:p>
                      <a:pPr algn="ctr" fontAlgn="t"/>
                      <a:r>
                        <a:rPr lang="sv-SE" sz="1100" b="0" i="0" u="none" strike="noStrike" dirty="0">
                          <a:solidFill>
                            <a:schemeClr val="tx1"/>
                          </a:solidFill>
                          <a:effectLst/>
                          <a:latin typeface="+mn-lt"/>
                        </a:rPr>
                        <a:t>Medelvärde</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2,8</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3,0</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2,5</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3,1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2,8</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a:solidFill>
                            <a:srgbClr val="010205"/>
                          </a:solidFill>
                          <a:effectLst/>
                          <a:latin typeface="Arial" panose="020B0604020202020204" pitchFamily="34" charset="0"/>
                        </a:rPr>
                        <a:t>2,7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t"/>
                      <a:r>
                        <a:rPr lang="sv-SE" sz="1100" b="0" i="0" u="none" strike="noStrike" dirty="0">
                          <a:solidFill>
                            <a:srgbClr val="010205"/>
                          </a:solidFill>
                          <a:effectLst/>
                          <a:latin typeface="Arial" panose="020B0604020202020204" pitchFamily="34" charset="0"/>
                        </a:rPr>
                        <a:t>2,6</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424604"/>
                  </a:ext>
                </a:extLst>
              </a:tr>
              <a:tr h="370840">
                <a:tc>
                  <a:txBody>
                    <a:bodyPr/>
                    <a:lstStyle/>
                    <a:p>
                      <a:pPr algn="ctr"/>
                      <a:r>
                        <a:rPr lang="sv-SE" sz="1100" dirty="0">
                          <a:solidFill>
                            <a:schemeClr val="tx1"/>
                          </a:solidFill>
                          <a:latin typeface="+mn-lt"/>
                        </a:rPr>
                        <a:t>Antal svar</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227</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140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112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53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347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65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12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a:solidFill>
                            <a:srgbClr val="000000"/>
                          </a:solidFill>
                          <a:effectLst/>
                          <a:latin typeface="Arial" panose="020B0604020202020204" pitchFamily="34" charset="0"/>
                        </a:rPr>
                        <a:t>283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sv-SE" sz="1100" b="0" i="0" u="none" strike="noStrike" dirty="0">
                          <a:solidFill>
                            <a:srgbClr val="000000"/>
                          </a:solidFill>
                          <a:effectLst/>
                          <a:latin typeface="Arial" panose="020B0604020202020204" pitchFamily="34" charset="0"/>
                        </a:rPr>
                        <a:t>13</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6015423"/>
                  </a:ext>
                </a:extLst>
              </a:tr>
            </a:tbl>
          </a:graphicData>
        </a:graphic>
      </p:graphicFrame>
    </p:spTree>
    <p:extLst>
      <p:ext uri="{BB962C8B-B14F-4D97-AF65-F5344CB8AC3E}">
        <p14:creationId xmlns:p14="http://schemas.microsoft.com/office/powerpoint/2010/main" val="2313644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894C88-8B1F-E94E-A9C6-DABF1665F1AC}"/>
              </a:ext>
            </a:extLst>
          </p:cNvPr>
          <p:cNvSpPr>
            <a:spLocks noGrp="1"/>
          </p:cNvSpPr>
          <p:nvPr>
            <p:ph type="title"/>
          </p:nvPr>
        </p:nvSpPr>
        <p:spPr>
          <a:xfrm>
            <a:off x="2894985" y="2922917"/>
            <a:ext cx="10271053" cy="2029416"/>
          </a:xfrm>
        </p:spPr>
        <p:txBody>
          <a:bodyPr/>
          <a:lstStyle/>
          <a:p>
            <a:pPr algn="l"/>
            <a:r>
              <a:rPr lang="sv-SE" sz="8000" dirty="0" smtClean="0"/>
              <a:t>Nästa Steg</a:t>
            </a:r>
            <a:endParaRPr lang="sv-SE" sz="8000" dirty="0"/>
          </a:p>
        </p:txBody>
      </p:sp>
    </p:spTree>
    <p:extLst>
      <p:ext uri="{BB962C8B-B14F-4D97-AF65-F5344CB8AC3E}">
        <p14:creationId xmlns:p14="http://schemas.microsoft.com/office/powerpoint/2010/main" val="1854112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412128" y="1229851"/>
            <a:ext cx="2233062" cy="738664"/>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Arial" panose="020B0604020202020204"/>
                <a:ea typeface="+mn-ea"/>
                <a:cs typeface="+mn-cs"/>
              </a:rPr>
              <a:t>Intervjuresultat </a:t>
            </a:r>
            <a:r>
              <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rPr>
              <a:t>från medskapande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dirty="0" smtClean="0">
                <a:ln>
                  <a:noFill/>
                </a:ln>
                <a:solidFill>
                  <a:prstClr val="black"/>
                </a:solidFill>
                <a:effectLst/>
                <a:uLnTx/>
                <a:uFillTx/>
                <a:latin typeface="Arial" panose="020B0604020202020204"/>
                <a:ea typeface="+mn-ea"/>
                <a:cs typeface="+mn-cs"/>
              </a:rPr>
              <a:t>Ca 150 djupintervjuer</a:t>
            </a:r>
            <a:endParaRPr kumimoji="0" lang="sv-SE" sz="14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 name="textruta 25"/>
          <p:cNvSpPr txBox="1"/>
          <p:nvPr/>
        </p:nvSpPr>
        <p:spPr>
          <a:xfrm>
            <a:off x="3553131" y="1245227"/>
            <a:ext cx="1973179" cy="738664"/>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Arial" panose="020B0604020202020204"/>
                <a:ea typeface="+mn-ea"/>
                <a:cs typeface="+mn-cs"/>
              </a:rPr>
              <a:t>Enkätresultat </a:t>
            </a:r>
            <a:r>
              <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rPr>
              <a:t>från aprilinsats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rPr>
              <a:t>Ca 1600 enkätsvar</a:t>
            </a:r>
            <a:endPar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 name="textruta 28"/>
          <p:cNvSpPr txBox="1"/>
          <p:nvPr/>
        </p:nvSpPr>
        <p:spPr>
          <a:xfrm>
            <a:off x="8280878" y="1196125"/>
            <a:ext cx="3757222" cy="738664"/>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Arial" panose="020B0604020202020204"/>
                <a:ea typeface="+mn-ea"/>
                <a:cs typeface="+mn-cs"/>
              </a:rPr>
              <a:t>Analysgruppsarbete </a:t>
            </a:r>
            <a:r>
              <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rPr>
              <a:t>med intervjuare och representanter från medskapandeprocessen. Uppdrag formulera områdesutvecklingsplan.</a:t>
            </a:r>
            <a:endPar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 name="textruta 35"/>
          <p:cNvSpPr txBox="1"/>
          <p:nvPr/>
        </p:nvSpPr>
        <p:spPr>
          <a:xfrm>
            <a:off x="412128" y="2403273"/>
            <a:ext cx="3757222" cy="954107"/>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Arial" panose="020B0604020202020204"/>
                <a:ea typeface="+mn-ea"/>
                <a:cs typeface="+mn-cs"/>
              </a:rPr>
              <a:t>Förankring av process till kommunala verksamheter och idéburen sektor. </a:t>
            </a:r>
            <a:r>
              <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rPr>
              <a:t>Mobilisera verksamma aktörer. Nätverksträff på området. </a:t>
            </a:r>
            <a:endPar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7" name="textruta 36"/>
          <p:cNvSpPr txBox="1"/>
          <p:nvPr/>
        </p:nvSpPr>
        <p:spPr>
          <a:xfrm>
            <a:off x="5329643" y="2403273"/>
            <a:ext cx="3099335" cy="954107"/>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Arial" panose="020B0604020202020204"/>
                <a:ea typeface="+mn-ea"/>
                <a:cs typeface="+mn-cs"/>
              </a:rPr>
              <a:t>Förankring av områdesutvecklingsplan</a:t>
            </a:r>
            <a:r>
              <a:rPr kumimoji="0" lang="sv-SE" sz="1400" b="1"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rPr>
              <a:t>på Norrbydagen.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8" name="textruta 37"/>
          <p:cNvSpPr txBox="1"/>
          <p:nvPr/>
        </p:nvSpPr>
        <p:spPr>
          <a:xfrm>
            <a:off x="5157385" y="4435430"/>
            <a:ext cx="3271593" cy="954107"/>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Arial" panose="020B0604020202020204"/>
                <a:ea typeface="+mn-ea"/>
                <a:cs typeface="+mn-cs"/>
              </a:rPr>
              <a:t>Inbjudan till arbetsgrupper- </a:t>
            </a:r>
            <a:r>
              <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rPr>
              <a:t>vill du vara med och förverkliga områdesutvecklingsplanen?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Högerpil 4"/>
          <p:cNvSpPr/>
          <p:nvPr/>
        </p:nvSpPr>
        <p:spPr>
          <a:xfrm>
            <a:off x="2722192" y="1469330"/>
            <a:ext cx="708140" cy="2519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Högerpil 38"/>
          <p:cNvSpPr/>
          <p:nvPr/>
        </p:nvSpPr>
        <p:spPr>
          <a:xfrm>
            <a:off x="5649108" y="1537439"/>
            <a:ext cx="2460406" cy="317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ruta 5"/>
          <p:cNvSpPr txBox="1"/>
          <p:nvPr/>
        </p:nvSpPr>
        <p:spPr>
          <a:xfrm>
            <a:off x="5624364" y="1266670"/>
            <a:ext cx="2558460" cy="27699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rPr>
              <a:t>Enkätfabriken analyserar resultat</a:t>
            </a:r>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 name="Högerpil 39"/>
          <p:cNvSpPr/>
          <p:nvPr/>
        </p:nvSpPr>
        <p:spPr>
          <a:xfrm>
            <a:off x="4267458" y="2672144"/>
            <a:ext cx="964935" cy="272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1" name="textruta 40"/>
          <p:cNvSpPr txBox="1"/>
          <p:nvPr/>
        </p:nvSpPr>
        <p:spPr>
          <a:xfrm>
            <a:off x="5232890" y="3398704"/>
            <a:ext cx="3271593" cy="27699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smtClean="0">
                <a:ln>
                  <a:noFill/>
                </a:ln>
                <a:solidFill>
                  <a:prstClr val="black"/>
                </a:solidFill>
                <a:effectLst/>
                <a:uLnTx/>
                <a:uFillTx/>
                <a:latin typeface="Arial" panose="020B0604020202020204"/>
                <a:ea typeface="+mn-ea"/>
                <a:cs typeface="+mn-cs"/>
              </a:rPr>
              <a:t>Fotoutställning ”Drömmen om Norrby”</a:t>
            </a:r>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2" name="Högerpil 41"/>
          <p:cNvSpPr/>
          <p:nvPr/>
        </p:nvSpPr>
        <p:spPr>
          <a:xfrm rot="5400000">
            <a:off x="6307795" y="3918687"/>
            <a:ext cx="775457" cy="346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extruta 1"/>
          <p:cNvSpPr txBox="1"/>
          <p:nvPr/>
        </p:nvSpPr>
        <p:spPr>
          <a:xfrm>
            <a:off x="367971" y="61460"/>
            <a:ext cx="92015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smtClean="0">
                <a:ln>
                  <a:noFill/>
                </a:ln>
                <a:solidFill>
                  <a:prstClr val="black"/>
                </a:solidFill>
                <a:effectLst/>
                <a:uLnTx/>
                <a:uFillTx/>
                <a:latin typeface="Arial" panose="020B0604020202020204"/>
                <a:ea typeface="+mn-ea"/>
                <a:cs typeface="+mn-cs"/>
              </a:rPr>
              <a:t>Process- Drömmen om Norrby</a:t>
            </a:r>
            <a:endParaRPr kumimoji="0" lang="sv-SE" sz="2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 name="textruta 14"/>
          <p:cNvSpPr txBox="1"/>
          <p:nvPr/>
        </p:nvSpPr>
        <p:spPr>
          <a:xfrm>
            <a:off x="8976594" y="4822777"/>
            <a:ext cx="1965579" cy="523220"/>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smtClean="0">
                <a:ln>
                  <a:noFill/>
                </a:ln>
                <a:solidFill>
                  <a:prstClr val="black"/>
                </a:solidFill>
                <a:effectLst/>
                <a:uLnTx/>
                <a:uFillTx/>
                <a:latin typeface="Arial" panose="020B0604020202020204"/>
                <a:ea typeface="+mn-ea"/>
                <a:cs typeface="+mn-cs"/>
              </a:rPr>
              <a:t>Verksamhetsmedel</a:t>
            </a:r>
            <a:endParaRPr kumimoji="0" lang="sv-SE" sz="14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Vänsterpil 2"/>
          <p:cNvSpPr/>
          <p:nvPr/>
        </p:nvSpPr>
        <p:spPr>
          <a:xfrm>
            <a:off x="8428978" y="4882851"/>
            <a:ext cx="442855" cy="3105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Vänsterpil 16"/>
          <p:cNvSpPr/>
          <p:nvPr/>
        </p:nvSpPr>
        <p:spPr>
          <a:xfrm>
            <a:off x="4263693" y="5854911"/>
            <a:ext cx="5058651" cy="2514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Ellips 17"/>
          <p:cNvSpPr/>
          <p:nvPr/>
        </p:nvSpPr>
        <p:spPr>
          <a:xfrm>
            <a:off x="4263693" y="5586659"/>
            <a:ext cx="771595" cy="756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19" name="Ellips 18"/>
          <p:cNvSpPr/>
          <p:nvPr/>
        </p:nvSpPr>
        <p:spPr>
          <a:xfrm>
            <a:off x="5242484" y="5607345"/>
            <a:ext cx="771595" cy="756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20" name="Ellips 19"/>
          <p:cNvSpPr/>
          <p:nvPr/>
        </p:nvSpPr>
        <p:spPr>
          <a:xfrm>
            <a:off x="6226501" y="5578015"/>
            <a:ext cx="771595" cy="756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21" name="Ellips 20"/>
          <p:cNvSpPr/>
          <p:nvPr/>
        </p:nvSpPr>
        <p:spPr>
          <a:xfrm>
            <a:off x="7144962" y="5574927"/>
            <a:ext cx="771595" cy="756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22" name="textruta 7"/>
          <p:cNvSpPr txBox="1"/>
          <p:nvPr/>
        </p:nvSpPr>
        <p:spPr>
          <a:xfrm>
            <a:off x="4169350" y="6350188"/>
            <a:ext cx="13252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dirty="0" smtClean="0"/>
              <a:t>Arbete</a:t>
            </a:r>
            <a:endParaRPr lang="sv-SE" sz="1600" dirty="0"/>
          </a:p>
        </p:txBody>
      </p:sp>
      <p:sp>
        <p:nvSpPr>
          <p:cNvPr id="23" name="textruta 21"/>
          <p:cNvSpPr txBox="1"/>
          <p:nvPr/>
        </p:nvSpPr>
        <p:spPr>
          <a:xfrm>
            <a:off x="5288136" y="6377783"/>
            <a:ext cx="13252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dirty="0" smtClean="0"/>
              <a:t>Fritid</a:t>
            </a:r>
            <a:endParaRPr lang="sv-SE" sz="1600" dirty="0"/>
          </a:p>
        </p:txBody>
      </p:sp>
      <p:sp>
        <p:nvSpPr>
          <p:cNvPr id="24" name="textruta 22"/>
          <p:cNvSpPr txBox="1"/>
          <p:nvPr/>
        </p:nvSpPr>
        <p:spPr>
          <a:xfrm>
            <a:off x="6295323" y="6337463"/>
            <a:ext cx="13252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dirty="0" smtClean="0"/>
              <a:t>Inre </a:t>
            </a:r>
          </a:p>
          <a:p>
            <a:r>
              <a:rPr lang="sv-SE" sz="1600" dirty="0" smtClean="0"/>
              <a:t>miljö</a:t>
            </a:r>
            <a:endParaRPr lang="sv-SE" sz="1600" dirty="0"/>
          </a:p>
        </p:txBody>
      </p:sp>
      <p:sp>
        <p:nvSpPr>
          <p:cNvPr id="25" name="textruta 23"/>
          <p:cNvSpPr txBox="1"/>
          <p:nvPr/>
        </p:nvSpPr>
        <p:spPr>
          <a:xfrm>
            <a:off x="8216889" y="6390149"/>
            <a:ext cx="13252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dirty="0" smtClean="0"/>
              <a:t>Barn &amp; unga</a:t>
            </a:r>
            <a:endParaRPr lang="sv-SE" sz="1600" dirty="0"/>
          </a:p>
        </p:txBody>
      </p:sp>
      <p:sp>
        <p:nvSpPr>
          <p:cNvPr id="27" name="Ellips 26"/>
          <p:cNvSpPr/>
          <p:nvPr/>
        </p:nvSpPr>
        <p:spPr>
          <a:xfrm>
            <a:off x="8067302" y="5574927"/>
            <a:ext cx="771595" cy="756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sp>
        <p:nvSpPr>
          <p:cNvPr id="28" name="textruta 26"/>
          <p:cNvSpPr txBox="1"/>
          <p:nvPr/>
        </p:nvSpPr>
        <p:spPr>
          <a:xfrm>
            <a:off x="7234094" y="6363806"/>
            <a:ext cx="13252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dirty="0" smtClean="0"/>
              <a:t>Yttre </a:t>
            </a:r>
          </a:p>
          <a:p>
            <a:r>
              <a:rPr lang="sv-SE" sz="1600" dirty="0" smtClean="0"/>
              <a:t>miljö</a:t>
            </a:r>
            <a:endParaRPr lang="sv-SE" sz="1600" dirty="0"/>
          </a:p>
        </p:txBody>
      </p:sp>
      <p:sp>
        <p:nvSpPr>
          <p:cNvPr id="30" name="textruta 8"/>
          <p:cNvSpPr txBox="1"/>
          <p:nvPr/>
        </p:nvSpPr>
        <p:spPr>
          <a:xfrm>
            <a:off x="5381226" y="5829348"/>
            <a:ext cx="155943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dirty="0" smtClean="0"/>
              <a:t>AG</a:t>
            </a:r>
            <a:endParaRPr lang="sv-SE" sz="1600" dirty="0"/>
          </a:p>
        </p:txBody>
      </p:sp>
      <p:sp>
        <p:nvSpPr>
          <p:cNvPr id="31" name="textruta 27"/>
          <p:cNvSpPr txBox="1"/>
          <p:nvPr/>
        </p:nvSpPr>
        <p:spPr>
          <a:xfrm>
            <a:off x="4387393" y="5829348"/>
            <a:ext cx="155943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dirty="0" smtClean="0"/>
              <a:t>AG</a:t>
            </a:r>
            <a:endParaRPr lang="sv-SE" sz="1600" dirty="0"/>
          </a:p>
        </p:txBody>
      </p:sp>
      <p:sp>
        <p:nvSpPr>
          <p:cNvPr id="32" name="textruta 29"/>
          <p:cNvSpPr txBox="1"/>
          <p:nvPr/>
        </p:nvSpPr>
        <p:spPr>
          <a:xfrm>
            <a:off x="6358325" y="5811353"/>
            <a:ext cx="155943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dirty="0" smtClean="0"/>
              <a:t>AG</a:t>
            </a:r>
            <a:endParaRPr lang="sv-SE" sz="1600" dirty="0"/>
          </a:p>
        </p:txBody>
      </p:sp>
      <p:sp>
        <p:nvSpPr>
          <p:cNvPr id="33" name="textruta 30"/>
          <p:cNvSpPr txBox="1"/>
          <p:nvPr/>
        </p:nvSpPr>
        <p:spPr>
          <a:xfrm>
            <a:off x="7283704" y="5783880"/>
            <a:ext cx="155943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dirty="0" smtClean="0"/>
              <a:t>AG</a:t>
            </a:r>
            <a:endParaRPr lang="sv-SE" sz="1600" dirty="0"/>
          </a:p>
        </p:txBody>
      </p:sp>
      <p:sp>
        <p:nvSpPr>
          <p:cNvPr id="34" name="textruta 31"/>
          <p:cNvSpPr txBox="1"/>
          <p:nvPr/>
        </p:nvSpPr>
        <p:spPr>
          <a:xfrm>
            <a:off x="8245679" y="5795612"/>
            <a:ext cx="155943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dirty="0" smtClean="0"/>
              <a:t>AG</a:t>
            </a:r>
            <a:endParaRPr lang="sv-SE" sz="1600" dirty="0"/>
          </a:p>
        </p:txBody>
      </p:sp>
      <p:cxnSp>
        <p:nvCxnSpPr>
          <p:cNvPr id="35" name="Rak koppling 34"/>
          <p:cNvCxnSpPr/>
          <p:nvPr/>
        </p:nvCxnSpPr>
        <p:spPr>
          <a:xfrm flipH="1">
            <a:off x="6612299" y="5276464"/>
            <a:ext cx="2841" cy="301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Rak koppling 42"/>
          <p:cNvCxnSpPr/>
          <p:nvPr/>
        </p:nvCxnSpPr>
        <p:spPr>
          <a:xfrm flipH="1">
            <a:off x="7527918" y="5270338"/>
            <a:ext cx="2841" cy="301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Rak koppling 43"/>
          <p:cNvCxnSpPr/>
          <p:nvPr/>
        </p:nvCxnSpPr>
        <p:spPr>
          <a:xfrm flipH="1">
            <a:off x="8450258" y="5288525"/>
            <a:ext cx="2841" cy="301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Rak koppling 44"/>
          <p:cNvCxnSpPr/>
          <p:nvPr/>
        </p:nvCxnSpPr>
        <p:spPr>
          <a:xfrm flipH="1">
            <a:off x="5620300" y="5305794"/>
            <a:ext cx="2841" cy="301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Rak koppling 45"/>
          <p:cNvCxnSpPr/>
          <p:nvPr/>
        </p:nvCxnSpPr>
        <p:spPr>
          <a:xfrm flipH="1">
            <a:off x="4778474" y="5288525"/>
            <a:ext cx="684571" cy="3183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19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9166B-2F16-47E7-AB55-83F24D055EA9}"/>
              </a:ext>
            </a:extLst>
          </p:cNvPr>
          <p:cNvSpPr>
            <a:spLocks noGrp="1"/>
          </p:cNvSpPr>
          <p:nvPr>
            <p:ph type="title"/>
          </p:nvPr>
        </p:nvSpPr>
        <p:spPr/>
        <p:txBody>
          <a:bodyPr/>
          <a:lstStyle/>
          <a:p>
            <a:r>
              <a:rPr lang="sv-SE" dirty="0"/>
              <a:t>Likvärdiga villkor ger </a:t>
            </a:r>
            <a:r>
              <a:rPr lang="sv-SE" dirty="0">
                <a:solidFill>
                  <a:schemeClr val="accent1"/>
                </a:solidFill>
              </a:rPr>
              <a:t>större framtidstro </a:t>
            </a:r>
            <a:endParaRPr lang="en-US" dirty="0">
              <a:solidFill>
                <a:schemeClr val="accent1"/>
              </a:solidFill>
            </a:endParaRPr>
          </a:p>
        </p:txBody>
      </p:sp>
    </p:spTree>
    <p:extLst>
      <p:ext uri="{BB962C8B-B14F-4D97-AF65-F5344CB8AC3E}">
        <p14:creationId xmlns:p14="http://schemas.microsoft.com/office/powerpoint/2010/main" val="33341883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F00489D-CD2D-447A-8095-5E6EBE15CEFC}"/>
              </a:ext>
            </a:extLst>
          </p:cNvPr>
          <p:cNvSpPr>
            <a:spLocks noGrp="1"/>
          </p:cNvSpPr>
          <p:nvPr>
            <p:ph idx="1"/>
          </p:nvPr>
        </p:nvSpPr>
        <p:spPr>
          <a:xfrm>
            <a:off x="1136276" y="1736006"/>
            <a:ext cx="4326270" cy="3081915"/>
          </a:xfrm>
        </p:spPr>
        <p:txBody>
          <a:bodyPr>
            <a:noAutofit/>
          </a:bodyPr>
          <a:lstStyle/>
          <a:p>
            <a:r>
              <a:rPr lang="sv-SE" b="1" dirty="0" smtClean="0"/>
              <a:t>Alla </a:t>
            </a:r>
            <a:r>
              <a:rPr lang="sv-SE" b="1" dirty="0"/>
              <a:t>människor bär på drömmar och historier. Detta vill vi belysa med bilder och personliga berättelser. </a:t>
            </a:r>
            <a:endParaRPr lang="sv-SE" sz="2800" b="1" dirty="0" smtClean="0"/>
          </a:p>
          <a:p>
            <a:r>
              <a:rPr lang="sv-SE" dirty="0" smtClean="0"/>
              <a:t> </a:t>
            </a:r>
            <a:endParaRPr lang="en-US" sz="2800" dirty="0"/>
          </a:p>
        </p:txBody>
      </p:sp>
      <p:sp>
        <p:nvSpPr>
          <p:cNvPr id="5" name="Title 4">
            <a:extLst>
              <a:ext uri="{FF2B5EF4-FFF2-40B4-BE49-F238E27FC236}">
                <a16:creationId xmlns:a16="http://schemas.microsoft.com/office/drawing/2014/main" id="{15494AA4-9D4D-40DB-964C-D28D8DD66016}"/>
              </a:ext>
            </a:extLst>
          </p:cNvPr>
          <p:cNvSpPr>
            <a:spLocks noGrp="1"/>
          </p:cNvSpPr>
          <p:nvPr>
            <p:ph type="title"/>
          </p:nvPr>
        </p:nvSpPr>
        <p:spPr>
          <a:xfrm>
            <a:off x="6435634" y="1327869"/>
            <a:ext cx="4746812" cy="408138"/>
          </a:xfrm>
        </p:spPr>
        <p:txBody>
          <a:bodyPr>
            <a:noAutofit/>
          </a:bodyPr>
          <a:lstStyle/>
          <a:p>
            <a:r>
              <a:rPr lang="sv-SE" sz="2800" dirty="0" smtClean="0">
                <a:latin typeface="+mn-lt"/>
              </a:rPr>
              <a:t>8 personligheter </a:t>
            </a:r>
            <a:endParaRPr lang="en-US" sz="2800" dirty="0">
              <a:latin typeface="+mn-lt"/>
            </a:endParaRPr>
          </a:p>
        </p:txBody>
      </p:sp>
      <p:sp>
        <p:nvSpPr>
          <p:cNvPr id="7" name="Content Placeholder 6">
            <a:extLst>
              <a:ext uri="{FF2B5EF4-FFF2-40B4-BE49-F238E27FC236}">
                <a16:creationId xmlns:a16="http://schemas.microsoft.com/office/drawing/2014/main" id="{ABEA0BA7-6E7F-4276-BD2B-9B15E31372F3}"/>
              </a:ext>
            </a:extLst>
          </p:cNvPr>
          <p:cNvSpPr>
            <a:spLocks noGrp="1"/>
          </p:cNvSpPr>
          <p:nvPr>
            <p:ph idx="10"/>
          </p:nvPr>
        </p:nvSpPr>
        <p:spPr>
          <a:xfrm>
            <a:off x="6440116" y="1940118"/>
            <a:ext cx="4746812" cy="3195974"/>
          </a:xfrm>
        </p:spPr>
        <p:txBody>
          <a:bodyPr>
            <a:noAutofit/>
          </a:bodyPr>
          <a:lstStyle/>
          <a:p>
            <a:r>
              <a:rPr lang="sv-SE" sz="1800" dirty="0"/>
              <a:t>Utställningen syftar till att </a:t>
            </a:r>
            <a:r>
              <a:rPr lang="sv-SE" sz="1800" dirty="0" smtClean="0"/>
              <a:t>i </a:t>
            </a:r>
            <a:r>
              <a:rPr lang="sv-SE" sz="1800" dirty="0"/>
              <a:t>text och </a:t>
            </a:r>
            <a:r>
              <a:rPr lang="sv-SE" sz="1800" dirty="0" smtClean="0"/>
              <a:t>bild </a:t>
            </a:r>
            <a:r>
              <a:rPr lang="sv-SE" sz="1800" dirty="0"/>
              <a:t>lyfta fram åtta Norrbybor som </a:t>
            </a:r>
            <a:r>
              <a:rPr lang="sv-SE" sz="1800" dirty="0" smtClean="0"/>
              <a:t>i personliga porträtt berättar </a:t>
            </a:r>
            <a:r>
              <a:rPr lang="sv-SE" sz="1800" dirty="0"/>
              <a:t>om sina drömmar för sitt område och för sig själva</a:t>
            </a:r>
            <a:r>
              <a:rPr lang="sv-SE" sz="1800" dirty="0" smtClean="0"/>
              <a:t>.</a:t>
            </a:r>
            <a:endParaRPr lang="sv-SE" sz="1800" dirty="0"/>
          </a:p>
          <a:p>
            <a:r>
              <a:rPr lang="sv-SE" sz="1800" dirty="0"/>
              <a:t>Kampanjen visualisera delar av det som framkommer i den enkätundersökning som genomförts på Norrby under april.</a:t>
            </a:r>
          </a:p>
          <a:p>
            <a:endParaRPr lang="sv-SE" sz="2200" dirty="0"/>
          </a:p>
        </p:txBody>
      </p:sp>
      <p:sp>
        <p:nvSpPr>
          <p:cNvPr id="3" name="Footer Placeholder 2">
            <a:extLst>
              <a:ext uri="{FF2B5EF4-FFF2-40B4-BE49-F238E27FC236}">
                <a16:creationId xmlns:a16="http://schemas.microsoft.com/office/drawing/2014/main" id="{854575F5-F62F-4CF6-BEF6-D539B69157D0}"/>
              </a:ext>
            </a:extLst>
          </p:cNvPr>
          <p:cNvSpPr>
            <a:spLocks noGrp="1"/>
          </p:cNvSpPr>
          <p:nvPr>
            <p:ph type="ftr" sz="quarter" idx="14"/>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a:ln>
                  <a:noFill/>
                </a:ln>
                <a:solidFill>
                  <a:srgbClr val="80A37D"/>
                </a:solidFill>
                <a:effectLst/>
                <a:uLnTx/>
                <a:uFillTx/>
                <a:latin typeface="Arial" panose="020B0604020202020204"/>
                <a:ea typeface="+mn-ea"/>
                <a:cs typeface="+mn-cs"/>
              </a:rPr>
              <a:t>Socialt hållbart Borås</a:t>
            </a:r>
          </a:p>
        </p:txBody>
      </p:sp>
      <p:sp>
        <p:nvSpPr>
          <p:cNvPr id="2" name="Slide Number Placeholder 1">
            <a:extLst>
              <a:ext uri="{FF2B5EF4-FFF2-40B4-BE49-F238E27FC236}">
                <a16:creationId xmlns:a16="http://schemas.microsoft.com/office/drawing/2014/main" id="{831027E0-FC4D-4FFD-9868-3815F84EF035}"/>
              </a:ext>
            </a:extLst>
          </p:cNvPr>
          <p:cNvSpPr>
            <a:spLocks noGrp="1"/>
          </p:cNvSpPr>
          <p:nvPr>
            <p:ph type="sldNum" sz="quarter" idx="15"/>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47214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0BA82E-CCA4-4079-BC07-4702C07F24A4}"/>
              </a:ext>
            </a:extLst>
          </p:cNvPr>
          <p:cNvSpPr>
            <a:spLocks noGrp="1"/>
          </p:cNvSpPr>
          <p:nvPr>
            <p:ph type="title"/>
          </p:nvPr>
        </p:nvSpPr>
        <p:spPr/>
        <p:txBody>
          <a:bodyPr/>
          <a:lstStyle/>
          <a:p>
            <a:r>
              <a:rPr lang="en-US" dirty="0" err="1"/>
              <a:t>A</a:t>
            </a:r>
            <a:r>
              <a:rPr lang="en-US" dirty="0" err="1" smtClean="0"/>
              <a:t>mbassadörer</a:t>
            </a:r>
            <a:r>
              <a:rPr lang="en-US" dirty="0" smtClean="0"/>
              <a:t> och </a:t>
            </a:r>
            <a:r>
              <a:rPr lang="en-US" dirty="0" err="1" smtClean="0"/>
              <a:t>förebilder</a:t>
            </a:r>
            <a:r>
              <a:rPr lang="en-US" dirty="0" smtClean="0"/>
              <a:t> </a:t>
            </a:r>
            <a:r>
              <a:rPr lang="en-US" dirty="0" err="1" smtClean="0"/>
              <a:t>i</a:t>
            </a:r>
            <a:r>
              <a:rPr lang="en-US" dirty="0" smtClean="0"/>
              <a:t> </a:t>
            </a:r>
            <a:r>
              <a:rPr lang="en-US" dirty="0" err="1" smtClean="0"/>
              <a:t>området</a:t>
            </a:r>
            <a:r>
              <a:rPr lang="en-US" dirty="0" smtClean="0"/>
              <a:t> </a:t>
            </a:r>
            <a:endParaRPr lang="en-US" dirty="0"/>
          </a:p>
        </p:txBody>
      </p:sp>
      <p:sp>
        <p:nvSpPr>
          <p:cNvPr id="10" name="Text Placeholder 9">
            <a:extLst>
              <a:ext uri="{FF2B5EF4-FFF2-40B4-BE49-F238E27FC236}">
                <a16:creationId xmlns:a16="http://schemas.microsoft.com/office/drawing/2014/main" id="{8305538A-2E95-4908-9261-FC2639699F4B}"/>
              </a:ext>
            </a:extLst>
          </p:cNvPr>
          <p:cNvSpPr>
            <a:spLocks noGrp="1"/>
          </p:cNvSpPr>
          <p:nvPr>
            <p:ph type="body" sz="quarter" idx="11"/>
          </p:nvPr>
        </p:nvSpPr>
        <p:spPr/>
        <p:txBody>
          <a:bodyPr/>
          <a:lstStyle/>
          <a:p>
            <a:r>
              <a:rPr lang="sv-SE" dirty="0" smtClean="0"/>
              <a:t>Med flera </a:t>
            </a:r>
            <a:r>
              <a:rPr lang="sv-SE" dirty="0"/>
              <a:t>personliga berättelser </a:t>
            </a:r>
            <a:r>
              <a:rPr lang="sv-SE" dirty="0" smtClean="0"/>
              <a:t>ger vi en bred och mer rättvisande bild av de boende på Norrby. Berättelserna signalerar på ett personligt </a:t>
            </a:r>
            <a:r>
              <a:rPr lang="sv-SE" dirty="0"/>
              <a:t>sätt </a:t>
            </a:r>
            <a:r>
              <a:rPr lang="sv-SE" dirty="0" smtClean="0"/>
              <a:t>drömmar </a:t>
            </a:r>
            <a:r>
              <a:rPr lang="sv-SE" dirty="0"/>
              <a:t>om framtiden och om framtidens Norrby</a:t>
            </a:r>
            <a:r>
              <a:rPr lang="sv-SE" dirty="0" smtClean="0"/>
              <a:t>. </a:t>
            </a:r>
            <a:endParaRPr lang="sv-SE" dirty="0"/>
          </a:p>
        </p:txBody>
      </p:sp>
      <p:sp>
        <p:nvSpPr>
          <p:cNvPr id="5" name="Footer Placeholder 4">
            <a:extLst>
              <a:ext uri="{FF2B5EF4-FFF2-40B4-BE49-F238E27FC236}">
                <a16:creationId xmlns:a16="http://schemas.microsoft.com/office/drawing/2014/main" id="{612CDDAC-016F-4698-A3C9-B3BAE723CBFC}"/>
              </a:ext>
            </a:extLst>
          </p:cNvPr>
          <p:cNvSpPr>
            <a:spLocks noGrp="1"/>
          </p:cNvSpPr>
          <p:nvPr>
            <p:ph type="ftr" sz="quarter" idx="14"/>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dirty="0" err="1">
                <a:ln>
                  <a:noFill/>
                </a:ln>
                <a:solidFill>
                  <a:prstClr val="white"/>
                </a:solidFill>
                <a:effectLst/>
                <a:uLnTx/>
                <a:uFillTx/>
                <a:latin typeface="Arial" panose="020B0604020202020204"/>
                <a:ea typeface="+mn-ea"/>
                <a:cs typeface="+mn-cs"/>
              </a:rPr>
              <a:t>Socialt</a:t>
            </a:r>
            <a:r>
              <a:rPr kumimoji="0" lang="en-US" sz="1000" b="0" i="0" u="none" strike="noStrike" kern="1200" cap="all" spc="80" normalizeH="0" baseline="0" noProof="0" dirty="0">
                <a:ln>
                  <a:noFill/>
                </a:ln>
                <a:solidFill>
                  <a:prstClr val="white"/>
                </a:solidFill>
                <a:effectLst/>
                <a:uLnTx/>
                <a:uFillTx/>
                <a:latin typeface="Arial" panose="020B0604020202020204"/>
                <a:ea typeface="+mn-ea"/>
                <a:cs typeface="+mn-cs"/>
              </a:rPr>
              <a:t> </a:t>
            </a:r>
            <a:r>
              <a:rPr kumimoji="0" lang="en-US" sz="1000" b="0" i="0" u="none" strike="noStrike" kern="1200" cap="all" spc="80" normalizeH="0" baseline="0" noProof="0" dirty="0" err="1" smtClean="0">
                <a:ln>
                  <a:noFill/>
                </a:ln>
                <a:solidFill>
                  <a:prstClr val="white"/>
                </a:solidFill>
                <a:effectLst/>
                <a:uLnTx/>
                <a:uFillTx/>
                <a:latin typeface="Arial" panose="020B0604020202020204"/>
                <a:ea typeface="+mn-ea"/>
                <a:cs typeface="+mn-cs"/>
              </a:rPr>
              <a:t>hllbart</a:t>
            </a:r>
            <a:r>
              <a:rPr kumimoji="0" lang="en-US" sz="1000" b="0" i="0" u="none" strike="noStrike" kern="1200" cap="all" spc="80" normalizeH="0" baseline="0" noProof="0" dirty="0" smtClean="0">
                <a:ln>
                  <a:noFill/>
                </a:ln>
                <a:solidFill>
                  <a:prstClr val="white"/>
                </a:solidFill>
                <a:effectLst/>
                <a:uLnTx/>
                <a:uFillTx/>
                <a:latin typeface="Arial" panose="020B0604020202020204"/>
                <a:ea typeface="+mn-ea"/>
                <a:cs typeface="+mn-cs"/>
              </a:rPr>
              <a:t> </a:t>
            </a:r>
            <a:r>
              <a:rPr kumimoji="0" lang="en-US" sz="1000" b="0" i="0" u="none" strike="noStrike" kern="1200" cap="all" spc="80" normalizeH="0" baseline="0" noProof="0" dirty="0">
                <a:ln>
                  <a:noFill/>
                </a:ln>
                <a:solidFill>
                  <a:prstClr val="white"/>
                </a:solidFill>
                <a:effectLst/>
                <a:uLnTx/>
                <a:uFillTx/>
                <a:latin typeface="Arial" panose="020B0604020202020204"/>
                <a:ea typeface="+mn-ea"/>
                <a:cs typeface="+mn-cs"/>
              </a:rPr>
              <a:t>Borås</a:t>
            </a:r>
          </a:p>
        </p:txBody>
      </p:sp>
      <p:sp>
        <p:nvSpPr>
          <p:cNvPr id="6" name="Slide Number Placeholder 5">
            <a:extLst>
              <a:ext uri="{FF2B5EF4-FFF2-40B4-BE49-F238E27FC236}">
                <a16:creationId xmlns:a16="http://schemas.microsoft.com/office/drawing/2014/main" id="{C89C1324-4BA4-467E-9F67-3075294F4D24}"/>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35720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AD00C00-539B-4999-83DD-87ECE6EB9C7A}"/>
              </a:ext>
            </a:extLst>
          </p:cNvPr>
          <p:cNvSpPr>
            <a:spLocks noGrp="1"/>
          </p:cNvSpPr>
          <p:nvPr>
            <p:ph type="ftr"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000" b="0" i="0" u="none" strike="noStrike" kern="1200" cap="all" spc="80" normalizeH="0" baseline="0" noProof="0">
                <a:ln>
                  <a:noFill/>
                </a:ln>
                <a:solidFill>
                  <a:srgbClr val="80A37D"/>
                </a:solidFill>
                <a:effectLst/>
                <a:uLnTx/>
                <a:uFillTx/>
                <a:latin typeface="Arial" panose="020B0604020202020204"/>
                <a:ea typeface="+mn-ea"/>
                <a:cs typeface="+mn-cs"/>
              </a:rPr>
              <a:t>Socialt hållbart Borås</a:t>
            </a:r>
            <a:endParaRPr kumimoji="0" lang="en-US" sz="1000" b="0" i="0" u="none" strike="noStrike" kern="1200" cap="all" spc="80" normalizeH="0" baseline="0" noProof="0" dirty="0">
              <a:ln>
                <a:noFill/>
              </a:ln>
              <a:solidFill>
                <a:srgbClr val="80A37D"/>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79413AB8-165E-414D-9A93-28713BEB8E25}"/>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567F23-E27E-4EB0-8CFE-B23FFD7E3F6C}" type="slidenum">
              <a:rPr kumimoji="0" lang="en-US" sz="10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8" name="Title 7">
            <a:extLst>
              <a:ext uri="{FF2B5EF4-FFF2-40B4-BE49-F238E27FC236}">
                <a16:creationId xmlns:a16="http://schemas.microsoft.com/office/drawing/2014/main" id="{C1FC76BB-185A-4A89-BAE9-C870D8210A3D}"/>
              </a:ext>
            </a:extLst>
          </p:cNvPr>
          <p:cNvSpPr>
            <a:spLocks noGrp="1"/>
          </p:cNvSpPr>
          <p:nvPr>
            <p:ph type="title"/>
          </p:nvPr>
        </p:nvSpPr>
        <p:spPr/>
        <p:txBody>
          <a:bodyPr/>
          <a:lstStyle/>
          <a:p>
            <a:r>
              <a:rPr lang="en-US" sz="2000" dirty="0" err="1" smtClean="0">
                <a:solidFill>
                  <a:schemeClr val="accent1"/>
                </a:solidFill>
              </a:rPr>
              <a:t>När</a:t>
            </a:r>
            <a:r>
              <a:rPr lang="en-US" sz="2000" dirty="0" smtClean="0">
                <a:solidFill>
                  <a:schemeClr val="accent1"/>
                </a:solidFill>
              </a:rPr>
              <a:t>?</a:t>
            </a:r>
            <a:endParaRPr lang="en-US" sz="2000" dirty="0">
              <a:solidFill>
                <a:schemeClr val="accent1"/>
              </a:solidFill>
            </a:endParaRPr>
          </a:p>
        </p:txBody>
      </p:sp>
      <p:sp>
        <p:nvSpPr>
          <p:cNvPr id="10" name="Content Placeholder 9">
            <a:extLst>
              <a:ext uri="{FF2B5EF4-FFF2-40B4-BE49-F238E27FC236}">
                <a16:creationId xmlns:a16="http://schemas.microsoft.com/office/drawing/2014/main" id="{0E74D9CB-93AF-43BB-BE47-725ECABAD56C}"/>
              </a:ext>
            </a:extLst>
          </p:cNvPr>
          <p:cNvSpPr>
            <a:spLocks noGrp="1"/>
          </p:cNvSpPr>
          <p:nvPr>
            <p:ph idx="16"/>
          </p:nvPr>
        </p:nvSpPr>
        <p:spPr>
          <a:xfrm>
            <a:off x="1007408" y="2248714"/>
            <a:ext cx="4746812" cy="3124475"/>
          </a:xfrm>
        </p:spPr>
        <p:txBody>
          <a:bodyPr/>
          <a:lstStyle/>
          <a:p>
            <a:r>
              <a:rPr lang="en-US" sz="1600" dirty="0" err="1" smtClean="0"/>
              <a:t>Vernissage</a:t>
            </a:r>
            <a:r>
              <a:rPr lang="en-US" sz="1600" dirty="0" smtClean="0"/>
              <a:t> den 26 </a:t>
            </a:r>
            <a:r>
              <a:rPr lang="en-US" sz="1600" dirty="0" err="1" smtClean="0"/>
              <a:t>augusti</a:t>
            </a:r>
            <a:r>
              <a:rPr lang="en-US" sz="1600" dirty="0" smtClean="0"/>
              <a:t> </a:t>
            </a:r>
            <a:br>
              <a:rPr lang="en-US" sz="1600" dirty="0" smtClean="0"/>
            </a:br>
            <a:r>
              <a:rPr lang="en-US" sz="1600" dirty="0" err="1" smtClean="0"/>
              <a:t>Norrbydagen</a:t>
            </a:r>
            <a:r>
              <a:rPr lang="en-US" sz="1600" dirty="0" smtClean="0"/>
              <a:t> den 27 </a:t>
            </a:r>
            <a:r>
              <a:rPr lang="en-US" sz="1600" dirty="0" err="1" smtClean="0"/>
              <a:t>augusti</a:t>
            </a:r>
            <a:r>
              <a:rPr lang="en-US" sz="1600" dirty="0" smtClean="0"/>
              <a:t> </a:t>
            </a:r>
          </a:p>
          <a:p>
            <a:r>
              <a:rPr lang="en-US" sz="2000" b="1" dirty="0" err="1" smtClean="0">
                <a:solidFill>
                  <a:schemeClr val="accent1"/>
                </a:solidFill>
              </a:rPr>
              <a:t>Vad</a:t>
            </a:r>
            <a:r>
              <a:rPr lang="en-US" sz="2000" b="1" dirty="0" smtClean="0">
                <a:solidFill>
                  <a:schemeClr val="accent1"/>
                </a:solidFill>
              </a:rPr>
              <a:t>?</a:t>
            </a:r>
            <a:r>
              <a:rPr lang="en-US" sz="1600" b="1" dirty="0" smtClean="0">
                <a:solidFill>
                  <a:schemeClr val="accent1"/>
                </a:solidFill>
              </a:rPr>
              <a:t/>
            </a:r>
            <a:br>
              <a:rPr lang="en-US" sz="1600" b="1" dirty="0" smtClean="0">
                <a:solidFill>
                  <a:schemeClr val="accent1"/>
                </a:solidFill>
              </a:rPr>
            </a:br>
            <a:r>
              <a:rPr lang="en-US" sz="1600" dirty="0" err="1" smtClean="0"/>
              <a:t>Sammanlagt</a:t>
            </a:r>
            <a:r>
              <a:rPr lang="en-US" sz="1600" dirty="0" smtClean="0"/>
              <a:t> 40-50 </a:t>
            </a:r>
            <a:r>
              <a:rPr lang="en-US" sz="1600" dirty="0" err="1" smtClean="0"/>
              <a:t>bilder</a:t>
            </a:r>
            <a:r>
              <a:rPr lang="en-US" sz="1600" dirty="0" smtClean="0"/>
              <a:t> </a:t>
            </a:r>
            <a:r>
              <a:rPr lang="en-US" sz="1600" dirty="0" err="1" smtClean="0"/>
              <a:t>samt</a:t>
            </a:r>
            <a:r>
              <a:rPr lang="en-US" sz="1600" dirty="0" smtClean="0"/>
              <a:t> </a:t>
            </a:r>
            <a:r>
              <a:rPr lang="en-US" sz="1600" dirty="0" err="1" smtClean="0"/>
              <a:t>texter</a:t>
            </a:r>
            <a:r>
              <a:rPr lang="en-US" sz="1600" dirty="0" smtClean="0"/>
              <a:t> med </a:t>
            </a:r>
            <a:r>
              <a:rPr lang="en-US" sz="1600" dirty="0" err="1" smtClean="0"/>
              <a:t>citat</a:t>
            </a:r>
            <a:r>
              <a:rPr lang="en-US" sz="1600" dirty="0" smtClean="0"/>
              <a:t> </a:t>
            </a:r>
            <a:r>
              <a:rPr lang="en-US" sz="1600" dirty="0" err="1" smtClean="0"/>
              <a:t>från</a:t>
            </a:r>
            <a:r>
              <a:rPr lang="en-US" sz="1600" dirty="0" smtClean="0"/>
              <a:t> </a:t>
            </a:r>
            <a:r>
              <a:rPr lang="en-US" sz="1600" dirty="0" err="1" smtClean="0"/>
              <a:t>intervjuerna</a:t>
            </a:r>
            <a:r>
              <a:rPr lang="en-US" sz="1600" dirty="0" smtClean="0"/>
              <a:t> </a:t>
            </a:r>
            <a:r>
              <a:rPr lang="en-US" sz="1600" dirty="0" err="1" smtClean="0"/>
              <a:t>samt</a:t>
            </a:r>
            <a:r>
              <a:rPr lang="en-US" sz="1600" dirty="0" smtClean="0"/>
              <a:t> </a:t>
            </a:r>
            <a:r>
              <a:rPr lang="en-US" sz="1600" dirty="0" err="1" smtClean="0"/>
              <a:t>citat</a:t>
            </a:r>
            <a:r>
              <a:rPr lang="en-US" sz="1600" dirty="0" smtClean="0"/>
              <a:t> </a:t>
            </a:r>
            <a:r>
              <a:rPr lang="en-US" sz="1600" dirty="0" err="1" smtClean="0"/>
              <a:t>från</a:t>
            </a:r>
            <a:r>
              <a:rPr lang="en-US" sz="1600" dirty="0" smtClean="0"/>
              <a:t> </a:t>
            </a:r>
            <a:r>
              <a:rPr lang="en-US" sz="1600" dirty="0" err="1" smtClean="0"/>
              <a:t>enkäten</a:t>
            </a:r>
            <a:r>
              <a:rPr lang="en-US" sz="1600" dirty="0" smtClean="0"/>
              <a:t> </a:t>
            </a:r>
          </a:p>
          <a:p>
            <a:r>
              <a:rPr lang="en-US" sz="2000" b="1" dirty="0" err="1" smtClean="0">
                <a:solidFill>
                  <a:schemeClr val="accent1"/>
                </a:solidFill>
              </a:rPr>
              <a:t>Hur</a:t>
            </a:r>
            <a:r>
              <a:rPr lang="en-US" sz="2000" b="1" dirty="0" smtClean="0">
                <a:solidFill>
                  <a:schemeClr val="accent1"/>
                </a:solidFill>
              </a:rPr>
              <a:t>?</a:t>
            </a:r>
            <a:r>
              <a:rPr lang="en-US" sz="1600" b="1" dirty="0" smtClean="0">
                <a:solidFill>
                  <a:schemeClr val="accent1"/>
                </a:solidFill>
              </a:rPr>
              <a:t/>
            </a:r>
            <a:br>
              <a:rPr lang="en-US" sz="1600" b="1" dirty="0" smtClean="0">
                <a:solidFill>
                  <a:schemeClr val="accent1"/>
                </a:solidFill>
              </a:rPr>
            </a:br>
            <a:r>
              <a:rPr lang="en-US" sz="1600" dirty="0" err="1" smtClean="0"/>
              <a:t>Förhoppningsvis</a:t>
            </a:r>
            <a:r>
              <a:rPr lang="en-US" sz="1600" dirty="0" smtClean="0"/>
              <a:t> </a:t>
            </a:r>
            <a:r>
              <a:rPr lang="en-US" sz="1600" dirty="0" err="1" smtClean="0"/>
              <a:t>utomhus</a:t>
            </a:r>
            <a:r>
              <a:rPr lang="en-US" sz="1600" dirty="0" smtClean="0"/>
              <a:t> vid </a:t>
            </a:r>
            <a:r>
              <a:rPr lang="en-US" sz="1600" dirty="0" err="1" smtClean="0"/>
              <a:t>Norrbyhuset</a:t>
            </a:r>
            <a:r>
              <a:rPr lang="en-US" sz="1600" dirty="0" smtClean="0"/>
              <a:t> och </a:t>
            </a:r>
            <a:r>
              <a:rPr lang="en-US" sz="1600" dirty="0" err="1" smtClean="0"/>
              <a:t>intill</a:t>
            </a:r>
            <a:r>
              <a:rPr lang="en-US" sz="1600" dirty="0" smtClean="0"/>
              <a:t> </a:t>
            </a:r>
            <a:r>
              <a:rPr lang="en-US" sz="1600" dirty="0" err="1" smtClean="0"/>
              <a:t>fotbollsplanen</a:t>
            </a:r>
            <a:r>
              <a:rPr lang="en-US" sz="1600" dirty="0" smtClean="0"/>
              <a:t> </a:t>
            </a:r>
          </a:p>
          <a:p>
            <a:r>
              <a:rPr lang="en-US" sz="2000" b="1" dirty="0" smtClean="0">
                <a:solidFill>
                  <a:schemeClr val="accent1"/>
                </a:solidFill>
              </a:rPr>
              <a:t>Sedan?</a:t>
            </a:r>
            <a:r>
              <a:rPr lang="en-US" sz="1600" b="1" dirty="0" smtClean="0">
                <a:solidFill>
                  <a:schemeClr val="accent5"/>
                </a:solidFill>
              </a:rPr>
              <a:t/>
            </a:r>
            <a:br>
              <a:rPr lang="en-US" sz="1600" b="1" dirty="0" smtClean="0">
                <a:solidFill>
                  <a:schemeClr val="accent5"/>
                </a:solidFill>
              </a:rPr>
            </a:br>
            <a:r>
              <a:rPr lang="en-US" sz="1600" dirty="0" err="1" smtClean="0"/>
              <a:t>Utställningen</a:t>
            </a:r>
            <a:r>
              <a:rPr lang="en-US" sz="1600" dirty="0" smtClean="0"/>
              <a:t> </a:t>
            </a:r>
            <a:r>
              <a:rPr lang="en-US" sz="1600" dirty="0" err="1" smtClean="0"/>
              <a:t>vandrar</a:t>
            </a:r>
            <a:r>
              <a:rPr lang="en-US" sz="1600" dirty="0" smtClean="0"/>
              <a:t> </a:t>
            </a:r>
            <a:r>
              <a:rPr lang="en-US" sz="1600" dirty="0" err="1" smtClean="0"/>
              <a:t>vidare</a:t>
            </a:r>
            <a:r>
              <a:rPr lang="en-US" sz="1600" dirty="0" smtClean="0"/>
              <a:t> till </a:t>
            </a:r>
            <a:r>
              <a:rPr lang="en-US" sz="1600" dirty="0" err="1" smtClean="0"/>
              <a:t>Kulturhuset</a:t>
            </a:r>
            <a:r>
              <a:rPr lang="en-US" sz="1600" dirty="0" smtClean="0"/>
              <a:t> och </a:t>
            </a:r>
            <a:r>
              <a:rPr lang="en-US" sz="1600" dirty="0" err="1" smtClean="0"/>
              <a:t>tillbaka</a:t>
            </a:r>
            <a:r>
              <a:rPr lang="en-US" sz="1600" dirty="0" smtClean="0"/>
              <a:t> till </a:t>
            </a:r>
            <a:r>
              <a:rPr lang="en-US" sz="1600" dirty="0" err="1" smtClean="0"/>
              <a:t>Norrbyhuset</a:t>
            </a:r>
            <a:endParaRPr lang="en-US" sz="1600" dirty="0" smtClean="0"/>
          </a:p>
          <a:p>
            <a:endParaRPr lang="en-US" dirty="0"/>
          </a:p>
        </p:txBody>
      </p:sp>
      <p:sp>
        <p:nvSpPr>
          <p:cNvPr id="5" name="AutoShape 2" descr="Norrby Idrottsföre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028" name="Picture 4" descr="Norrby Idrottsförening"/>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6551875" y="1952366"/>
            <a:ext cx="5640125" cy="376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507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9166B-2F16-47E7-AB55-83F24D055EA9}"/>
              </a:ext>
            </a:extLst>
          </p:cNvPr>
          <p:cNvSpPr>
            <a:spLocks noGrp="1"/>
          </p:cNvSpPr>
          <p:nvPr>
            <p:ph type="title"/>
          </p:nvPr>
        </p:nvSpPr>
        <p:spPr/>
        <p:txBody>
          <a:bodyPr/>
          <a:lstStyle/>
          <a:p>
            <a:r>
              <a:rPr lang="sv-SE" dirty="0" smtClean="0">
                <a:solidFill>
                  <a:schemeClr val="accent4"/>
                </a:solidFill>
              </a:rPr>
              <a:t>Tillsammans skapar vi ett socialt hållbart Borås</a:t>
            </a:r>
            <a:endParaRPr lang="en-US" dirty="0">
              <a:solidFill>
                <a:schemeClr val="accent4"/>
              </a:solidFill>
            </a:endParaRPr>
          </a:p>
        </p:txBody>
      </p:sp>
    </p:spTree>
    <p:extLst>
      <p:ext uri="{BB962C8B-B14F-4D97-AF65-F5344CB8AC3E}">
        <p14:creationId xmlns:p14="http://schemas.microsoft.com/office/powerpoint/2010/main" val="16104203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1">
            <a:extLst>
              <a:ext uri="{FF2B5EF4-FFF2-40B4-BE49-F238E27FC236}">
                <a16:creationId xmlns:a16="http://schemas.microsoft.com/office/drawing/2014/main" id="{F0B844D4-34C3-0042-A57F-F18C7FB57D26}"/>
              </a:ext>
            </a:extLst>
          </p:cNvPr>
          <p:cNvSpPr>
            <a:spLocks noGrp="1"/>
          </p:cNvSpPr>
          <p:nvPr>
            <p:ph type="body" sz="quarter" idx="10"/>
          </p:nvPr>
        </p:nvSpPr>
        <p:spPr>
          <a:xfrm>
            <a:off x="0" y="2702481"/>
            <a:ext cx="10579395" cy="1453038"/>
          </a:xfrm>
        </p:spPr>
        <p:txBody>
          <a:bodyPr>
            <a:normAutofit/>
          </a:bodyPr>
          <a:lstStyle/>
          <a:p>
            <a:r>
              <a:rPr lang="sv-SE" sz="8800" dirty="0" smtClean="0"/>
              <a:t>Frågor</a:t>
            </a:r>
            <a:endParaRPr lang="sv-SE" sz="8800" dirty="0"/>
          </a:p>
        </p:txBody>
      </p:sp>
    </p:spTree>
    <p:extLst>
      <p:ext uri="{BB962C8B-B14F-4D97-AF65-F5344CB8AC3E}">
        <p14:creationId xmlns:p14="http://schemas.microsoft.com/office/powerpoint/2010/main" val="3931080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1">
            <a:extLst>
              <a:ext uri="{FF2B5EF4-FFF2-40B4-BE49-F238E27FC236}">
                <a16:creationId xmlns:a16="http://schemas.microsoft.com/office/drawing/2014/main" id="{97A476BA-2CDE-7448-AB8F-CF82EFE75852}"/>
              </a:ext>
            </a:extLst>
          </p:cNvPr>
          <p:cNvSpPr>
            <a:spLocks noGrp="1"/>
          </p:cNvSpPr>
          <p:nvPr>
            <p:ph type="body" sz="quarter" idx="10"/>
          </p:nvPr>
        </p:nvSpPr>
        <p:spPr>
          <a:xfrm>
            <a:off x="0" y="2702481"/>
            <a:ext cx="10579395" cy="1453038"/>
          </a:xfrm>
        </p:spPr>
        <p:txBody>
          <a:bodyPr>
            <a:normAutofit/>
          </a:bodyPr>
          <a:lstStyle/>
          <a:p>
            <a:r>
              <a:rPr lang="sv-SE" sz="8800" dirty="0"/>
              <a:t>Tack!</a:t>
            </a:r>
          </a:p>
        </p:txBody>
      </p:sp>
    </p:spTree>
    <p:extLst>
      <p:ext uri="{BB962C8B-B14F-4D97-AF65-F5344CB8AC3E}">
        <p14:creationId xmlns:p14="http://schemas.microsoft.com/office/powerpoint/2010/main" val="897422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ögerpil 9"/>
          <p:cNvSpPr/>
          <p:nvPr/>
        </p:nvSpPr>
        <p:spPr>
          <a:xfrm rot="16200000" flipV="1">
            <a:off x="5041747" y="1631041"/>
            <a:ext cx="1239710" cy="1642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Högerpil 10"/>
          <p:cNvSpPr/>
          <p:nvPr/>
        </p:nvSpPr>
        <p:spPr>
          <a:xfrm rot="13269842" flipV="1">
            <a:off x="6847315" y="1767213"/>
            <a:ext cx="2103276" cy="147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Högerpil 3"/>
          <p:cNvSpPr/>
          <p:nvPr/>
        </p:nvSpPr>
        <p:spPr>
          <a:xfrm rot="19061666" flipV="1">
            <a:off x="2447266" y="1795966"/>
            <a:ext cx="2142796" cy="141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ruta 6"/>
          <p:cNvSpPr txBox="1"/>
          <p:nvPr/>
        </p:nvSpPr>
        <p:spPr>
          <a:xfrm>
            <a:off x="3434446" y="262296"/>
            <a:ext cx="526776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30704D"/>
                </a:solidFill>
                <a:effectLst/>
                <a:uLnTx/>
                <a:uFillTx/>
                <a:latin typeface="Arial" panose="020B0604020202020204" pitchFamily="34" charset="0"/>
                <a:ea typeface="+mn-ea"/>
                <a:cs typeface="Arial" panose="020B0604020202020204" pitchFamily="34" charset="0"/>
              </a:rPr>
              <a:t>Mer </a:t>
            </a:r>
            <a:r>
              <a:rPr kumimoji="0" lang="sv-SE" sz="2400" b="1" i="0" u="none" strike="noStrike" kern="1200" cap="none" spc="0" normalizeH="0" baseline="0" noProof="0" dirty="0" smtClean="0">
                <a:ln>
                  <a:noFill/>
                </a:ln>
                <a:solidFill>
                  <a:srgbClr val="30704D"/>
                </a:solidFill>
                <a:effectLst/>
                <a:uLnTx/>
                <a:uFillTx/>
                <a:latin typeface="Arial" panose="020B0604020202020204" pitchFamily="34" charset="0"/>
                <a:ea typeface="+mn-ea"/>
                <a:cs typeface="Arial" panose="020B0604020202020204" pitchFamily="34" charset="0"/>
              </a:rPr>
              <a:t>j</a:t>
            </a:r>
            <a:r>
              <a:rPr kumimoji="0" lang="sv-SE" sz="2400" b="1" i="0" u="none" strike="noStrike" kern="1200" cap="none" spc="0" normalizeH="0" baseline="0" noProof="0" dirty="0" err="1" smtClean="0">
                <a:ln>
                  <a:noFill/>
                </a:ln>
                <a:solidFill>
                  <a:srgbClr val="30704D"/>
                </a:solidFill>
                <a:effectLst/>
                <a:uLnTx/>
                <a:uFillTx/>
                <a:latin typeface="Arial" panose="020B0604020202020204" pitchFamily="34" charset="0"/>
                <a:ea typeface="+mn-ea"/>
                <a:cs typeface="Arial" panose="020B0604020202020204" pitchFamily="34" charset="0"/>
              </a:rPr>
              <a:t>ämlika</a:t>
            </a:r>
            <a:r>
              <a:rPr kumimoji="0" lang="sv-SE" sz="2400" b="1" i="0" u="none" strike="noStrike" kern="1200" cap="none" spc="0" normalizeH="0" baseline="0" noProof="0" dirty="0" smtClean="0">
                <a:ln>
                  <a:noFill/>
                </a:ln>
                <a:solidFill>
                  <a:srgbClr val="30704D"/>
                </a:solidFill>
                <a:effectLst/>
                <a:uLnTx/>
                <a:uFillTx/>
                <a:latin typeface="Arial" panose="020B0604020202020204" pitchFamily="34" charset="0"/>
                <a:ea typeface="+mn-ea"/>
                <a:cs typeface="Arial" panose="020B0604020202020204" pitchFamily="34" charset="0"/>
              </a:rPr>
              <a:t> </a:t>
            </a:r>
            <a:r>
              <a:rPr kumimoji="0" lang="sv-SE" sz="2400" b="1" i="0" u="none" strike="noStrike" kern="1200" cap="none" spc="0" normalizeH="0" baseline="0" noProof="0" dirty="0">
                <a:ln>
                  <a:noFill/>
                </a:ln>
                <a:solidFill>
                  <a:srgbClr val="30704D"/>
                </a:solidFill>
                <a:effectLst/>
                <a:uLnTx/>
                <a:uFillTx/>
                <a:latin typeface="Arial" panose="020B0604020202020204" pitchFamily="34" charset="0"/>
                <a:ea typeface="+mn-ea"/>
                <a:cs typeface="Arial" panose="020B0604020202020204" pitchFamily="34" charset="0"/>
              </a:rPr>
              <a:t>livsvillkor och bättre hälsa för våra invånare  </a:t>
            </a:r>
          </a:p>
        </p:txBody>
      </p:sp>
      <p:sp>
        <p:nvSpPr>
          <p:cNvPr id="8" name="Rektangel med rundade hörn 7"/>
          <p:cNvSpPr/>
          <p:nvPr/>
        </p:nvSpPr>
        <p:spPr>
          <a:xfrm>
            <a:off x="231162" y="5091699"/>
            <a:ext cx="11008896" cy="1206461"/>
          </a:xfrm>
          <a:prstGeom prst="round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ruta 8"/>
          <p:cNvSpPr txBox="1"/>
          <p:nvPr/>
        </p:nvSpPr>
        <p:spPr>
          <a:xfrm>
            <a:off x="2910469" y="5464097"/>
            <a:ext cx="5742878" cy="461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sv-SE" sz="2400" b="1" i="0" u="none" strike="noStrike" kern="1200" cap="none" spc="0" normalizeH="0" baseline="0" noProof="0" dirty="0" smtClean="0">
                <a:ln>
                  <a:noFill/>
                </a:ln>
                <a:solidFill>
                  <a:prstClr val="white"/>
                </a:solidFill>
                <a:effectLst/>
                <a:uLnTx/>
                <a:uFillTx/>
                <a:latin typeface="Arial" panose="020B0604020202020204"/>
                <a:ea typeface="+mn-ea"/>
                <a:cs typeface="+mn-cs"/>
              </a:rPr>
              <a:t>Områdesutveckling Norrby</a:t>
            </a:r>
            <a:endParaRPr kumimoji="0" lang="sv-SE" sz="24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Ellips 5"/>
          <p:cNvSpPr/>
          <p:nvPr/>
        </p:nvSpPr>
        <p:spPr>
          <a:xfrm>
            <a:off x="7834916" y="2333002"/>
            <a:ext cx="2952702" cy="30418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Boende och närmiljö</a:t>
            </a:r>
          </a:p>
        </p:txBody>
      </p:sp>
      <p:sp>
        <p:nvSpPr>
          <p:cNvPr id="5" name="Ellips 4"/>
          <p:cNvSpPr/>
          <p:nvPr/>
        </p:nvSpPr>
        <p:spPr>
          <a:xfrm>
            <a:off x="4166635" y="2333003"/>
            <a:ext cx="3025903" cy="30418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Förutsättningar för arbete</a:t>
            </a:r>
          </a:p>
        </p:txBody>
      </p:sp>
      <p:sp>
        <p:nvSpPr>
          <p:cNvPr id="3" name="Ellips 2"/>
          <p:cNvSpPr/>
          <p:nvPr/>
        </p:nvSpPr>
        <p:spPr>
          <a:xfrm>
            <a:off x="446049" y="2333003"/>
            <a:ext cx="3080588" cy="30561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God start i livet och goda uppväxtvillkor </a:t>
            </a:r>
          </a:p>
        </p:txBody>
      </p:sp>
    </p:spTree>
    <p:extLst>
      <p:ext uri="{BB962C8B-B14F-4D97-AF65-F5344CB8AC3E}">
        <p14:creationId xmlns:p14="http://schemas.microsoft.com/office/powerpoint/2010/main" val="4055023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030143"/>
            <a:ext cx="11353800" cy="4506133"/>
          </a:xfrm>
        </p:spPr>
        <p:txBody>
          <a:bodyPr/>
          <a:lstStyle/>
          <a:p>
            <a:r>
              <a:rPr lang="sv-SE" dirty="0" smtClean="0"/>
              <a:t>Kommunövergripande</a:t>
            </a:r>
            <a:br>
              <a:rPr lang="sv-SE" dirty="0" smtClean="0"/>
            </a:br>
            <a:r>
              <a:rPr lang="sv-SE" dirty="0" smtClean="0">
                <a:solidFill>
                  <a:schemeClr val="accent1"/>
                </a:solidFill>
              </a:rPr>
              <a:t>Områdesnivå</a:t>
            </a:r>
            <a:endParaRPr lang="sv-SE" dirty="0">
              <a:solidFill>
                <a:schemeClr val="accent1"/>
              </a:solidFill>
            </a:endParaRPr>
          </a:p>
        </p:txBody>
      </p:sp>
    </p:spTree>
    <p:extLst>
      <p:ext uri="{BB962C8B-B14F-4D97-AF65-F5344CB8AC3E}">
        <p14:creationId xmlns:p14="http://schemas.microsoft.com/office/powerpoint/2010/main" val="2748462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 börjar med ett område</a:t>
            </a:r>
            <a:endParaRPr lang="sv-SE" dirty="0"/>
          </a:p>
        </p:txBody>
      </p:sp>
    </p:spTree>
    <p:extLst>
      <p:ext uri="{BB962C8B-B14F-4D97-AF65-F5344CB8AC3E}">
        <p14:creationId xmlns:p14="http://schemas.microsoft.com/office/powerpoint/2010/main" val="312312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9166B-2F16-47E7-AB55-83F24D055EA9}"/>
              </a:ext>
            </a:extLst>
          </p:cNvPr>
          <p:cNvSpPr>
            <a:spLocks noGrp="1"/>
          </p:cNvSpPr>
          <p:nvPr>
            <p:ph type="title"/>
          </p:nvPr>
        </p:nvSpPr>
        <p:spPr/>
        <p:txBody>
          <a:bodyPr/>
          <a:lstStyle/>
          <a:p>
            <a:r>
              <a:rPr lang="sv-SE" dirty="0"/>
              <a:t>Ingen kan förändra </a:t>
            </a:r>
            <a:br>
              <a:rPr lang="sv-SE" dirty="0"/>
            </a:br>
            <a:r>
              <a:rPr lang="sv-SE" dirty="0">
                <a:solidFill>
                  <a:schemeClr val="accent1"/>
                </a:solidFill>
              </a:rPr>
              <a:t>på egen hand</a:t>
            </a:r>
            <a:endParaRPr lang="en-US" dirty="0">
              <a:solidFill>
                <a:schemeClr val="accent1"/>
              </a:solidFill>
            </a:endParaRPr>
          </a:p>
        </p:txBody>
      </p:sp>
    </p:spTree>
    <p:extLst>
      <p:ext uri="{BB962C8B-B14F-4D97-AF65-F5344CB8AC3E}">
        <p14:creationId xmlns:p14="http://schemas.microsoft.com/office/powerpoint/2010/main" val="89708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ACA9E097-486C-1843-94D0-C6F22D7066D5}" vid="{2C8B5F26-2593-004C-AFF5-15554D128BD3}"/>
    </a:ext>
  </a:extLst>
</a:theme>
</file>

<file path=ppt/theme/theme2.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ACA9E097-486C-1843-94D0-C6F22D7066D5}" vid="{CE431023-451D-D14C-A26D-89BBA520C4E0}"/>
    </a:ext>
  </a:extLst>
</a:theme>
</file>

<file path=ppt/theme/theme3.xml><?xml version="1.0" encoding="utf-8"?>
<a:theme xmlns:a="http://schemas.openxmlformats.org/drawingml/2006/main" name="1_Office-tema">
  <a:themeElements>
    <a:clrScheme name="Socialt Hållbart Borås">
      <a:dk1>
        <a:sysClr val="windowText" lastClr="000000"/>
      </a:dk1>
      <a:lt1>
        <a:sysClr val="window" lastClr="FFFFFF"/>
      </a:lt1>
      <a:dk2>
        <a:srgbClr val="000000"/>
      </a:dk2>
      <a:lt2>
        <a:srgbClr val="FFFFFF"/>
      </a:lt2>
      <a:accent1>
        <a:srgbClr val="30704D"/>
      </a:accent1>
      <a:accent2>
        <a:srgbClr val="80A37D"/>
      </a:accent2>
      <a:accent3>
        <a:srgbClr val="DAE3DA"/>
      </a:accent3>
      <a:accent4>
        <a:srgbClr val="30704D"/>
      </a:accent4>
      <a:accent5>
        <a:srgbClr val="80A37D"/>
      </a:accent5>
      <a:accent6>
        <a:srgbClr val="DEE7DC"/>
      </a:accent6>
      <a:hlink>
        <a:srgbClr val="30704D"/>
      </a:hlink>
      <a:folHlink>
        <a:srgbClr val="80A3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t_hallbart_Boras_PPT-mall_v3" id="{80DBD27E-5538-4BF3-B978-0647DDAA221F}" vid="{4786B53B-E16D-4C75-8153-88B137FC3F14}"/>
    </a:ext>
  </a:extLst>
</a:theme>
</file>

<file path=ppt/theme/theme4.xml><?xml version="1.0" encoding="utf-8"?>
<a:theme xmlns:a="http://schemas.openxmlformats.org/drawingml/2006/main" name="3_Office-tema">
  <a:themeElements>
    <a:clrScheme name="Socialt Hållbart Borås">
      <a:dk1>
        <a:sysClr val="windowText" lastClr="000000"/>
      </a:dk1>
      <a:lt1>
        <a:sysClr val="window" lastClr="FFFFFF"/>
      </a:lt1>
      <a:dk2>
        <a:srgbClr val="000000"/>
      </a:dk2>
      <a:lt2>
        <a:srgbClr val="FFFFFF"/>
      </a:lt2>
      <a:accent1>
        <a:srgbClr val="30704D"/>
      </a:accent1>
      <a:accent2>
        <a:srgbClr val="80A37D"/>
      </a:accent2>
      <a:accent3>
        <a:srgbClr val="DAE3DA"/>
      </a:accent3>
      <a:accent4>
        <a:srgbClr val="30704D"/>
      </a:accent4>
      <a:accent5>
        <a:srgbClr val="80A37D"/>
      </a:accent5>
      <a:accent6>
        <a:srgbClr val="DEE7DC"/>
      </a:accent6>
      <a:hlink>
        <a:srgbClr val="30704D"/>
      </a:hlink>
      <a:folHlink>
        <a:srgbClr val="80A3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_med_text_Alla är vinnare i ett mer jämlikt Borås_ppt" id="{4FA605B2-5B1D-4285-A6A4-377D338AC102}" vid="{E220C22D-1408-4CFD-87FD-9345854EC7DD}"/>
    </a:ext>
  </a:extLst>
</a:theme>
</file>

<file path=ppt/theme/theme5.xml><?xml version="1.0" encoding="utf-8"?>
<a:theme xmlns:a="http://schemas.openxmlformats.org/drawingml/2006/main" name="4_Office-tema">
  <a:themeElements>
    <a:clrScheme name="Socialt Hållbart Borås">
      <a:dk1>
        <a:sysClr val="windowText" lastClr="000000"/>
      </a:dk1>
      <a:lt1>
        <a:sysClr val="window" lastClr="FFFFFF"/>
      </a:lt1>
      <a:dk2>
        <a:srgbClr val="000000"/>
      </a:dk2>
      <a:lt2>
        <a:srgbClr val="FFFFFF"/>
      </a:lt2>
      <a:accent1>
        <a:srgbClr val="30704D"/>
      </a:accent1>
      <a:accent2>
        <a:srgbClr val="80A37D"/>
      </a:accent2>
      <a:accent3>
        <a:srgbClr val="DAE3DA"/>
      </a:accent3>
      <a:accent4>
        <a:srgbClr val="30704D"/>
      </a:accent4>
      <a:accent5>
        <a:srgbClr val="80A37D"/>
      </a:accent5>
      <a:accent6>
        <a:srgbClr val="DEE7DC"/>
      </a:accent6>
      <a:hlink>
        <a:srgbClr val="30704D"/>
      </a:hlink>
      <a:folHlink>
        <a:srgbClr val="80A3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t_hallbart_Boras_PPT-mall_v3" id="{80DBD27E-5538-4BF3-B978-0647DDAA221F}" vid="{4786B53B-E16D-4C75-8153-88B137FC3F14}"/>
    </a:ext>
  </a:extLst>
</a:theme>
</file>

<file path=ppt/theme/theme6.xml><?xml version="1.0" encoding="utf-8"?>
<a:theme xmlns:a="http://schemas.openxmlformats.org/drawingml/2006/main" name="5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 id="{AD1CAF9F-38CE-4941-B163-0101A2153BB4}" vid="{E8461180-D67F-AD43-ACD3-C1F3714225D3}"/>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 Grön (3)</Template>
  <TotalTime>921</TotalTime>
  <Words>5124</Words>
  <Application>Microsoft Office PowerPoint</Application>
  <PresentationFormat>Bredbild</PresentationFormat>
  <Paragraphs>1072</Paragraphs>
  <Slides>55</Slides>
  <Notes>55</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55</vt:i4>
      </vt:variant>
    </vt:vector>
  </HeadingPairs>
  <TitlesOfParts>
    <vt:vector size="67" baseType="lpstr">
      <vt:lpstr>Arial</vt:lpstr>
      <vt:lpstr>Arial Black</vt:lpstr>
      <vt:lpstr>Calibri</vt:lpstr>
      <vt:lpstr>Courier New</vt:lpstr>
      <vt:lpstr>Systemtypsnitt normalt</vt:lpstr>
      <vt:lpstr>Verdana</vt:lpstr>
      <vt:lpstr>Office-tema</vt:lpstr>
      <vt:lpstr>2_Office-tema</vt:lpstr>
      <vt:lpstr>1_Office-tema</vt:lpstr>
      <vt:lpstr>3_Office-tema</vt:lpstr>
      <vt:lpstr>4_Office-tema</vt:lpstr>
      <vt:lpstr>5_Office-tema</vt:lpstr>
      <vt:lpstr>Områdesutveckling Norrby</vt:lpstr>
      <vt:lpstr>PowerPoint-presentation</vt:lpstr>
      <vt:lpstr>Alla är vinnare i ett mer jämlikt Borås </vt:lpstr>
      <vt:lpstr>PowerPoint-presentation</vt:lpstr>
      <vt:lpstr>Likvärdiga villkor ger större framtidstro </vt:lpstr>
      <vt:lpstr>PowerPoint-presentation</vt:lpstr>
      <vt:lpstr>Kommunövergripande Områdesnivå</vt:lpstr>
      <vt:lpstr>Vi börjar med ett område</vt:lpstr>
      <vt:lpstr>Ingen kan förändra  på egen hand</vt:lpstr>
      <vt:lpstr>PowerPoint-presentation</vt:lpstr>
      <vt:lpstr>PowerPoint-presentation</vt:lpstr>
      <vt:lpstr>PowerPoint-presentation</vt:lpstr>
      <vt:lpstr>Status social hållbarhet </vt:lpstr>
      <vt:lpstr>Status social hållbarhet </vt:lpstr>
      <vt:lpstr>PowerPoint-presentation</vt:lpstr>
      <vt:lpstr>PowerPoint-presentation</vt:lpstr>
      <vt:lpstr>PowerPoint-presentation</vt:lpstr>
      <vt:lpstr>PowerPoint-presentation</vt:lpstr>
      <vt:lpstr>PowerPoint-presentation</vt:lpstr>
      <vt:lpstr>PowerPoint-presentation</vt:lpstr>
      <vt:lpstr>Pågående arbete</vt:lpstr>
      <vt:lpstr>3. Om Norrby - Resurser och verksamheter </vt:lpstr>
      <vt:lpstr>På gång just nu</vt:lpstr>
      <vt:lpstr>PowerPoint-presentation</vt:lpstr>
      <vt:lpstr>PowerPoint-presentation</vt:lpstr>
      <vt:lpstr>Medskapande som metod</vt:lpstr>
      <vt:lpstr>PowerPoint-presentation</vt:lpstr>
      <vt:lpstr>PowerPoint-presentation</vt:lpstr>
      <vt:lpstr>4. Medskapande som metod  </vt:lpstr>
      <vt:lpstr> Teoretiska utgångspunkter </vt:lpstr>
      <vt:lpstr>PowerPoint-presentation</vt:lpstr>
      <vt:lpstr>Teman </vt:lpstr>
      <vt:lpstr>Meningsfull fritid</vt:lpstr>
      <vt:lpstr>Förutsättningar för arbete</vt:lpstr>
      <vt:lpstr>Yttre miljö</vt:lpstr>
      <vt:lpstr>Inre miljö</vt:lpstr>
      <vt:lpstr>Skola, förskola, samverkan familj-skola  </vt:lpstr>
      <vt:lpstr>Övrigt</vt:lpstr>
      <vt:lpstr>PowerPoint-presentation</vt:lpstr>
      <vt:lpstr>Bakgrundsinformation</vt:lpstr>
      <vt:lpstr>Bakgrundsinformation</vt:lpstr>
      <vt:lpstr>Fritidsutbudet</vt:lpstr>
      <vt:lpstr>Utomhusmiljö</vt:lpstr>
      <vt:lpstr>Bostad</vt:lpstr>
      <vt:lpstr>Barn och unga</vt:lpstr>
      <vt:lpstr>Information</vt:lpstr>
      <vt:lpstr>Möjlighet att påverka</vt:lpstr>
      <vt:lpstr>Nästa Steg</vt:lpstr>
      <vt:lpstr>PowerPoint-presentation</vt:lpstr>
      <vt:lpstr>8 personligheter </vt:lpstr>
      <vt:lpstr>Ambassadörer och förebilder i området </vt:lpstr>
      <vt:lpstr>När?</vt:lpstr>
      <vt:lpstr>Tillsammans skapar vi ett socialt hållbart Borås</vt:lpstr>
      <vt:lpstr>PowerPoint-presentation</vt:lpstr>
      <vt:lpstr>PowerPoint-presentation</vt:lpstr>
    </vt:vector>
  </TitlesOfParts>
  <Company>Borås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Ida Grindsiö</dc:creator>
  <cp:lastModifiedBy>Ingegerd Eriksson</cp:lastModifiedBy>
  <cp:revision>111</cp:revision>
  <cp:lastPrinted>2022-05-30T11:25:53Z</cp:lastPrinted>
  <dcterms:created xsi:type="dcterms:W3CDTF">2022-05-18T06:11:12Z</dcterms:created>
  <dcterms:modified xsi:type="dcterms:W3CDTF">2022-06-09T09:52:30Z</dcterms:modified>
</cp:coreProperties>
</file>