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8" r:id="rId2"/>
  </p:sldMasterIdLst>
  <p:notesMasterIdLst>
    <p:notesMasterId r:id="rId20"/>
  </p:notesMasterIdLst>
  <p:handoutMasterIdLst>
    <p:handoutMasterId r:id="rId21"/>
  </p:handoutMasterIdLst>
  <p:sldIdLst>
    <p:sldId id="257" r:id="rId3"/>
    <p:sldId id="296" r:id="rId4"/>
    <p:sldId id="310" r:id="rId5"/>
    <p:sldId id="299" r:id="rId6"/>
    <p:sldId id="298" r:id="rId7"/>
    <p:sldId id="311" r:id="rId8"/>
    <p:sldId id="300" r:id="rId9"/>
    <p:sldId id="302" r:id="rId10"/>
    <p:sldId id="301" r:id="rId11"/>
    <p:sldId id="303" r:id="rId12"/>
    <p:sldId id="312" r:id="rId13"/>
    <p:sldId id="304" r:id="rId14"/>
    <p:sldId id="305" r:id="rId15"/>
    <p:sldId id="306" r:id="rId16"/>
    <p:sldId id="307" r:id="rId17"/>
    <p:sldId id="313" r:id="rId18"/>
    <p:sldId id="288" r:id="rId19"/>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2754"/>
    <a:srgbClr val="EDDBE5"/>
    <a:srgbClr val="B03F78"/>
    <a:srgbClr val="3D5C76"/>
    <a:srgbClr val="E2E7EC"/>
    <a:srgbClr val="6C91A4"/>
    <a:srgbClr val="E5EBE3"/>
    <a:srgbClr val="30704D"/>
    <a:srgbClr val="80A37D"/>
    <a:srgbClr val="9195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napToObjects="1">
      <p:cViewPr varScale="1">
        <p:scale>
          <a:sx n="69" d="100"/>
          <a:sy n="69" d="100"/>
        </p:scale>
        <p:origin x="52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4" d="100"/>
          <a:sy n="114" d="100"/>
        </p:scale>
        <p:origin x="4632" y="1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16A42856-0072-E246-BFBF-51AAA4DC937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FF6F124A-8589-504F-92A7-411FFC9D8BE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F544BDD-13C5-A146-98A7-1D7BC3AAFD77}" type="datetime1">
              <a:rPr lang="sv-SE" smtClean="0"/>
              <a:t>2022-05-31</a:t>
            </a:fld>
            <a:endParaRPr lang="sv-SE"/>
          </a:p>
        </p:txBody>
      </p:sp>
      <p:sp>
        <p:nvSpPr>
          <p:cNvPr id="4" name="Platshållare för sidfot 3">
            <a:extLst>
              <a:ext uri="{FF2B5EF4-FFF2-40B4-BE49-F238E27FC236}">
                <a16:creationId xmlns:a16="http://schemas.microsoft.com/office/drawing/2014/main" id="{D64AF4F9-7CA6-924C-9D2B-016437ECAE6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D5F0100F-719E-6049-8F55-FC28110CEC0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2E15DA3-FAF2-7C4F-BDD8-C2DC917980C3}" type="slidenum">
              <a:rPr lang="sv-SE" smtClean="0"/>
              <a:t>‹#›</a:t>
            </a:fld>
            <a:endParaRPr lang="sv-SE"/>
          </a:p>
        </p:txBody>
      </p:sp>
    </p:spTree>
    <p:extLst>
      <p:ext uri="{BB962C8B-B14F-4D97-AF65-F5344CB8AC3E}">
        <p14:creationId xmlns:p14="http://schemas.microsoft.com/office/powerpoint/2010/main" val="67582766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AF3A424-B8C4-1640-83D2-8369C35A3107}" type="datetime1">
              <a:rPr lang="sv-SE" smtClean="0"/>
              <a:t>2022-05-31</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5216E59-DD55-5040-90CE-1CC6F70C6706}" type="slidenum">
              <a:rPr lang="sv-SE" smtClean="0"/>
              <a:t>‹#›</a:t>
            </a:fld>
            <a:endParaRPr lang="sv-SE"/>
          </a:p>
        </p:txBody>
      </p:sp>
    </p:spTree>
    <p:extLst>
      <p:ext uri="{BB962C8B-B14F-4D97-AF65-F5344CB8AC3E}">
        <p14:creationId xmlns:p14="http://schemas.microsoft.com/office/powerpoint/2010/main" val="2845577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en startsida. Startsidan finns i tre varianter, ljus eller mörk bakgrund och en med fotografi som bakgrund.</a:t>
            </a:r>
          </a:p>
        </p:txBody>
      </p:sp>
      <p:sp>
        <p:nvSpPr>
          <p:cNvPr id="4" name="Platshållare för datum 3"/>
          <p:cNvSpPr>
            <a:spLocks noGrp="1"/>
          </p:cNvSpPr>
          <p:nvPr>
            <p:ph type="dt" idx="1"/>
          </p:nvPr>
        </p:nvSpPr>
        <p:spPr/>
        <p:txBody>
          <a:bodyPr/>
          <a:lstStyle/>
          <a:p>
            <a:fld id="{9AF3A424-B8C4-1640-83D2-8369C35A3107}" type="datetime1">
              <a:rPr lang="sv-SE" smtClean="0"/>
              <a:t>2022-05-31</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1</a:t>
            </a:fld>
            <a:endParaRPr lang="sv-SE"/>
          </a:p>
        </p:txBody>
      </p:sp>
    </p:spTree>
    <p:extLst>
      <p:ext uri="{BB962C8B-B14F-4D97-AF65-F5344CB8AC3E}">
        <p14:creationId xmlns:p14="http://schemas.microsoft.com/office/powerpoint/2010/main" val="3059133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a:t>
            </a:r>
            <a:endParaRPr lang="sv-SE" dirty="0"/>
          </a:p>
        </p:txBody>
      </p:sp>
      <p:sp>
        <p:nvSpPr>
          <p:cNvPr id="4" name="Platshållare för bildnummer 3"/>
          <p:cNvSpPr>
            <a:spLocks noGrp="1"/>
          </p:cNvSpPr>
          <p:nvPr>
            <p:ph type="sldNum" sz="quarter" idx="10"/>
          </p:nvPr>
        </p:nvSpPr>
        <p:spPr/>
        <p:txBody>
          <a:bodyPr/>
          <a:lstStyle/>
          <a:p>
            <a:pPr>
              <a:defRPr/>
            </a:pPr>
            <a:fld id="{19D38846-45EB-0146-8E32-7BDF73FA21FC}" type="slidenum">
              <a:rPr lang="sv-SE" smtClean="0"/>
              <a:pPr>
                <a:defRPr/>
              </a:pPr>
              <a:t>12</a:t>
            </a:fld>
            <a:endParaRPr lang="sv-SE"/>
          </a:p>
        </p:txBody>
      </p:sp>
    </p:spTree>
    <p:extLst>
      <p:ext uri="{BB962C8B-B14F-4D97-AF65-F5344CB8AC3E}">
        <p14:creationId xmlns:p14="http://schemas.microsoft.com/office/powerpoint/2010/main" val="1810692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a:t>
            </a:r>
            <a:endParaRPr lang="sv-SE" dirty="0"/>
          </a:p>
        </p:txBody>
      </p:sp>
      <p:sp>
        <p:nvSpPr>
          <p:cNvPr id="4" name="Platshållare för bildnummer 3"/>
          <p:cNvSpPr>
            <a:spLocks noGrp="1"/>
          </p:cNvSpPr>
          <p:nvPr>
            <p:ph type="sldNum" sz="quarter" idx="10"/>
          </p:nvPr>
        </p:nvSpPr>
        <p:spPr/>
        <p:txBody>
          <a:bodyPr/>
          <a:lstStyle/>
          <a:p>
            <a:pPr>
              <a:defRPr/>
            </a:pPr>
            <a:fld id="{19D38846-45EB-0146-8E32-7BDF73FA21FC}" type="slidenum">
              <a:rPr lang="sv-SE" smtClean="0"/>
              <a:pPr>
                <a:defRPr/>
              </a:pPr>
              <a:t>13</a:t>
            </a:fld>
            <a:endParaRPr lang="sv-SE"/>
          </a:p>
        </p:txBody>
      </p:sp>
    </p:spTree>
    <p:extLst>
      <p:ext uri="{BB962C8B-B14F-4D97-AF65-F5344CB8AC3E}">
        <p14:creationId xmlns:p14="http://schemas.microsoft.com/office/powerpoint/2010/main" val="524232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t>
            </a:r>
            <a:endParaRPr lang="sv-SE" dirty="0"/>
          </a:p>
        </p:txBody>
      </p:sp>
      <p:sp>
        <p:nvSpPr>
          <p:cNvPr id="4" name="Platshållare för bildnummer 3"/>
          <p:cNvSpPr>
            <a:spLocks noGrp="1"/>
          </p:cNvSpPr>
          <p:nvPr>
            <p:ph type="sldNum" sz="quarter" idx="10"/>
          </p:nvPr>
        </p:nvSpPr>
        <p:spPr/>
        <p:txBody>
          <a:bodyPr/>
          <a:lstStyle/>
          <a:p>
            <a:pPr>
              <a:defRPr/>
            </a:pPr>
            <a:fld id="{19D38846-45EB-0146-8E32-7BDF73FA21FC}" type="slidenum">
              <a:rPr lang="sv-SE" smtClean="0"/>
              <a:pPr>
                <a:defRPr/>
              </a:pPr>
              <a:t>14</a:t>
            </a:fld>
            <a:endParaRPr lang="sv-SE"/>
          </a:p>
        </p:txBody>
      </p:sp>
    </p:spTree>
    <p:extLst>
      <p:ext uri="{BB962C8B-B14F-4D97-AF65-F5344CB8AC3E}">
        <p14:creationId xmlns:p14="http://schemas.microsoft.com/office/powerpoint/2010/main" val="408636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t>
            </a:r>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D38846-45EB-0146-8E32-7BDF73FA21F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7579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t>
            </a:r>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D38846-45EB-0146-8E32-7BDF73FA21F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0280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Centrerad text ska för det mesta undvikas. Enstaka ord eller en kort mening i form av ett citat kan dock centreras som på den här bilden. </a:t>
            </a:r>
          </a:p>
        </p:txBody>
      </p:sp>
      <p:sp>
        <p:nvSpPr>
          <p:cNvPr id="4" name="Platshållare för datum 3"/>
          <p:cNvSpPr>
            <a:spLocks noGrp="1"/>
          </p:cNvSpPr>
          <p:nvPr>
            <p:ph type="dt" idx="1"/>
          </p:nvPr>
        </p:nvSpPr>
        <p:spPr/>
        <p:txBody>
          <a:bodyPr/>
          <a:lstStyle/>
          <a:p>
            <a:fld id="{9AF3A424-B8C4-1640-83D2-8369C35A3107}" type="datetime1">
              <a:rPr lang="sv-SE" smtClean="0"/>
              <a:t>2022-05-31</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17</a:t>
            </a:fld>
            <a:endParaRPr lang="sv-SE"/>
          </a:p>
        </p:txBody>
      </p:sp>
    </p:spTree>
    <p:extLst>
      <p:ext uri="{BB962C8B-B14F-4D97-AF65-F5344CB8AC3E}">
        <p14:creationId xmlns:p14="http://schemas.microsoft.com/office/powerpoint/2010/main" val="16912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mtClean="0"/>
              <a:t>A</a:t>
            </a:r>
            <a:endParaRPr lang="sv-SE" dirty="0"/>
          </a:p>
        </p:txBody>
      </p:sp>
      <p:sp>
        <p:nvSpPr>
          <p:cNvPr id="4" name="Platshållare för bildnummer 3"/>
          <p:cNvSpPr>
            <a:spLocks noGrp="1"/>
          </p:cNvSpPr>
          <p:nvPr>
            <p:ph type="sldNum" sz="quarter" idx="10"/>
          </p:nvPr>
        </p:nvSpPr>
        <p:spPr/>
        <p:txBody>
          <a:bodyPr/>
          <a:lstStyle/>
          <a:p>
            <a:pPr>
              <a:defRPr/>
            </a:pPr>
            <a:fld id="{19D38846-45EB-0146-8E32-7BDF73FA21FC}" type="slidenum">
              <a:rPr lang="sv-SE" smtClean="0"/>
              <a:pPr>
                <a:defRPr/>
              </a:pPr>
              <a:t>2</a:t>
            </a:fld>
            <a:endParaRPr lang="sv-SE"/>
          </a:p>
        </p:txBody>
      </p:sp>
    </p:spTree>
    <p:extLst>
      <p:ext uri="{BB962C8B-B14F-4D97-AF65-F5344CB8AC3E}">
        <p14:creationId xmlns:p14="http://schemas.microsoft.com/office/powerpoint/2010/main" val="15777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v-SE" sz="1200" i="1" dirty="0" smtClean="0"/>
              <a:t>A</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sz="1200" i="1"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v-SE" sz="1200" i="1" dirty="0" smtClean="0"/>
              <a:t>Det krävs förståelse för att känslan av trygghet och faktiskt säkerhet inte alltid samspelar. Ibland kan insatser med liten påverkan på säkerheten ändå öka känslan av trygghet vilket är minst lika viktigt.</a:t>
            </a:r>
          </a:p>
          <a:p>
            <a:endParaRPr lang="sv-SE" dirty="0"/>
          </a:p>
        </p:txBody>
      </p:sp>
      <p:sp>
        <p:nvSpPr>
          <p:cNvPr id="4" name="Platshållare för bildnummer 3"/>
          <p:cNvSpPr>
            <a:spLocks noGrp="1"/>
          </p:cNvSpPr>
          <p:nvPr>
            <p:ph type="sldNum" sz="quarter" idx="10"/>
          </p:nvPr>
        </p:nvSpPr>
        <p:spPr/>
        <p:txBody>
          <a:bodyPr/>
          <a:lstStyle/>
          <a:p>
            <a:pPr>
              <a:defRPr/>
            </a:pPr>
            <a:fld id="{19D38846-45EB-0146-8E32-7BDF73FA21FC}" type="slidenum">
              <a:rPr lang="sv-SE" smtClean="0"/>
              <a:pPr>
                <a:defRPr/>
              </a:pPr>
              <a:t>4</a:t>
            </a:fld>
            <a:endParaRPr lang="sv-SE"/>
          </a:p>
        </p:txBody>
      </p:sp>
    </p:spTree>
    <p:extLst>
      <p:ext uri="{BB962C8B-B14F-4D97-AF65-F5344CB8AC3E}">
        <p14:creationId xmlns:p14="http://schemas.microsoft.com/office/powerpoint/2010/main" val="40501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t>
            </a:r>
            <a:endParaRPr lang="sv-SE" dirty="0"/>
          </a:p>
        </p:txBody>
      </p:sp>
      <p:sp>
        <p:nvSpPr>
          <p:cNvPr id="4" name="Platshållare för bildnummer 3"/>
          <p:cNvSpPr>
            <a:spLocks noGrp="1"/>
          </p:cNvSpPr>
          <p:nvPr>
            <p:ph type="sldNum" sz="quarter" idx="10"/>
          </p:nvPr>
        </p:nvSpPr>
        <p:spPr/>
        <p:txBody>
          <a:bodyPr/>
          <a:lstStyle/>
          <a:p>
            <a:pPr>
              <a:defRPr/>
            </a:pPr>
            <a:fld id="{19D38846-45EB-0146-8E32-7BDF73FA21FC}" type="slidenum">
              <a:rPr lang="sv-SE" smtClean="0"/>
              <a:pPr>
                <a:defRPr/>
              </a:pPr>
              <a:t>5</a:t>
            </a:fld>
            <a:endParaRPr lang="sv-SE"/>
          </a:p>
        </p:txBody>
      </p:sp>
    </p:spTree>
    <p:extLst>
      <p:ext uri="{BB962C8B-B14F-4D97-AF65-F5344CB8AC3E}">
        <p14:creationId xmlns:p14="http://schemas.microsoft.com/office/powerpoint/2010/main" val="4039437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D38846-45EB-0146-8E32-7BDF73FA21F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91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a:t>
            </a:r>
            <a:endParaRPr lang="sv-SE" dirty="0"/>
          </a:p>
        </p:txBody>
      </p:sp>
      <p:sp>
        <p:nvSpPr>
          <p:cNvPr id="4" name="Platshållare för bildnummer 3"/>
          <p:cNvSpPr>
            <a:spLocks noGrp="1"/>
          </p:cNvSpPr>
          <p:nvPr>
            <p:ph type="sldNum" sz="quarter" idx="10"/>
          </p:nvPr>
        </p:nvSpPr>
        <p:spPr/>
        <p:txBody>
          <a:bodyPr/>
          <a:lstStyle/>
          <a:p>
            <a:pPr>
              <a:defRPr/>
            </a:pPr>
            <a:fld id="{19D38846-45EB-0146-8E32-7BDF73FA21FC}" type="slidenum">
              <a:rPr lang="sv-SE" smtClean="0"/>
              <a:pPr>
                <a:defRPr/>
              </a:pPr>
              <a:t>7</a:t>
            </a:fld>
            <a:endParaRPr lang="sv-SE"/>
          </a:p>
        </p:txBody>
      </p:sp>
    </p:spTree>
    <p:extLst>
      <p:ext uri="{BB962C8B-B14F-4D97-AF65-F5344CB8AC3E}">
        <p14:creationId xmlns:p14="http://schemas.microsoft.com/office/powerpoint/2010/main" val="382526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mn-lt"/>
                <a:ea typeface="ＭＳ Ｐゴシック" charset="0"/>
                <a:cs typeface="ＭＳ Ｐゴシック" charset="0"/>
              </a:rPr>
              <a:t>M</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mn-lt"/>
                <a:ea typeface="ＭＳ Ｐゴシック" charset="0"/>
                <a:cs typeface="ＭＳ Ｐゴシック" charset="0"/>
              </a:rPr>
              <a:t>I Borås Stad rekommenderas ansvarig nämnd eller bolag årligen att planera trygghetsinsatserna utifrån en nulägesbeskrivning, som kontinuerligt hålls uppdaterad.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mn-lt"/>
                <a:ea typeface="ＭＳ Ｐゴシック" charset="0"/>
                <a:cs typeface="ＭＳ Ｐゴシック" charset="0"/>
              </a:rPr>
              <a:t>När flera områden som är i lika stort behov av insatser väljs de områden där det finns potential för samverkan med andra aktörer, till exempel andra förvaltningar inom staden eller boende i området.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v-SE" sz="1200" kern="1200" dirty="0" err="1" smtClean="0">
                <a:solidFill>
                  <a:schemeClr val="tx1"/>
                </a:solidFill>
                <a:effectLst/>
                <a:latin typeface="+mn-lt"/>
                <a:ea typeface="ＭＳ Ｐゴシック" charset="0"/>
                <a:cs typeface="ＭＳ Ｐゴシック" charset="0"/>
              </a:rPr>
              <a:t>Dessto</a:t>
            </a:r>
            <a:r>
              <a:rPr lang="sv-SE" sz="1200" kern="1200" dirty="0" smtClean="0">
                <a:solidFill>
                  <a:schemeClr val="tx1"/>
                </a:solidFill>
                <a:effectLst/>
                <a:latin typeface="+mn-lt"/>
                <a:ea typeface="ＭＳ Ｐゴシック" charset="0"/>
                <a:cs typeface="ＭＳ Ｐゴシック" charset="0"/>
              </a:rPr>
              <a:t> större samverkan, desto större effekt av insatsen. Polisens lista över utsatta områden bör även vara vägledande för prioriterade insatser i den fysiska miljön.</a:t>
            </a:r>
          </a:p>
          <a:p>
            <a:endParaRPr lang="sv-SE" dirty="0" smtClean="0"/>
          </a:p>
          <a:p>
            <a:r>
              <a:rPr lang="sv-SE" dirty="0" smtClean="0"/>
              <a:t>Tekniska har gjort</a:t>
            </a:r>
            <a:r>
              <a:rPr lang="sv-SE" baseline="0" dirty="0" smtClean="0"/>
              <a:t> sin första analys i samband med ett större projekt – ombyggnation av Södra torget</a:t>
            </a:r>
            <a:endParaRPr lang="sv-SE" dirty="0"/>
          </a:p>
        </p:txBody>
      </p:sp>
      <p:sp>
        <p:nvSpPr>
          <p:cNvPr id="4" name="Platshållare för bildnummer 3"/>
          <p:cNvSpPr>
            <a:spLocks noGrp="1"/>
          </p:cNvSpPr>
          <p:nvPr>
            <p:ph type="sldNum" sz="quarter" idx="10"/>
          </p:nvPr>
        </p:nvSpPr>
        <p:spPr/>
        <p:txBody>
          <a:bodyPr/>
          <a:lstStyle/>
          <a:p>
            <a:pPr>
              <a:defRPr/>
            </a:pPr>
            <a:fld id="{19D38846-45EB-0146-8E32-7BDF73FA21FC}" type="slidenum">
              <a:rPr lang="sv-SE" smtClean="0"/>
              <a:pPr>
                <a:defRPr/>
              </a:pPr>
              <a:t>8</a:t>
            </a:fld>
            <a:endParaRPr lang="sv-SE"/>
          </a:p>
        </p:txBody>
      </p:sp>
    </p:spTree>
    <p:extLst>
      <p:ext uri="{BB962C8B-B14F-4D97-AF65-F5344CB8AC3E}">
        <p14:creationId xmlns:p14="http://schemas.microsoft.com/office/powerpoint/2010/main" val="51725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19D38846-45EB-0146-8E32-7BDF73FA21FC}" type="slidenum">
              <a:rPr lang="sv-SE" smtClean="0"/>
              <a:pPr>
                <a:defRPr/>
              </a:pPr>
              <a:t>9</a:t>
            </a:fld>
            <a:endParaRPr lang="sv-SE"/>
          </a:p>
        </p:txBody>
      </p:sp>
    </p:spTree>
    <p:extLst>
      <p:ext uri="{BB962C8B-B14F-4D97-AF65-F5344CB8AC3E}">
        <p14:creationId xmlns:p14="http://schemas.microsoft.com/office/powerpoint/2010/main" val="81012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a:t>
            </a:r>
            <a:endParaRPr lang="sv-SE" dirty="0"/>
          </a:p>
        </p:txBody>
      </p:sp>
      <p:sp>
        <p:nvSpPr>
          <p:cNvPr id="4" name="Platshållare för bildnummer 3"/>
          <p:cNvSpPr>
            <a:spLocks noGrp="1"/>
          </p:cNvSpPr>
          <p:nvPr>
            <p:ph type="sldNum" sz="quarter" idx="10"/>
          </p:nvPr>
        </p:nvSpPr>
        <p:spPr/>
        <p:txBody>
          <a:bodyPr/>
          <a:lstStyle/>
          <a:p>
            <a:pPr>
              <a:defRPr/>
            </a:pPr>
            <a:fld id="{19D38846-45EB-0146-8E32-7BDF73FA21FC}" type="slidenum">
              <a:rPr lang="sv-SE" smtClean="0"/>
              <a:pPr>
                <a:defRPr/>
              </a:pPr>
              <a:t>10</a:t>
            </a:fld>
            <a:endParaRPr lang="sv-SE"/>
          </a:p>
        </p:txBody>
      </p:sp>
    </p:spTree>
    <p:extLst>
      <p:ext uri="{BB962C8B-B14F-4D97-AF65-F5344CB8AC3E}">
        <p14:creationId xmlns:p14="http://schemas.microsoft.com/office/powerpoint/2010/main" val="218293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Platshållare för text 2">
            <a:extLst>
              <a:ext uri="{FF2B5EF4-FFF2-40B4-BE49-F238E27FC236}">
                <a16:creationId xmlns:a16="http://schemas.microsoft.com/office/drawing/2014/main" id="{CEED82CC-8C60-3240-958F-DDA05DBF690F}"/>
              </a:ext>
            </a:extLst>
          </p:cNvPr>
          <p:cNvSpPr>
            <a:spLocks noGrp="1"/>
          </p:cNvSpPr>
          <p:nvPr>
            <p:ph type="body" sz="quarter" idx="10"/>
          </p:nvPr>
        </p:nvSpPr>
        <p:spPr>
          <a:xfrm>
            <a:off x="872523" y="1177105"/>
            <a:ext cx="9055247" cy="1808162"/>
          </a:xfrm>
        </p:spPr>
        <p:txBody>
          <a:bodyPr/>
          <a:lstStyle>
            <a:lvl1pPr marL="0" indent="0">
              <a:buNone/>
              <a:defRPr sz="5400" b="1"/>
            </a:lvl1pPr>
            <a:lvl2pPr marL="457200" indent="0">
              <a:buNone/>
              <a:defRPr/>
            </a:lvl2pPr>
            <a:lvl3pPr marL="914400" indent="0">
              <a:buNone/>
              <a:defRPr/>
            </a:lvl3pPr>
            <a:lvl4pPr marL="1371600" indent="0">
              <a:buNone/>
              <a:defRPr/>
            </a:lvl4pPr>
            <a:lvl5pPr marL="1828800" indent="0">
              <a:buNone/>
              <a:defRPr/>
            </a:lvl5pPr>
          </a:lstStyle>
          <a:p>
            <a:pPr lvl="0"/>
            <a:r>
              <a:rPr lang="sv-SE" smtClean="0"/>
              <a:t>Redigera format för bakgrundstext</a:t>
            </a:r>
          </a:p>
        </p:txBody>
      </p:sp>
      <p:sp>
        <p:nvSpPr>
          <p:cNvPr id="11" name="Platshållare för text 8">
            <a:extLst>
              <a:ext uri="{FF2B5EF4-FFF2-40B4-BE49-F238E27FC236}">
                <a16:creationId xmlns:a16="http://schemas.microsoft.com/office/drawing/2014/main" id="{00EA962F-9B6F-2049-91D6-1AD61FD0A07B}"/>
              </a:ext>
            </a:extLst>
          </p:cNvPr>
          <p:cNvSpPr>
            <a:spLocks noGrp="1"/>
          </p:cNvSpPr>
          <p:nvPr>
            <p:ph type="body" sz="quarter" idx="11"/>
          </p:nvPr>
        </p:nvSpPr>
        <p:spPr>
          <a:xfrm>
            <a:off x="872524" y="3068365"/>
            <a:ext cx="8712200" cy="1439863"/>
          </a:xfrm>
        </p:spPr>
        <p:txBody>
          <a:bodyPr>
            <a:normAutofit/>
          </a:bodyPr>
          <a:lstStyle>
            <a:lvl1pPr marL="0" indent="0">
              <a:buNone/>
              <a:defRPr sz="4000" b="0"/>
            </a:lvl1pPr>
          </a:lstStyle>
          <a:p>
            <a:pPr lvl="0"/>
            <a:r>
              <a:rPr lang="sv-SE" smtClean="0"/>
              <a:t>Redigera format för bakgrundstext</a:t>
            </a:r>
          </a:p>
        </p:txBody>
      </p:sp>
      <p:sp>
        <p:nvSpPr>
          <p:cNvPr id="17" name="Platshållare för text 14">
            <a:extLst>
              <a:ext uri="{FF2B5EF4-FFF2-40B4-BE49-F238E27FC236}">
                <a16:creationId xmlns:a16="http://schemas.microsoft.com/office/drawing/2014/main" id="{8FE4B620-1A66-D349-9A97-5268B9774360}"/>
              </a:ext>
            </a:extLst>
          </p:cNvPr>
          <p:cNvSpPr>
            <a:spLocks noGrp="1"/>
          </p:cNvSpPr>
          <p:nvPr>
            <p:ph type="body" sz="quarter" idx="12" hasCustomPrompt="1"/>
          </p:nvPr>
        </p:nvSpPr>
        <p:spPr>
          <a:xfrm>
            <a:off x="872524" y="5122642"/>
            <a:ext cx="4676337" cy="568325"/>
          </a:xfrm>
        </p:spPr>
        <p:txBody>
          <a:bodyPr>
            <a:normAutofit/>
          </a:bodyPr>
          <a:lstStyle>
            <a:lvl1pPr marL="0" indent="0">
              <a:buNone/>
              <a:defRPr sz="1600"/>
            </a:lvl1pPr>
          </a:lstStyle>
          <a:p>
            <a:pPr lvl="0"/>
            <a:r>
              <a:rPr lang="sv-SE" dirty="0"/>
              <a:t>Klicka här för att lägga till namn</a:t>
            </a:r>
          </a:p>
        </p:txBody>
      </p:sp>
      <p:sp>
        <p:nvSpPr>
          <p:cNvPr id="18" name="Date Placeholder 3">
            <a:extLst>
              <a:ext uri="{FF2B5EF4-FFF2-40B4-BE49-F238E27FC236}">
                <a16:creationId xmlns:a16="http://schemas.microsoft.com/office/drawing/2014/main" id="{59C9614F-CFC4-6441-BE88-BFA958120BF0}"/>
              </a:ext>
            </a:extLst>
          </p:cNvPr>
          <p:cNvSpPr>
            <a:spLocks noGrp="1"/>
          </p:cNvSpPr>
          <p:nvPr>
            <p:ph type="dt" sz="half" idx="13"/>
          </p:nvPr>
        </p:nvSpPr>
        <p:spPr>
          <a:xfrm>
            <a:off x="872524" y="5690967"/>
            <a:ext cx="2743200" cy="365125"/>
          </a:xfrm>
          <a:prstGeom prst="rect">
            <a:avLst/>
          </a:prstGeom>
        </p:spPr>
        <p:txBody>
          <a:bodyPr anchor="t"/>
          <a:lstStyle>
            <a:lvl1pPr>
              <a:defRPr sz="1400">
                <a:solidFill>
                  <a:srgbClr val="EDDBE5"/>
                </a:solidFill>
              </a:defRPr>
            </a:lvl1pPr>
          </a:lstStyle>
          <a:p>
            <a:fld id="{0F848EBE-8DCE-4B3B-8834-87DBDAFDC3BC}" type="datetime1">
              <a:rPr lang="sv-SE" smtClean="0"/>
              <a:pPr/>
              <a:t>2022-05-31</a:t>
            </a:fld>
            <a:endParaRPr lang="en-US" dirty="0"/>
          </a:p>
        </p:txBody>
      </p:sp>
    </p:spTree>
    <p:extLst>
      <p:ext uri="{BB962C8B-B14F-4D97-AF65-F5344CB8AC3E}">
        <p14:creationId xmlns:p14="http://schemas.microsoft.com/office/powerpoint/2010/main" val="67315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kgrund me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536950" y="1900326"/>
            <a:ext cx="9673805" cy="1325563"/>
          </a:xfrm>
          <a:prstGeom prst="rect">
            <a:avLst/>
          </a:prstGeom>
        </p:spPr>
        <p:txBody>
          <a:bodyPr anchor="t">
            <a:noAutofit/>
          </a:bodyPr>
          <a:lstStyle>
            <a:lvl1pPr algn="ctr">
              <a:defRPr sz="5400">
                <a:solidFill>
                  <a:srgbClr val="EDDBE5"/>
                </a:solidFill>
              </a:defRPr>
            </a:lvl1pPr>
          </a:lstStyle>
          <a:p>
            <a:r>
              <a:rPr lang="sv-SE" smtClean="0"/>
              <a:t>Klicka här för att ändra format</a:t>
            </a:r>
            <a:endParaRPr lang="sv-SE" dirty="0"/>
          </a:p>
        </p:txBody>
      </p:sp>
      <p:sp>
        <p:nvSpPr>
          <p:cNvPr id="4" name="Platshållare för text 3">
            <a:extLst>
              <a:ext uri="{FF2B5EF4-FFF2-40B4-BE49-F238E27FC236}">
                <a16:creationId xmlns:a16="http://schemas.microsoft.com/office/drawing/2014/main" id="{12C67C05-F033-6240-A993-E51E59D0354A}"/>
              </a:ext>
            </a:extLst>
          </p:cNvPr>
          <p:cNvSpPr>
            <a:spLocks noGrp="1"/>
          </p:cNvSpPr>
          <p:nvPr>
            <p:ph type="body" sz="quarter" idx="10"/>
          </p:nvPr>
        </p:nvSpPr>
        <p:spPr>
          <a:xfrm>
            <a:off x="1131259" y="3559315"/>
            <a:ext cx="8485186" cy="1325564"/>
          </a:xfrm>
        </p:spPr>
        <p:txBody>
          <a:bodyPr>
            <a:normAutofit/>
          </a:bodyPr>
          <a:lstStyle>
            <a:lvl1pPr marL="0" indent="0" algn="ctr">
              <a:buNone/>
              <a:defRPr sz="3600">
                <a:solidFill>
                  <a:srgbClr val="EDDBE5"/>
                </a:solidFill>
              </a:defRPr>
            </a:lvl1pPr>
          </a:lstStyle>
          <a:p>
            <a:pPr lvl="0"/>
            <a:r>
              <a:rPr lang="sv-SE" smtClean="0"/>
              <a:t>Redigera format för bakgrundstext</a:t>
            </a:r>
          </a:p>
        </p:txBody>
      </p:sp>
    </p:spTree>
    <p:extLst>
      <p:ext uri="{BB962C8B-B14F-4D97-AF65-F5344CB8AC3E}">
        <p14:creationId xmlns:p14="http://schemas.microsoft.com/office/powerpoint/2010/main" val="356228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kgrund med rubrik">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2C67C05-F033-6240-A993-E51E59D0354A}"/>
              </a:ext>
            </a:extLst>
          </p:cNvPr>
          <p:cNvSpPr>
            <a:spLocks noGrp="1"/>
          </p:cNvSpPr>
          <p:nvPr>
            <p:ph type="body" sz="quarter" idx="10"/>
          </p:nvPr>
        </p:nvSpPr>
        <p:spPr>
          <a:xfrm>
            <a:off x="1262684" y="876924"/>
            <a:ext cx="8485186" cy="5040400"/>
          </a:xfrm>
        </p:spPr>
        <p:txBody>
          <a:bodyPr>
            <a:normAutofit/>
          </a:bodyPr>
          <a:lstStyle>
            <a:lvl1pPr marL="0" indent="0" algn="ctr">
              <a:buNone/>
              <a:defRPr sz="6000" b="1">
                <a:solidFill>
                  <a:srgbClr val="EDDBE5"/>
                </a:solidFill>
              </a:defRPr>
            </a:lvl1pPr>
          </a:lstStyle>
          <a:p>
            <a:pPr lvl="0"/>
            <a:r>
              <a:rPr lang="sv-SE" smtClean="0"/>
              <a:t>Redigera format för bakgrundstext</a:t>
            </a:r>
          </a:p>
        </p:txBody>
      </p:sp>
    </p:spTree>
    <p:extLst>
      <p:ext uri="{BB962C8B-B14F-4D97-AF65-F5344CB8AC3E}">
        <p14:creationId xmlns:p14="http://schemas.microsoft.com/office/powerpoint/2010/main" val="1670125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kgrund med logga och grafiskt el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18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Platshållare för text 2">
            <a:extLst>
              <a:ext uri="{FF2B5EF4-FFF2-40B4-BE49-F238E27FC236}">
                <a16:creationId xmlns:a16="http://schemas.microsoft.com/office/drawing/2014/main" id="{CEED82CC-8C60-3240-958F-DDA05DBF690F}"/>
              </a:ext>
            </a:extLst>
          </p:cNvPr>
          <p:cNvSpPr>
            <a:spLocks noGrp="1"/>
          </p:cNvSpPr>
          <p:nvPr>
            <p:ph type="body" sz="quarter" idx="10"/>
          </p:nvPr>
        </p:nvSpPr>
        <p:spPr>
          <a:xfrm>
            <a:off x="872523" y="1177105"/>
            <a:ext cx="9055247" cy="1808162"/>
          </a:xfrm>
        </p:spPr>
        <p:txBody>
          <a:bodyPr/>
          <a:lstStyle>
            <a:lvl1pPr marL="0" indent="0">
              <a:buNone/>
              <a:defRPr sz="5400" b="1"/>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a:p>
            <a:pPr lvl="1"/>
            <a:r>
              <a:rPr lang="sv-SE" dirty="0"/>
              <a:t>      </a:t>
            </a:r>
          </a:p>
        </p:txBody>
      </p:sp>
      <p:sp>
        <p:nvSpPr>
          <p:cNvPr id="11" name="Platshållare för text 8">
            <a:extLst>
              <a:ext uri="{FF2B5EF4-FFF2-40B4-BE49-F238E27FC236}">
                <a16:creationId xmlns:a16="http://schemas.microsoft.com/office/drawing/2014/main" id="{00EA962F-9B6F-2049-91D6-1AD61FD0A07B}"/>
              </a:ext>
            </a:extLst>
          </p:cNvPr>
          <p:cNvSpPr>
            <a:spLocks noGrp="1"/>
          </p:cNvSpPr>
          <p:nvPr>
            <p:ph type="body" sz="quarter" idx="11"/>
          </p:nvPr>
        </p:nvSpPr>
        <p:spPr>
          <a:xfrm>
            <a:off x="872524" y="3068365"/>
            <a:ext cx="8712200" cy="1439863"/>
          </a:xfrm>
        </p:spPr>
        <p:txBody>
          <a:bodyPr>
            <a:normAutofit/>
          </a:bodyPr>
          <a:lstStyle>
            <a:lvl1pPr marL="0" indent="0">
              <a:buNone/>
              <a:defRPr sz="4000"/>
            </a:lvl1pPr>
          </a:lstStyle>
          <a:p>
            <a:pPr lvl="0"/>
            <a:r>
              <a:rPr lang="sv-SE" dirty="0"/>
              <a:t>Klicka här för att ändra format på bakgrundstexten</a:t>
            </a:r>
          </a:p>
        </p:txBody>
      </p:sp>
      <p:sp>
        <p:nvSpPr>
          <p:cNvPr id="17" name="Platshållare för text 14">
            <a:extLst>
              <a:ext uri="{FF2B5EF4-FFF2-40B4-BE49-F238E27FC236}">
                <a16:creationId xmlns:a16="http://schemas.microsoft.com/office/drawing/2014/main" id="{8FE4B620-1A66-D349-9A97-5268B9774360}"/>
              </a:ext>
            </a:extLst>
          </p:cNvPr>
          <p:cNvSpPr>
            <a:spLocks noGrp="1"/>
          </p:cNvSpPr>
          <p:nvPr>
            <p:ph type="body" sz="quarter" idx="12" hasCustomPrompt="1"/>
          </p:nvPr>
        </p:nvSpPr>
        <p:spPr>
          <a:xfrm>
            <a:off x="872524" y="5122642"/>
            <a:ext cx="4676337" cy="568325"/>
          </a:xfrm>
        </p:spPr>
        <p:txBody>
          <a:bodyPr>
            <a:normAutofit/>
          </a:bodyPr>
          <a:lstStyle>
            <a:lvl1pPr marL="0" indent="0">
              <a:buNone/>
              <a:defRPr sz="1600"/>
            </a:lvl1pPr>
          </a:lstStyle>
          <a:p>
            <a:pPr lvl="0"/>
            <a:r>
              <a:rPr lang="sv-SE" dirty="0"/>
              <a:t>Klicka här för att lägga till namn</a:t>
            </a:r>
          </a:p>
        </p:txBody>
      </p:sp>
      <p:sp>
        <p:nvSpPr>
          <p:cNvPr id="18" name="Date Placeholder 3">
            <a:extLst>
              <a:ext uri="{FF2B5EF4-FFF2-40B4-BE49-F238E27FC236}">
                <a16:creationId xmlns:a16="http://schemas.microsoft.com/office/drawing/2014/main" id="{59C9614F-CFC4-6441-BE88-BFA958120BF0}"/>
              </a:ext>
            </a:extLst>
          </p:cNvPr>
          <p:cNvSpPr>
            <a:spLocks noGrp="1"/>
          </p:cNvSpPr>
          <p:nvPr>
            <p:ph type="dt" sz="half" idx="13"/>
          </p:nvPr>
        </p:nvSpPr>
        <p:spPr>
          <a:xfrm>
            <a:off x="872524" y="5690967"/>
            <a:ext cx="2743200" cy="365125"/>
          </a:xfrm>
          <a:prstGeom prst="rect">
            <a:avLst/>
          </a:prstGeom>
        </p:spPr>
        <p:txBody>
          <a:bodyPr anchor="t"/>
          <a:lstStyle>
            <a:lvl1pPr>
              <a:defRPr sz="1400">
                <a:solidFill>
                  <a:srgbClr val="882754"/>
                </a:solidFill>
              </a:defRPr>
            </a:lvl1pPr>
          </a:lstStyle>
          <a:p>
            <a:fld id="{0F848EBE-8DCE-4B3B-8834-87DBDAFDC3BC}" type="datetime1">
              <a:rPr lang="sv-SE" smtClean="0"/>
              <a:pPr/>
              <a:t>2022-05-31</a:t>
            </a:fld>
            <a:endParaRPr lang="en-US" dirty="0"/>
          </a:p>
        </p:txBody>
      </p:sp>
    </p:spTree>
    <p:extLst>
      <p:ext uri="{BB962C8B-B14F-4D97-AF65-F5344CB8AC3E}">
        <p14:creationId xmlns:p14="http://schemas.microsoft.com/office/powerpoint/2010/main" val="206392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882754"/>
                </a:solidFill>
              </a:defRPr>
            </a:lvl1p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rgbClr val="882754"/>
                </a:solidFill>
              </a:defRPr>
            </a:lvl1pPr>
            <a:lvl2pPr>
              <a:defRPr sz="2000">
                <a:solidFill>
                  <a:srgbClr val="882754"/>
                </a:solidFill>
              </a:defRPr>
            </a:lvl2pPr>
            <a:lvl3pPr>
              <a:defRPr sz="1800">
                <a:solidFill>
                  <a:srgbClr val="882754"/>
                </a:solidFill>
              </a:defRPr>
            </a:lvl3pPr>
            <a:lvl4pPr>
              <a:defRPr sz="1600">
                <a:solidFill>
                  <a:srgbClr val="882754"/>
                </a:solidFill>
              </a:defRPr>
            </a:lvl4pPr>
            <a:lvl5pPr>
              <a:defRPr sz="1600">
                <a:solidFill>
                  <a:srgbClr val="882754"/>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253658" y="1"/>
            <a:ext cx="4619751" cy="6858000"/>
          </a:xfrm>
        </p:spPr>
        <p:txBody>
          <a:bodyPr/>
          <a:lstStyle>
            <a:lvl1pPr marL="0" indent="0">
              <a:buNone/>
              <a:defRPr/>
            </a:lvl1pPr>
          </a:lstStyle>
          <a:p>
            <a:endParaRPr lang="en-US" dirty="0"/>
          </a:p>
        </p:txBody>
      </p:sp>
    </p:spTree>
    <p:extLst>
      <p:ext uri="{BB962C8B-B14F-4D97-AF65-F5344CB8AC3E}">
        <p14:creationId xmlns:p14="http://schemas.microsoft.com/office/powerpoint/2010/main" val="1019474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ehåll med utfallande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882754"/>
                </a:solidFill>
              </a:defRPr>
            </a:lvl1p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rgbClr val="882754"/>
                </a:solidFill>
              </a:defRPr>
            </a:lvl1pPr>
            <a:lvl2pPr>
              <a:defRPr sz="2000">
                <a:solidFill>
                  <a:srgbClr val="882754"/>
                </a:solidFill>
              </a:defRPr>
            </a:lvl2pPr>
            <a:lvl3pPr>
              <a:defRPr sz="1800">
                <a:solidFill>
                  <a:srgbClr val="882754"/>
                </a:solidFill>
              </a:defRPr>
            </a:lvl3pPr>
            <a:lvl4pPr>
              <a:defRPr sz="1600">
                <a:solidFill>
                  <a:srgbClr val="882754"/>
                </a:solidFill>
              </a:defRPr>
            </a:lvl4pPr>
            <a:lvl5pPr>
              <a:defRPr sz="1600">
                <a:solidFill>
                  <a:srgbClr val="882754"/>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icture Placeholder 5">
            <a:extLst>
              <a:ext uri="{FF2B5EF4-FFF2-40B4-BE49-F238E27FC236}">
                <a16:creationId xmlns:a16="http://schemas.microsoft.com/office/drawing/2014/main" id="{BFDD9ED7-3DBB-2B43-B122-81AC8B936873}"/>
              </a:ext>
            </a:extLst>
          </p:cNvPr>
          <p:cNvSpPr>
            <a:spLocks noGrp="1"/>
          </p:cNvSpPr>
          <p:nvPr>
            <p:ph type="pic" sz="quarter" idx="13"/>
          </p:nvPr>
        </p:nvSpPr>
        <p:spPr>
          <a:xfrm>
            <a:off x="6642540" y="1"/>
            <a:ext cx="5549460" cy="6858000"/>
          </a:xfrm>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4177782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håll med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882754"/>
                </a:solidFill>
              </a:defRPr>
            </a:lvl1p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rgbClr val="882754"/>
                </a:solidFill>
              </a:defRPr>
            </a:lvl1pPr>
            <a:lvl2pPr>
              <a:defRPr sz="2000">
                <a:solidFill>
                  <a:srgbClr val="882754"/>
                </a:solidFill>
              </a:defRPr>
            </a:lvl2pPr>
            <a:lvl3pPr>
              <a:defRPr sz="1800">
                <a:solidFill>
                  <a:srgbClr val="882754"/>
                </a:solidFill>
              </a:defRPr>
            </a:lvl3pPr>
            <a:lvl4pPr>
              <a:defRPr sz="1600">
                <a:solidFill>
                  <a:srgbClr val="882754"/>
                </a:solidFill>
              </a:defRPr>
            </a:lvl4pPr>
            <a:lvl5pPr>
              <a:defRPr sz="1600">
                <a:solidFill>
                  <a:srgbClr val="882754"/>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195282" y="-1646"/>
            <a:ext cx="4666591" cy="3349487"/>
          </a:xfrm>
        </p:spPr>
        <p:txBody>
          <a:bodyPr/>
          <a:lstStyle>
            <a:lvl1pPr marL="0" indent="0">
              <a:buNone/>
              <a:defRPr/>
            </a:lvl1pPr>
          </a:lstStyle>
          <a:p>
            <a:endParaRPr lang="en-US" dirty="0"/>
          </a:p>
        </p:txBody>
      </p:sp>
      <p:sp>
        <p:nvSpPr>
          <p:cNvPr id="7" name="Picture Placeholder 5">
            <a:extLst>
              <a:ext uri="{FF2B5EF4-FFF2-40B4-BE49-F238E27FC236}">
                <a16:creationId xmlns:a16="http://schemas.microsoft.com/office/drawing/2014/main" id="{D2526926-586C-1643-8834-B4177B8F858A}"/>
              </a:ext>
            </a:extLst>
          </p:cNvPr>
          <p:cNvSpPr>
            <a:spLocks noGrp="1"/>
          </p:cNvSpPr>
          <p:nvPr>
            <p:ph type="pic" sz="quarter" idx="14"/>
          </p:nvPr>
        </p:nvSpPr>
        <p:spPr>
          <a:xfrm>
            <a:off x="6195282" y="3347841"/>
            <a:ext cx="4666591" cy="3510159"/>
          </a:xfrm>
        </p:spPr>
        <p:txBody>
          <a:bodyPr/>
          <a:lstStyle>
            <a:lvl1pPr marL="0" indent="0">
              <a:buNone/>
              <a:defRPr/>
            </a:lvl1pPr>
          </a:lstStyle>
          <a:p>
            <a:endParaRPr lang="en-US" dirty="0"/>
          </a:p>
        </p:txBody>
      </p:sp>
    </p:spTree>
    <p:extLst>
      <p:ext uri="{BB962C8B-B14F-4D97-AF65-F5344CB8AC3E}">
        <p14:creationId xmlns:p14="http://schemas.microsoft.com/office/powerpoint/2010/main" val="1043254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ehåll med två bilder utfallan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882754"/>
                </a:solidFill>
              </a:defRPr>
            </a:lvl1p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rgbClr val="882754"/>
                </a:solidFill>
              </a:defRPr>
            </a:lvl1pPr>
            <a:lvl2pPr>
              <a:defRPr sz="2000">
                <a:solidFill>
                  <a:srgbClr val="882754"/>
                </a:solidFill>
              </a:defRPr>
            </a:lvl2pPr>
            <a:lvl3pPr>
              <a:defRPr sz="1800">
                <a:solidFill>
                  <a:srgbClr val="882754"/>
                </a:solidFill>
              </a:defRPr>
            </a:lvl3pPr>
            <a:lvl4pPr>
              <a:defRPr sz="1600">
                <a:solidFill>
                  <a:srgbClr val="882754"/>
                </a:solidFill>
              </a:defRPr>
            </a:lvl4pPr>
            <a:lvl5pPr>
              <a:defRPr sz="1600">
                <a:solidFill>
                  <a:srgbClr val="882754"/>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642540" y="0"/>
            <a:ext cx="5549460" cy="3428999"/>
          </a:xfrm>
        </p:spPr>
        <p:txBody>
          <a:bodyPr/>
          <a:lstStyle>
            <a:lvl1pPr marL="0" indent="0">
              <a:buNone/>
              <a:defRPr/>
            </a:lvl1pPr>
          </a:lstStyle>
          <a:p>
            <a:endParaRPr lang="en-US" dirty="0"/>
          </a:p>
        </p:txBody>
      </p:sp>
      <p:sp>
        <p:nvSpPr>
          <p:cNvPr id="7" name="Picture Placeholder 5">
            <a:extLst>
              <a:ext uri="{FF2B5EF4-FFF2-40B4-BE49-F238E27FC236}">
                <a16:creationId xmlns:a16="http://schemas.microsoft.com/office/drawing/2014/main" id="{D2526926-586C-1643-8834-B4177B8F858A}"/>
              </a:ext>
            </a:extLst>
          </p:cNvPr>
          <p:cNvSpPr>
            <a:spLocks noGrp="1"/>
          </p:cNvSpPr>
          <p:nvPr>
            <p:ph type="pic" sz="quarter" idx="14"/>
          </p:nvPr>
        </p:nvSpPr>
        <p:spPr>
          <a:xfrm>
            <a:off x="6642539" y="3428999"/>
            <a:ext cx="5549460" cy="3429001"/>
          </a:xfrm>
        </p:spPr>
        <p:txBody>
          <a:bodyPr/>
          <a:lstStyle>
            <a:lvl1pPr marL="0" indent="0">
              <a:buNone/>
              <a:defRPr/>
            </a:lvl1pPr>
          </a:lstStyle>
          <a:p>
            <a:endParaRPr lang="en-US" dirty="0"/>
          </a:p>
        </p:txBody>
      </p:sp>
    </p:spTree>
    <p:extLst>
      <p:ext uri="{BB962C8B-B14F-4D97-AF65-F5344CB8AC3E}">
        <p14:creationId xmlns:p14="http://schemas.microsoft.com/office/powerpoint/2010/main" val="3252807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kgrund med rubrik och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9509559" cy="882288"/>
          </a:xfrm>
          <a:prstGeom prst="rect">
            <a:avLst/>
          </a:prstGeom>
        </p:spPr>
        <p:txBody>
          <a:bodyPr>
            <a:noAutofit/>
          </a:bodyPr>
          <a:lstStyle>
            <a:lvl1pPr algn="l">
              <a:defRPr sz="3600">
                <a:solidFill>
                  <a:srgbClr val="882754"/>
                </a:solidFill>
              </a:defRPr>
            </a:lvl1p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5" y="1514074"/>
            <a:ext cx="9509559" cy="4634882"/>
          </a:xfrm>
        </p:spPr>
        <p:txBody>
          <a:bodyPr>
            <a:normAutofit/>
          </a:bodyPr>
          <a:lstStyle>
            <a:lvl1pPr>
              <a:defRPr sz="2400">
                <a:solidFill>
                  <a:srgbClr val="882754"/>
                </a:solidFill>
              </a:defRPr>
            </a:lvl1pPr>
            <a:lvl2pPr>
              <a:defRPr sz="2000">
                <a:solidFill>
                  <a:srgbClr val="882754"/>
                </a:solidFill>
              </a:defRPr>
            </a:lvl2pPr>
            <a:lvl3pPr>
              <a:defRPr sz="1800">
                <a:solidFill>
                  <a:srgbClr val="882754"/>
                </a:solidFill>
              </a:defRPr>
            </a:lvl3pPr>
            <a:lvl4pPr>
              <a:defRPr sz="1600">
                <a:solidFill>
                  <a:srgbClr val="882754"/>
                </a:solidFill>
              </a:defRPr>
            </a:lvl4pPr>
            <a:lvl5pPr>
              <a:defRPr sz="1600">
                <a:solidFill>
                  <a:srgbClr val="882754"/>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14021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510DD531-370B-D548-BBC7-70F66D0F0696}"/>
              </a:ext>
            </a:extLst>
          </p:cNvPr>
          <p:cNvSpPr/>
          <p:nvPr userDrawn="1"/>
        </p:nvSpPr>
        <p:spPr>
          <a:xfrm>
            <a:off x="0" y="0"/>
            <a:ext cx="12192000" cy="992777"/>
          </a:xfrm>
          <a:prstGeom prst="rect">
            <a:avLst/>
          </a:prstGeom>
          <a:solidFill>
            <a:srgbClr val="EDD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EDDBE5"/>
              </a:solidFill>
            </a:endParaRPr>
          </a:p>
        </p:txBody>
      </p:sp>
      <p:sp>
        <p:nvSpPr>
          <p:cNvPr id="10" name="Rektangel 9">
            <a:extLst>
              <a:ext uri="{FF2B5EF4-FFF2-40B4-BE49-F238E27FC236}">
                <a16:creationId xmlns:a16="http://schemas.microsoft.com/office/drawing/2014/main" id="{2691A9E1-BBDC-9440-B2CA-B850E5F260F5}"/>
              </a:ext>
            </a:extLst>
          </p:cNvPr>
          <p:cNvSpPr/>
          <p:nvPr userDrawn="1"/>
        </p:nvSpPr>
        <p:spPr>
          <a:xfrm>
            <a:off x="10938423" y="1"/>
            <a:ext cx="1253575" cy="6858000"/>
          </a:xfrm>
          <a:prstGeom prst="rect">
            <a:avLst/>
          </a:prstGeom>
          <a:solidFill>
            <a:srgbClr val="EDD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EDDBE5">
                  <a:alpha val="0"/>
                </a:srgbClr>
              </a:solidFill>
            </a:endParaRPr>
          </a:p>
        </p:txBody>
      </p:sp>
      <p:sp>
        <p:nvSpPr>
          <p:cNvPr id="13" name="Picture Placeholder 4">
            <a:extLst>
              <a:ext uri="{FF2B5EF4-FFF2-40B4-BE49-F238E27FC236}">
                <a16:creationId xmlns:a16="http://schemas.microsoft.com/office/drawing/2014/main" id="{E2CF2AB2-E280-6449-AA8D-328950FCDB38}"/>
              </a:ext>
            </a:extLst>
          </p:cNvPr>
          <p:cNvSpPr>
            <a:spLocks noGrp="1"/>
          </p:cNvSpPr>
          <p:nvPr>
            <p:ph type="pic" sz="quarter" idx="13"/>
          </p:nvPr>
        </p:nvSpPr>
        <p:spPr>
          <a:xfrm>
            <a:off x="-2" y="992777"/>
            <a:ext cx="12192000" cy="4860263"/>
          </a:xfrm>
        </p:spPr>
        <p:txBody>
          <a:bodyPr/>
          <a:lstStyle>
            <a:lvl1pPr marL="0" indent="0">
              <a:buNone/>
              <a:defRPr>
                <a:solidFill>
                  <a:srgbClr val="882754"/>
                </a:solidFill>
              </a:defRPr>
            </a:lvl1pPr>
          </a:lstStyle>
          <a:p>
            <a:r>
              <a:rPr lang="sv-SE" dirty="0"/>
              <a:t>Klicka på ikonen för att lägga till en bild</a:t>
            </a:r>
            <a:endParaRPr lang="en-US" dirty="0"/>
          </a:p>
        </p:txBody>
      </p:sp>
      <p:sp>
        <p:nvSpPr>
          <p:cNvPr id="11" name="Platshållare för text 2">
            <a:extLst>
              <a:ext uri="{FF2B5EF4-FFF2-40B4-BE49-F238E27FC236}">
                <a16:creationId xmlns:a16="http://schemas.microsoft.com/office/drawing/2014/main" id="{62641895-2CB8-8746-AA5A-02F3A1D4F549}"/>
              </a:ext>
            </a:extLst>
          </p:cNvPr>
          <p:cNvSpPr>
            <a:spLocks noGrp="1"/>
          </p:cNvSpPr>
          <p:nvPr>
            <p:ph type="body" sz="quarter" idx="14"/>
          </p:nvPr>
        </p:nvSpPr>
        <p:spPr>
          <a:xfrm>
            <a:off x="651147" y="329608"/>
            <a:ext cx="10598150" cy="388419"/>
          </a:xfrm>
        </p:spPr>
        <p:txBody>
          <a:bodyPr anchor="ctr" anchorCtr="0">
            <a:noAutofit/>
          </a:bodyPr>
          <a:lstStyle>
            <a:lvl1pPr marL="0" indent="0">
              <a:buNone/>
              <a:defRPr sz="2400">
                <a:solidFill>
                  <a:srgbClr val="882754"/>
                </a:solidFill>
              </a:defRPr>
            </a:lvl1pPr>
          </a:lstStyle>
          <a:p>
            <a:pPr lvl="0"/>
            <a:r>
              <a:rPr lang="sv-SE" dirty="0"/>
              <a:t>Klicka här för att ändra format på bakgrundstexten</a:t>
            </a:r>
          </a:p>
        </p:txBody>
      </p:sp>
      <p:sp>
        <p:nvSpPr>
          <p:cNvPr id="12" name="Platshållare för text 2">
            <a:extLst>
              <a:ext uri="{FF2B5EF4-FFF2-40B4-BE49-F238E27FC236}">
                <a16:creationId xmlns:a16="http://schemas.microsoft.com/office/drawing/2014/main" id="{A0A8DDE7-803B-8440-900B-20AC0EB6DB93}"/>
              </a:ext>
            </a:extLst>
          </p:cNvPr>
          <p:cNvSpPr>
            <a:spLocks noGrp="1"/>
          </p:cNvSpPr>
          <p:nvPr>
            <p:ph type="body" sz="quarter" idx="15"/>
          </p:nvPr>
        </p:nvSpPr>
        <p:spPr>
          <a:xfrm>
            <a:off x="651147" y="6096616"/>
            <a:ext cx="11067887" cy="553098"/>
          </a:xfrm>
        </p:spPr>
        <p:txBody>
          <a:bodyPr anchor="ctr" anchorCtr="0">
            <a:noAutofit/>
          </a:bodyPr>
          <a:lstStyle>
            <a:lvl1pPr marL="0" indent="0">
              <a:buNone/>
              <a:defRPr sz="3600">
                <a:solidFill>
                  <a:srgbClr val="882754"/>
                </a:solidFill>
              </a:defRPr>
            </a:lvl1pPr>
          </a:lstStyle>
          <a:p>
            <a:pPr lvl="0"/>
            <a:r>
              <a:rPr lang="sv-SE" dirty="0"/>
              <a:t>Klicka här för att ändra format på bakgrundstexten</a:t>
            </a:r>
          </a:p>
        </p:txBody>
      </p:sp>
    </p:spTree>
    <p:extLst>
      <p:ext uri="{BB962C8B-B14F-4D97-AF65-F5344CB8AC3E}">
        <p14:creationId xmlns:p14="http://schemas.microsoft.com/office/powerpoint/2010/main" val="141461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och text">
    <p:bg>
      <p:bgPr>
        <a:solidFill>
          <a:srgbClr val="882754"/>
        </a:solidFill>
        <a:effectLst/>
      </p:bgPr>
    </p:bg>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C5B880CF-8B9B-8649-8C8A-9C1A99B5F7BE}"/>
              </a:ext>
            </a:extLst>
          </p:cNvPr>
          <p:cNvSpPr>
            <a:spLocks noGrp="1"/>
          </p:cNvSpPr>
          <p:nvPr>
            <p:ph type="pic" sz="quarter" idx="13"/>
          </p:nvPr>
        </p:nvSpPr>
        <p:spPr>
          <a:xfrm>
            <a:off x="0" y="0"/>
            <a:ext cx="12192000" cy="6857999"/>
          </a:xfrm>
        </p:spPr>
        <p:txBody>
          <a:bodyPr/>
          <a:lstStyle>
            <a:lvl1pPr marL="0" indent="0">
              <a:buNone/>
              <a:defRPr>
                <a:solidFill>
                  <a:srgbClr val="EDDBE5"/>
                </a:solidFill>
              </a:defRPr>
            </a:lvl1pPr>
          </a:lstStyle>
          <a:p>
            <a:r>
              <a:rPr lang="sv-SE" smtClean="0"/>
              <a:t>Klicka på ikonen för att lägga till en bild</a:t>
            </a:r>
            <a:endParaRPr lang="en-US" dirty="0"/>
          </a:p>
        </p:txBody>
      </p:sp>
      <p:sp>
        <p:nvSpPr>
          <p:cNvPr id="14" name="Platshållare för text 2">
            <a:extLst>
              <a:ext uri="{FF2B5EF4-FFF2-40B4-BE49-F238E27FC236}">
                <a16:creationId xmlns:a16="http://schemas.microsoft.com/office/drawing/2014/main" id="{67AC815F-4567-1449-8D47-A1EB76C8619D}"/>
              </a:ext>
            </a:extLst>
          </p:cNvPr>
          <p:cNvSpPr>
            <a:spLocks noGrp="1"/>
          </p:cNvSpPr>
          <p:nvPr>
            <p:ph type="body" sz="quarter" idx="10"/>
          </p:nvPr>
        </p:nvSpPr>
        <p:spPr>
          <a:xfrm>
            <a:off x="872523" y="1177105"/>
            <a:ext cx="9055247" cy="1808162"/>
          </a:xfrm>
        </p:spPr>
        <p:txBody>
          <a:bodyPr/>
          <a:lstStyle>
            <a:lvl1pPr marL="0" indent="0">
              <a:buNone/>
              <a:defRPr sz="5400" b="1">
                <a:solidFill>
                  <a:srgbClr val="EDDBE5"/>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smtClean="0"/>
              <a:t>Redigera format för bakgrundstext</a:t>
            </a:r>
          </a:p>
        </p:txBody>
      </p:sp>
      <p:sp>
        <p:nvSpPr>
          <p:cNvPr id="15" name="Platshållare för text 8">
            <a:extLst>
              <a:ext uri="{FF2B5EF4-FFF2-40B4-BE49-F238E27FC236}">
                <a16:creationId xmlns:a16="http://schemas.microsoft.com/office/drawing/2014/main" id="{D09235EB-6FE8-1044-BD58-39947876E3C5}"/>
              </a:ext>
            </a:extLst>
          </p:cNvPr>
          <p:cNvSpPr>
            <a:spLocks noGrp="1"/>
          </p:cNvSpPr>
          <p:nvPr>
            <p:ph type="body" sz="quarter" idx="11"/>
          </p:nvPr>
        </p:nvSpPr>
        <p:spPr>
          <a:xfrm>
            <a:off x="872524" y="3068365"/>
            <a:ext cx="5129515" cy="1923021"/>
          </a:xfrm>
        </p:spPr>
        <p:txBody>
          <a:bodyPr>
            <a:normAutofit/>
          </a:bodyPr>
          <a:lstStyle>
            <a:lvl1pPr marL="0" indent="0">
              <a:buNone/>
              <a:defRPr sz="4000" b="0">
                <a:solidFill>
                  <a:srgbClr val="EDDBE5"/>
                </a:solidFill>
              </a:defRPr>
            </a:lvl1pPr>
          </a:lstStyle>
          <a:p>
            <a:pPr lvl="0"/>
            <a:r>
              <a:rPr lang="sv-SE" smtClean="0"/>
              <a:t>Redigera format för bakgrundstext</a:t>
            </a:r>
          </a:p>
        </p:txBody>
      </p:sp>
      <p:sp>
        <p:nvSpPr>
          <p:cNvPr id="16" name="Platshållare för text 14">
            <a:extLst>
              <a:ext uri="{FF2B5EF4-FFF2-40B4-BE49-F238E27FC236}">
                <a16:creationId xmlns:a16="http://schemas.microsoft.com/office/drawing/2014/main" id="{4EA3D7B8-287C-F449-8E2A-BF4ACA4D3339}"/>
              </a:ext>
            </a:extLst>
          </p:cNvPr>
          <p:cNvSpPr>
            <a:spLocks noGrp="1"/>
          </p:cNvSpPr>
          <p:nvPr>
            <p:ph type="body" sz="quarter" idx="12" hasCustomPrompt="1"/>
          </p:nvPr>
        </p:nvSpPr>
        <p:spPr>
          <a:xfrm>
            <a:off x="872524" y="5122642"/>
            <a:ext cx="4676337" cy="568325"/>
          </a:xfrm>
        </p:spPr>
        <p:txBody>
          <a:bodyPr>
            <a:normAutofit/>
          </a:bodyPr>
          <a:lstStyle>
            <a:lvl1pPr marL="0" indent="0">
              <a:buNone/>
              <a:defRPr sz="1600">
                <a:solidFill>
                  <a:srgbClr val="EDDBE5"/>
                </a:solidFill>
              </a:defRPr>
            </a:lvl1pPr>
          </a:lstStyle>
          <a:p>
            <a:pPr lvl="0"/>
            <a:r>
              <a:rPr lang="sv-SE" dirty="0"/>
              <a:t>Klicka här för att lägga till namn</a:t>
            </a:r>
          </a:p>
        </p:txBody>
      </p:sp>
      <p:sp>
        <p:nvSpPr>
          <p:cNvPr id="17" name="Date Placeholder 3">
            <a:extLst>
              <a:ext uri="{FF2B5EF4-FFF2-40B4-BE49-F238E27FC236}">
                <a16:creationId xmlns:a16="http://schemas.microsoft.com/office/drawing/2014/main" id="{D3557F8C-F8DE-2341-AC08-0C03374C12C3}"/>
              </a:ext>
            </a:extLst>
          </p:cNvPr>
          <p:cNvSpPr>
            <a:spLocks noGrp="1"/>
          </p:cNvSpPr>
          <p:nvPr>
            <p:ph type="dt" sz="half" idx="14"/>
          </p:nvPr>
        </p:nvSpPr>
        <p:spPr>
          <a:xfrm>
            <a:off x="872524" y="5690967"/>
            <a:ext cx="2743200" cy="365125"/>
          </a:xfrm>
          <a:prstGeom prst="rect">
            <a:avLst/>
          </a:prstGeom>
        </p:spPr>
        <p:txBody>
          <a:bodyPr anchor="t"/>
          <a:lstStyle>
            <a:lvl1pPr>
              <a:defRPr sz="1400">
                <a:solidFill>
                  <a:srgbClr val="EDDBE5"/>
                </a:solidFill>
              </a:defRPr>
            </a:lvl1pPr>
          </a:lstStyle>
          <a:p>
            <a:fld id="{0F848EBE-8DCE-4B3B-8834-87DBDAFDC3BC}" type="datetime1">
              <a:rPr lang="sv-SE" smtClean="0"/>
              <a:pPr/>
              <a:t>2022-05-31</a:t>
            </a:fld>
            <a:endParaRPr lang="en-US" dirty="0"/>
          </a:p>
        </p:txBody>
      </p:sp>
      <p:sp>
        <p:nvSpPr>
          <p:cNvPr id="18" name="Rektangel 17">
            <a:extLst>
              <a:ext uri="{FF2B5EF4-FFF2-40B4-BE49-F238E27FC236}">
                <a16:creationId xmlns:a16="http://schemas.microsoft.com/office/drawing/2014/main" id="{7B88B813-CD80-9A47-981E-36E6211BCB5E}"/>
              </a:ext>
            </a:extLst>
          </p:cNvPr>
          <p:cNvSpPr/>
          <p:nvPr userDrawn="1"/>
        </p:nvSpPr>
        <p:spPr>
          <a:xfrm>
            <a:off x="10917798" y="0"/>
            <a:ext cx="1274201" cy="6858000"/>
          </a:xfrm>
          <a:prstGeom prst="rect">
            <a:avLst/>
          </a:prstGeom>
          <a:solidFill>
            <a:srgbClr val="882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BE57A7DA-7E2A-8444-90A6-8C97418FA9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5477" y="5774093"/>
            <a:ext cx="522874" cy="805740"/>
          </a:xfrm>
          <a:prstGeom prst="rect">
            <a:avLst/>
          </a:prstGeom>
        </p:spPr>
      </p:pic>
    </p:spTree>
    <p:extLst>
      <p:ext uri="{BB962C8B-B14F-4D97-AF65-F5344CB8AC3E}">
        <p14:creationId xmlns:p14="http://schemas.microsoft.com/office/powerpoint/2010/main" val="582671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ehåll 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C2F92A9-7F9B-5C40-919B-3D108FCA2431}"/>
              </a:ext>
            </a:extLst>
          </p:cNvPr>
          <p:cNvSpPr>
            <a:spLocks noGrp="1"/>
          </p:cNvSpPr>
          <p:nvPr>
            <p:ph sz="half" idx="1"/>
          </p:nvPr>
        </p:nvSpPr>
        <p:spPr>
          <a:xfrm>
            <a:off x="838200" y="1825625"/>
            <a:ext cx="4876800" cy="4351338"/>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5C90F251-5A73-B943-B2A0-74E2CDE1C3E4}"/>
              </a:ext>
            </a:extLst>
          </p:cNvPr>
          <p:cNvSpPr>
            <a:spLocks noGrp="1"/>
          </p:cNvSpPr>
          <p:nvPr>
            <p:ph sz="half" idx="2"/>
          </p:nvPr>
        </p:nvSpPr>
        <p:spPr>
          <a:xfrm>
            <a:off x="5903844" y="1825625"/>
            <a:ext cx="48768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1">
            <a:extLst>
              <a:ext uri="{FF2B5EF4-FFF2-40B4-BE49-F238E27FC236}">
                <a16:creationId xmlns:a16="http://schemas.microsoft.com/office/drawing/2014/main" id="{F6576349-066F-A447-9635-DC86042F87D8}"/>
              </a:ext>
            </a:extLst>
          </p:cNvPr>
          <p:cNvSpPr>
            <a:spLocks noGrp="1"/>
          </p:cNvSpPr>
          <p:nvPr>
            <p:ph type="title"/>
          </p:nvPr>
        </p:nvSpPr>
        <p:spPr>
          <a:xfrm>
            <a:off x="759856" y="315893"/>
            <a:ext cx="9789418" cy="882288"/>
          </a:xfrm>
          <a:prstGeom prst="rect">
            <a:avLst/>
          </a:prstGeom>
        </p:spPr>
        <p:txBody>
          <a:bodyPr>
            <a:noAutofit/>
          </a:bodyPr>
          <a:lstStyle>
            <a:lvl1pPr algn="l">
              <a:defRPr sz="3600">
                <a:solidFill>
                  <a:srgbClr val="882754"/>
                </a:solidFill>
              </a:defRPr>
            </a:lvl1pPr>
          </a:lstStyle>
          <a:p>
            <a:r>
              <a:rPr lang="sv-SE" dirty="0"/>
              <a:t>Klicka här för att ändra mall för rubrikformat</a:t>
            </a:r>
          </a:p>
        </p:txBody>
      </p:sp>
    </p:spTree>
    <p:extLst>
      <p:ext uri="{BB962C8B-B14F-4D97-AF65-F5344CB8AC3E}">
        <p14:creationId xmlns:p14="http://schemas.microsoft.com/office/powerpoint/2010/main" val="4210456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kgrund me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699906" y="757326"/>
            <a:ext cx="9673805" cy="1325563"/>
          </a:xfrm>
          <a:prstGeom prst="rect">
            <a:avLst/>
          </a:prstGeom>
        </p:spPr>
        <p:txBody>
          <a:bodyPr>
            <a:noAutofit/>
          </a:bodyPr>
          <a:lstStyle>
            <a:lvl1pPr algn="ct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12C67C05-F033-6240-A993-E51E59D0354A}"/>
              </a:ext>
            </a:extLst>
          </p:cNvPr>
          <p:cNvSpPr>
            <a:spLocks noGrp="1"/>
          </p:cNvSpPr>
          <p:nvPr>
            <p:ph type="body" sz="quarter" idx="10"/>
          </p:nvPr>
        </p:nvSpPr>
        <p:spPr>
          <a:xfrm>
            <a:off x="1294215" y="2274799"/>
            <a:ext cx="8485186" cy="1503825"/>
          </a:xfrm>
        </p:spPr>
        <p:txBody>
          <a:bodyPr>
            <a:normAutofit/>
          </a:bodyPr>
          <a:lstStyle>
            <a:lvl1pPr marL="0" indent="0" algn="ctr">
              <a:buNone/>
              <a:defRPr sz="3600"/>
            </a:lvl1pPr>
          </a:lstStyle>
          <a:p>
            <a:pPr lvl="0"/>
            <a:r>
              <a:rPr lang="sv-SE" dirty="0"/>
              <a:t>Klicka här för att ändra format på bakgrundstexten</a:t>
            </a:r>
          </a:p>
        </p:txBody>
      </p:sp>
    </p:spTree>
    <p:extLst>
      <p:ext uri="{BB962C8B-B14F-4D97-AF65-F5344CB8AC3E}">
        <p14:creationId xmlns:p14="http://schemas.microsoft.com/office/powerpoint/2010/main" val="677782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kgrund med rubruk">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2C67C05-F033-6240-A993-E51E59D0354A}"/>
              </a:ext>
            </a:extLst>
          </p:cNvPr>
          <p:cNvSpPr>
            <a:spLocks noGrp="1"/>
          </p:cNvSpPr>
          <p:nvPr>
            <p:ph type="body" sz="quarter" idx="10"/>
          </p:nvPr>
        </p:nvSpPr>
        <p:spPr>
          <a:xfrm>
            <a:off x="1262684" y="876924"/>
            <a:ext cx="8485186" cy="5040400"/>
          </a:xfrm>
        </p:spPr>
        <p:txBody>
          <a:bodyPr>
            <a:normAutofit/>
          </a:bodyPr>
          <a:lstStyle>
            <a:lvl1pPr marL="0" indent="0" algn="ctr">
              <a:buNone/>
              <a:defRPr sz="6000" b="1"/>
            </a:lvl1pPr>
          </a:lstStyle>
          <a:p>
            <a:pPr lvl="0"/>
            <a:r>
              <a:rPr lang="sv-SE" dirty="0"/>
              <a:t>Klicka här för att ändra format på bakgrundstexten</a:t>
            </a:r>
          </a:p>
        </p:txBody>
      </p:sp>
    </p:spTree>
    <p:extLst>
      <p:ext uri="{BB962C8B-B14F-4D97-AF65-F5344CB8AC3E}">
        <p14:creationId xmlns:p14="http://schemas.microsoft.com/office/powerpoint/2010/main" val="2750131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akgrund med logga och grafiskt el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562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sida med logg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624B0C8-274D-954B-920E-AA16AFDCABC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pil&#10;&#10;Automatiskt genererad beskrivning">
            <a:extLst>
              <a:ext uri="{FF2B5EF4-FFF2-40B4-BE49-F238E27FC236}">
                <a16:creationId xmlns:a16="http://schemas.microsoft.com/office/drawing/2014/main" id="{A071FF56-94CD-E84D-8AAB-AEDDABDB12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4913" y="5767378"/>
            <a:ext cx="522874" cy="819169"/>
          </a:xfrm>
          <a:prstGeom prst="rect">
            <a:avLst/>
          </a:prstGeom>
        </p:spPr>
      </p:pic>
    </p:spTree>
    <p:extLst>
      <p:ext uri="{BB962C8B-B14F-4D97-AF65-F5344CB8AC3E}">
        <p14:creationId xmlns:p14="http://schemas.microsoft.com/office/powerpoint/2010/main" val="1009877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el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 y="1"/>
            <a:ext cx="10697636" cy="6858001"/>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sv-SE" noProof="0" smtClean="0"/>
              <a:t>Dra bilden till platshållaren eller klicka på ikonen för att lägga till den</a:t>
            </a:r>
            <a:endParaRPr lang="sv-SE" noProof="0"/>
          </a:p>
        </p:txBody>
      </p:sp>
      <p:sp>
        <p:nvSpPr>
          <p:cNvPr id="11" name="Rubrik 1"/>
          <p:cNvSpPr>
            <a:spLocks noGrp="1"/>
          </p:cNvSpPr>
          <p:nvPr>
            <p:ph type="title"/>
          </p:nvPr>
        </p:nvSpPr>
        <p:spPr>
          <a:xfrm>
            <a:off x="776308" y="5142152"/>
            <a:ext cx="8976565" cy="461729"/>
          </a:xfrm>
          <a:solidFill>
            <a:schemeClr val="bg1">
              <a:alpha val="75000"/>
            </a:schemeClr>
          </a:solidFill>
        </p:spPr>
        <p:txBody>
          <a:bodyPr>
            <a:spAutoFit/>
          </a:bodyPr>
          <a:lstStyle>
            <a:lvl1pPr algn="l">
              <a:defRPr sz="2667" b="1"/>
            </a:lvl1pPr>
          </a:lstStyle>
          <a:p>
            <a:r>
              <a:rPr lang="sv-SE" smtClean="0"/>
              <a:t>Klicka här för att ändra format</a:t>
            </a:r>
            <a:endParaRPr lang="sv-SE" dirty="0"/>
          </a:p>
        </p:txBody>
      </p:sp>
      <p:sp>
        <p:nvSpPr>
          <p:cNvPr id="12" name="Platshållare för text 3"/>
          <p:cNvSpPr>
            <a:spLocks noGrp="1"/>
          </p:cNvSpPr>
          <p:nvPr>
            <p:ph type="body" sz="half" idx="2"/>
          </p:nvPr>
        </p:nvSpPr>
        <p:spPr>
          <a:xfrm>
            <a:off x="776309" y="5674768"/>
            <a:ext cx="8976564" cy="350930"/>
          </a:xfrm>
          <a:solidFill>
            <a:schemeClr val="bg1">
              <a:alpha val="75000"/>
            </a:schemeClr>
          </a:solidFill>
        </p:spPr>
        <p:txBody>
          <a:bodyPr anchor="ctr">
            <a:sp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smtClean="0"/>
              <a:t>Klicka här för att ändra format på bakgrundstexten</a:t>
            </a:r>
          </a:p>
        </p:txBody>
      </p:sp>
    </p:spTree>
    <p:extLst>
      <p:ext uri="{BB962C8B-B14F-4D97-AF65-F5344CB8AC3E}">
        <p14:creationId xmlns:p14="http://schemas.microsoft.com/office/powerpoint/2010/main" val="2893616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76308" y="495519"/>
            <a:ext cx="8976565" cy="1143000"/>
          </a:xfrm>
        </p:spPr>
        <p:txBody>
          <a:bodyPr/>
          <a:lstStyle>
            <a:lvl1pPr algn="l">
              <a:defRPr sz="3467"/>
            </a:lvl1pPr>
          </a:lstStyle>
          <a:p>
            <a:r>
              <a:rPr lang="sv-SE" smtClean="0"/>
              <a:t>Klicka här för att ändra format</a:t>
            </a:r>
            <a:endParaRPr lang="sv-SE" dirty="0"/>
          </a:p>
        </p:txBody>
      </p:sp>
      <p:sp>
        <p:nvSpPr>
          <p:cNvPr id="3" name="Platshållare för innehåll 2"/>
          <p:cNvSpPr>
            <a:spLocks noGrp="1"/>
          </p:cNvSpPr>
          <p:nvPr>
            <p:ph idx="1"/>
          </p:nvPr>
        </p:nvSpPr>
        <p:spPr>
          <a:xfrm>
            <a:off x="776308" y="1877390"/>
            <a:ext cx="8976565" cy="451310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376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håll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a:noFill/>
        </p:spPr>
        <p:txBody>
          <a:bodyPr>
            <a:noAutofit/>
          </a:bodyPr>
          <a:lstStyle>
            <a:lvl1pPr algn="l">
              <a:defRPr sz="3600">
                <a:solidFill>
                  <a:srgbClr val="EDDBE5"/>
                </a:solidFill>
              </a:defRPr>
            </a:lvl1pPr>
          </a:lstStyle>
          <a:p>
            <a:r>
              <a:rPr lang="sv-SE" smtClean="0"/>
              <a:t>Klicka här för att ändra format</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lnSpc>
                <a:spcPct val="100000"/>
              </a:lnSpc>
              <a:defRPr sz="2400">
                <a:solidFill>
                  <a:srgbClr val="EDDBE5"/>
                </a:solidFill>
              </a:defRPr>
            </a:lvl1pPr>
            <a:lvl2pPr>
              <a:lnSpc>
                <a:spcPct val="100000"/>
              </a:lnSpc>
              <a:defRPr sz="2000">
                <a:solidFill>
                  <a:srgbClr val="EDDBE5"/>
                </a:solidFill>
              </a:defRPr>
            </a:lvl2pPr>
            <a:lvl3pPr>
              <a:lnSpc>
                <a:spcPct val="100000"/>
              </a:lnSpc>
              <a:defRPr sz="1800">
                <a:solidFill>
                  <a:srgbClr val="EDDBE5"/>
                </a:solidFill>
              </a:defRPr>
            </a:lvl3pPr>
            <a:lvl4pPr>
              <a:lnSpc>
                <a:spcPct val="100000"/>
              </a:lnSpc>
              <a:defRPr sz="1600">
                <a:solidFill>
                  <a:srgbClr val="EDDBE5"/>
                </a:solidFill>
              </a:defRPr>
            </a:lvl4pPr>
            <a:lvl5pPr>
              <a:lnSpc>
                <a:spcPct val="100000"/>
              </a:lnSpc>
              <a:defRPr sz="1600">
                <a:solidFill>
                  <a:srgbClr val="EDDBE5"/>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icture Placeholder 5">
            <a:extLst>
              <a:ext uri="{FF2B5EF4-FFF2-40B4-BE49-F238E27FC236}">
                <a16:creationId xmlns:a16="http://schemas.microsoft.com/office/drawing/2014/main" id="{826AD8B7-00F1-4A44-B8EC-64F8230DF6CB}"/>
              </a:ext>
            </a:extLst>
          </p:cNvPr>
          <p:cNvSpPr>
            <a:spLocks noGrp="1"/>
          </p:cNvSpPr>
          <p:nvPr>
            <p:ph type="pic" sz="quarter" idx="13"/>
          </p:nvPr>
        </p:nvSpPr>
        <p:spPr>
          <a:xfrm>
            <a:off x="6253658" y="1"/>
            <a:ext cx="4619751" cy="6858000"/>
          </a:xfrm>
        </p:spPr>
        <p:txBody>
          <a:bodyPr/>
          <a:lstStyle>
            <a:lvl1pPr marL="0" indent="0">
              <a:buNone/>
              <a:defRPr>
                <a:solidFill>
                  <a:srgbClr val="EDDBE5"/>
                </a:solidFill>
              </a:defRPr>
            </a:lvl1pPr>
          </a:lstStyle>
          <a:p>
            <a:r>
              <a:rPr lang="sv-SE" smtClean="0"/>
              <a:t>Klicka på ikonen för att lägga till en bild</a:t>
            </a:r>
            <a:endParaRPr lang="en-US" dirty="0"/>
          </a:p>
        </p:txBody>
      </p:sp>
    </p:spTree>
    <p:extLst>
      <p:ext uri="{BB962C8B-B14F-4D97-AF65-F5344CB8AC3E}">
        <p14:creationId xmlns:p14="http://schemas.microsoft.com/office/powerpoint/2010/main" val="47740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med utfallande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EDDBE5"/>
                </a:solidFill>
              </a:defRPr>
            </a:lvl1pPr>
          </a:lstStyle>
          <a:p>
            <a:r>
              <a:rPr lang="sv-SE" smtClean="0"/>
              <a:t>Klicka här för att ändra format</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lnSpc>
                <a:spcPct val="100000"/>
              </a:lnSpc>
              <a:defRPr sz="2400">
                <a:solidFill>
                  <a:srgbClr val="EDDBE5"/>
                </a:solidFill>
              </a:defRPr>
            </a:lvl1pPr>
            <a:lvl2pPr>
              <a:lnSpc>
                <a:spcPct val="100000"/>
              </a:lnSpc>
              <a:defRPr sz="2000">
                <a:solidFill>
                  <a:srgbClr val="EDDBE5"/>
                </a:solidFill>
              </a:defRPr>
            </a:lvl2pPr>
            <a:lvl3pPr>
              <a:lnSpc>
                <a:spcPct val="100000"/>
              </a:lnSpc>
              <a:defRPr sz="1800">
                <a:solidFill>
                  <a:srgbClr val="EDDBE5"/>
                </a:solidFill>
              </a:defRPr>
            </a:lvl3pPr>
            <a:lvl4pPr>
              <a:lnSpc>
                <a:spcPct val="100000"/>
              </a:lnSpc>
              <a:defRPr sz="1600">
                <a:solidFill>
                  <a:srgbClr val="EDDBE5"/>
                </a:solidFill>
              </a:defRPr>
            </a:lvl4pPr>
            <a:lvl5pPr>
              <a:lnSpc>
                <a:spcPct val="100000"/>
              </a:lnSpc>
              <a:defRPr sz="1600">
                <a:solidFill>
                  <a:srgbClr val="EDDBE5"/>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642540" y="1"/>
            <a:ext cx="5549460" cy="6858000"/>
          </a:xfrm>
        </p:spPr>
        <p:txBody>
          <a:bodyPr/>
          <a:lstStyle>
            <a:lvl1pPr marL="0" indent="0">
              <a:buNone/>
              <a:defRPr>
                <a:solidFill>
                  <a:srgbClr val="EDDBE5"/>
                </a:solidFill>
              </a:defRPr>
            </a:lvl1pPr>
          </a:lstStyle>
          <a:p>
            <a:r>
              <a:rPr lang="sv-SE" smtClean="0"/>
              <a:t>Klicka på ikonen för att lägga till en bild</a:t>
            </a:r>
            <a:endParaRPr lang="en-US" dirty="0"/>
          </a:p>
        </p:txBody>
      </p:sp>
    </p:spTree>
    <p:extLst>
      <p:ext uri="{BB962C8B-B14F-4D97-AF65-F5344CB8AC3E}">
        <p14:creationId xmlns:p14="http://schemas.microsoft.com/office/powerpoint/2010/main" val="237626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med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EDDBE5"/>
                </a:solidFill>
              </a:defRPr>
            </a:lvl1pPr>
          </a:lstStyle>
          <a:p>
            <a:r>
              <a:rPr lang="sv-SE" smtClean="0"/>
              <a:t>Klicka här för att ändra format</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rgbClr val="EDDBE5"/>
                </a:solidFill>
              </a:defRPr>
            </a:lvl1pPr>
            <a:lvl2pPr>
              <a:defRPr sz="2000">
                <a:solidFill>
                  <a:srgbClr val="EDDBE5"/>
                </a:solidFill>
              </a:defRPr>
            </a:lvl2pPr>
            <a:lvl3pPr>
              <a:defRPr sz="1800">
                <a:solidFill>
                  <a:srgbClr val="EDDBE5"/>
                </a:solidFill>
              </a:defRPr>
            </a:lvl3pPr>
            <a:lvl4pPr>
              <a:defRPr sz="1600">
                <a:solidFill>
                  <a:srgbClr val="EDDBE5"/>
                </a:solidFill>
              </a:defRPr>
            </a:lvl4pPr>
            <a:lvl5pPr>
              <a:defRPr sz="1600">
                <a:solidFill>
                  <a:srgbClr val="EDDBE5"/>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281033" y="0"/>
            <a:ext cx="4473105" cy="3349256"/>
          </a:xfrm>
        </p:spPr>
        <p:txBody>
          <a:bodyPr/>
          <a:lstStyle>
            <a:lvl1pPr marL="0" indent="0">
              <a:buNone/>
              <a:defRPr>
                <a:solidFill>
                  <a:srgbClr val="EDDBE5"/>
                </a:solidFill>
              </a:defRPr>
            </a:lvl1pPr>
          </a:lstStyle>
          <a:p>
            <a:r>
              <a:rPr lang="sv-SE" smtClean="0"/>
              <a:t>Klicka på ikonen för att lägga till en bild</a:t>
            </a:r>
            <a:endParaRPr lang="en-US" dirty="0"/>
          </a:p>
        </p:txBody>
      </p:sp>
      <p:sp>
        <p:nvSpPr>
          <p:cNvPr id="7" name="Picture Placeholder 5">
            <a:extLst>
              <a:ext uri="{FF2B5EF4-FFF2-40B4-BE49-F238E27FC236}">
                <a16:creationId xmlns:a16="http://schemas.microsoft.com/office/drawing/2014/main" id="{D2526926-586C-1643-8834-B4177B8F858A}"/>
              </a:ext>
            </a:extLst>
          </p:cNvPr>
          <p:cNvSpPr>
            <a:spLocks noGrp="1"/>
          </p:cNvSpPr>
          <p:nvPr>
            <p:ph type="pic" sz="quarter" idx="14"/>
          </p:nvPr>
        </p:nvSpPr>
        <p:spPr>
          <a:xfrm>
            <a:off x="6281033" y="3349256"/>
            <a:ext cx="4473104" cy="3508743"/>
          </a:xfrm>
        </p:spPr>
        <p:txBody>
          <a:bodyPr/>
          <a:lstStyle>
            <a:lvl1pPr marL="0" indent="0">
              <a:buNone/>
              <a:defRPr>
                <a:solidFill>
                  <a:srgbClr val="EDDBE5"/>
                </a:solidFill>
              </a:defRPr>
            </a:lvl1pPr>
          </a:lstStyle>
          <a:p>
            <a:r>
              <a:rPr lang="sv-SE" smtClean="0"/>
              <a:t>Klicka på ikonen för att lägga till en bild</a:t>
            </a:r>
            <a:endParaRPr lang="en-US" dirty="0"/>
          </a:p>
        </p:txBody>
      </p:sp>
    </p:spTree>
    <p:extLst>
      <p:ext uri="{BB962C8B-B14F-4D97-AF65-F5344CB8AC3E}">
        <p14:creationId xmlns:p14="http://schemas.microsoft.com/office/powerpoint/2010/main" val="383149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med två bilder utfallan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EDDBE5"/>
                </a:solidFill>
              </a:defRPr>
            </a:lvl1pPr>
          </a:lstStyle>
          <a:p>
            <a:r>
              <a:rPr lang="sv-SE" smtClean="0"/>
              <a:t>Klicka här för att ändra format</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rgbClr val="EDDBE5"/>
                </a:solidFill>
              </a:defRPr>
            </a:lvl1pPr>
            <a:lvl2pPr>
              <a:defRPr sz="2000">
                <a:solidFill>
                  <a:srgbClr val="EDDBE5"/>
                </a:solidFill>
              </a:defRPr>
            </a:lvl2pPr>
            <a:lvl3pPr>
              <a:defRPr sz="1800">
                <a:solidFill>
                  <a:srgbClr val="EDDBE5"/>
                </a:solidFill>
              </a:defRPr>
            </a:lvl3pPr>
            <a:lvl4pPr>
              <a:defRPr sz="1600">
                <a:solidFill>
                  <a:srgbClr val="EDDBE5"/>
                </a:solidFill>
              </a:defRPr>
            </a:lvl4pPr>
            <a:lvl5pPr>
              <a:defRPr sz="1600">
                <a:solidFill>
                  <a:srgbClr val="EDDBE5"/>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642540" y="0"/>
            <a:ext cx="5549460" cy="3349256"/>
          </a:xfrm>
        </p:spPr>
        <p:txBody>
          <a:bodyPr/>
          <a:lstStyle>
            <a:lvl1pPr marL="0" indent="0">
              <a:buNone/>
              <a:defRPr/>
            </a:lvl1pPr>
          </a:lstStyle>
          <a:p>
            <a:r>
              <a:rPr lang="sv-SE" smtClean="0"/>
              <a:t>Klicka på ikonen för att lägga till en bild</a:t>
            </a:r>
            <a:endParaRPr lang="en-US" dirty="0"/>
          </a:p>
        </p:txBody>
      </p:sp>
      <p:sp>
        <p:nvSpPr>
          <p:cNvPr id="7" name="Picture Placeholder 5">
            <a:extLst>
              <a:ext uri="{FF2B5EF4-FFF2-40B4-BE49-F238E27FC236}">
                <a16:creationId xmlns:a16="http://schemas.microsoft.com/office/drawing/2014/main" id="{D2526926-586C-1643-8834-B4177B8F858A}"/>
              </a:ext>
            </a:extLst>
          </p:cNvPr>
          <p:cNvSpPr>
            <a:spLocks noGrp="1"/>
          </p:cNvSpPr>
          <p:nvPr>
            <p:ph type="pic" sz="quarter" idx="14"/>
          </p:nvPr>
        </p:nvSpPr>
        <p:spPr>
          <a:xfrm>
            <a:off x="6642539" y="3349256"/>
            <a:ext cx="5549461" cy="3508743"/>
          </a:xfrm>
        </p:spPr>
        <p:txBody>
          <a:bodyPr/>
          <a:lstStyle>
            <a:lvl1pPr marL="0" indent="0">
              <a:buNone/>
              <a:defRPr>
                <a:solidFill>
                  <a:srgbClr val="EDDBE5"/>
                </a:solidFill>
              </a:defRPr>
            </a:lvl1pPr>
          </a:lstStyle>
          <a:p>
            <a:r>
              <a:rPr lang="sv-SE" smtClean="0"/>
              <a:t>Klicka på ikonen för att lägga till en bild</a:t>
            </a:r>
            <a:endParaRPr lang="en-US" dirty="0"/>
          </a:p>
        </p:txBody>
      </p:sp>
    </p:spTree>
    <p:extLst>
      <p:ext uri="{BB962C8B-B14F-4D97-AF65-F5344CB8AC3E}">
        <p14:creationId xmlns:p14="http://schemas.microsoft.com/office/powerpoint/2010/main" val="182929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kgrund med rubrik och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9509559" cy="882288"/>
          </a:xfrm>
          <a:prstGeom prst="rect">
            <a:avLst/>
          </a:prstGeom>
        </p:spPr>
        <p:txBody>
          <a:bodyPr>
            <a:noAutofit/>
          </a:bodyPr>
          <a:lstStyle>
            <a:lvl1pPr algn="l">
              <a:defRPr sz="3600">
                <a:solidFill>
                  <a:srgbClr val="EDDBE5"/>
                </a:solidFill>
              </a:defRPr>
            </a:lvl1pPr>
          </a:lstStyle>
          <a:p>
            <a:r>
              <a:rPr lang="sv-SE" smtClean="0"/>
              <a:t>Klicka här för att ändra format</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5" y="1514074"/>
            <a:ext cx="9509559" cy="4634882"/>
          </a:xfrm>
        </p:spPr>
        <p:txBody>
          <a:bodyPr>
            <a:normAutofit/>
          </a:bodyPr>
          <a:lstStyle>
            <a:lvl1pPr>
              <a:defRPr sz="2400">
                <a:solidFill>
                  <a:srgbClr val="EDDBE5"/>
                </a:solidFill>
              </a:defRPr>
            </a:lvl1pPr>
            <a:lvl2pPr>
              <a:defRPr sz="2000">
                <a:solidFill>
                  <a:srgbClr val="EDDBE5"/>
                </a:solidFill>
              </a:defRPr>
            </a:lvl2pPr>
            <a:lvl3pPr>
              <a:defRPr sz="1800">
                <a:solidFill>
                  <a:srgbClr val="EDDBE5"/>
                </a:solidFill>
              </a:defRPr>
            </a:lvl3pPr>
            <a:lvl4pPr>
              <a:defRPr sz="1600">
                <a:solidFill>
                  <a:srgbClr val="EDDBE5"/>
                </a:solidFill>
              </a:defRPr>
            </a:lvl4pPr>
            <a:lvl5pPr>
              <a:defRPr sz="1600">
                <a:solidFill>
                  <a:srgbClr val="EDDBE5"/>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9711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691A9E1-BBDC-9440-B2CA-B850E5F260F5}"/>
              </a:ext>
            </a:extLst>
          </p:cNvPr>
          <p:cNvSpPr/>
          <p:nvPr userDrawn="1"/>
        </p:nvSpPr>
        <p:spPr>
          <a:xfrm>
            <a:off x="10917798" y="0"/>
            <a:ext cx="1274201" cy="6858000"/>
          </a:xfrm>
          <a:prstGeom prst="rect">
            <a:avLst/>
          </a:prstGeom>
          <a:solidFill>
            <a:srgbClr val="882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cture Placeholder 4">
            <a:extLst>
              <a:ext uri="{FF2B5EF4-FFF2-40B4-BE49-F238E27FC236}">
                <a16:creationId xmlns:a16="http://schemas.microsoft.com/office/drawing/2014/main" id="{E2CF2AB2-E280-6449-AA8D-328950FCDB38}"/>
              </a:ext>
            </a:extLst>
          </p:cNvPr>
          <p:cNvSpPr>
            <a:spLocks noGrp="1"/>
          </p:cNvSpPr>
          <p:nvPr>
            <p:ph type="pic" sz="quarter" idx="13"/>
          </p:nvPr>
        </p:nvSpPr>
        <p:spPr>
          <a:xfrm>
            <a:off x="-1" y="977761"/>
            <a:ext cx="12192000" cy="4860263"/>
          </a:xfrm>
        </p:spPr>
        <p:txBody>
          <a:bodyPr/>
          <a:lstStyle>
            <a:lvl1pPr marL="0" indent="0">
              <a:buNone/>
              <a:defRPr/>
            </a:lvl1pPr>
          </a:lstStyle>
          <a:p>
            <a:r>
              <a:rPr lang="sv-SE" smtClean="0"/>
              <a:t>Klicka på ikonen för att lägga till en bild</a:t>
            </a:r>
            <a:endParaRPr lang="en-US" dirty="0"/>
          </a:p>
        </p:txBody>
      </p:sp>
      <p:sp>
        <p:nvSpPr>
          <p:cNvPr id="3" name="Platshållare för text 2">
            <a:extLst>
              <a:ext uri="{FF2B5EF4-FFF2-40B4-BE49-F238E27FC236}">
                <a16:creationId xmlns:a16="http://schemas.microsoft.com/office/drawing/2014/main" id="{318D5FDD-D9A1-4149-9644-349631B7F2E6}"/>
              </a:ext>
            </a:extLst>
          </p:cNvPr>
          <p:cNvSpPr>
            <a:spLocks noGrp="1"/>
          </p:cNvSpPr>
          <p:nvPr>
            <p:ph type="body" sz="quarter" idx="14"/>
          </p:nvPr>
        </p:nvSpPr>
        <p:spPr>
          <a:xfrm>
            <a:off x="651147" y="329608"/>
            <a:ext cx="10598150" cy="388419"/>
          </a:xfrm>
        </p:spPr>
        <p:txBody>
          <a:bodyPr anchor="ctr" anchorCtr="0">
            <a:noAutofit/>
          </a:bodyPr>
          <a:lstStyle>
            <a:lvl1pPr marL="0" indent="0">
              <a:buNone/>
              <a:defRPr sz="2400"/>
            </a:lvl1pPr>
          </a:lstStyle>
          <a:p>
            <a:pPr lvl="0"/>
            <a:r>
              <a:rPr lang="sv-SE" smtClean="0"/>
              <a:t>Redigera format för bakgrundstext</a:t>
            </a:r>
          </a:p>
        </p:txBody>
      </p:sp>
      <p:sp>
        <p:nvSpPr>
          <p:cNvPr id="14" name="Platshållare för text 2">
            <a:extLst>
              <a:ext uri="{FF2B5EF4-FFF2-40B4-BE49-F238E27FC236}">
                <a16:creationId xmlns:a16="http://schemas.microsoft.com/office/drawing/2014/main" id="{92FB4205-1AF0-A448-B965-B3A2ED3C9B2A}"/>
              </a:ext>
            </a:extLst>
          </p:cNvPr>
          <p:cNvSpPr>
            <a:spLocks noGrp="1"/>
          </p:cNvSpPr>
          <p:nvPr>
            <p:ph type="body" sz="quarter" idx="15"/>
          </p:nvPr>
        </p:nvSpPr>
        <p:spPr>
          <a:xfrm>
            <a:off x="651147" y="6096616"/>
            <a:ext cx="11067887" cy="553098"/>
          </a:xfrm>
        </p:spPr>
        <p:txBody>
          <a:bodyPr anchor="ctr" anchorCtr="0">
            <a:noAutofit/>
          </a:bodyPr>
          <a:lstStyle>
            <a:lvl1pPr marL="0" indent="0">
              <a:buNone/>
              <a:defRPr sz="3600">
                <a:solidFill>
                  <a:srgbClr val="EDDBE5"/>
                </a:solidFill>
              </a:defRPr>
            </a:lvl1pPr>
          </a:lstStyle>
          <a:p>
            <a:pPr lvl="0"/>
            <a:r>
              <a:rPr lang="sv-SE" smtClean="0"/>
              <a:t>Redigera format för bakgrundstext</a:t>
            </a:r>
          </a:p>
        </p:txBody>
      </p:sp>
    </p:spTree>
    <p:extLst>
      <p:ext uri="{BB962C8B-B14F-4D97-AF65-F5344CB8AC3E}">
        <p14:creationId xmlns:p14="http://schemas.microsoft.com/office/powerpoint/2010/main" val="49888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två spal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6" y="315893"/>
            <a:ext cx="9649418" cy="882288"/>
          </a:xfrm>
          <a:prstGeom prst="rect">
            <a:avLst/>
          </a:prstGeom>
        </p:spPr>
        <p:txBody>
          <a:bodyPr>
            <a:noAutofit/>
          </a:bodyPr>
          <a:lstStyle>
            <a:lvl1pPr algn="l">
              <a:defRPr sz="3600">
                <a:solidFill>
                  <a:srgbClr val="EDDBE5"/>
                </a:solidFill>
              </a:defRPr>
            </a:lvl1pPr>
          </a:lstStyle>
          <a:p>
            <a:r>
              <a:rPr lang="sv-SE" smtClean="0"/>
              <a:t>Klicka här för att ändra format</a:t>
            </a:r>
            <a:endParaRPr lang="sv-SE" dirty="0"/>
          </a:p>
        </p:txBody>
      </p:sp>
      <p:sp>
        <p:nvSpPr>
          <p:cNvPr id="7" name="Content Placeholder 2">
            <a:extLst>
              <a:ext uri="{FF2B5EF4-FFF2-40B4-BE49-F238E27FC236}">
                <a16:creationId xmlns:a16="http://schemas.microsoft.com/office/drawing/2014/main" id="{42730EC5-5596-6F42-A49F-4F48EB22C334}"/>
              </a:ext>
            </a:extLst>
          </p:cNvPr>
          <p:cNvSpPr>
            <a:spLocks noGrp="1"/>
          </p:cNvSpPr>
          <p:nvPr>
            <p:ph sz="half" idx="1"/>
          </p:nvPr>
        </p:nvSpPr>
        <p:spPr>
          <a:xfrm>
            <a:off x="5879805" y="1514074"/>
            <a:ext cx="4529469" cy="4634882"/>
          </a:xfrm>
        </p:spPr>
        <p:txBody>
          <a:bodyPr/>
          <a:lstStyle>
            <a:lvl1pPr>
              <a:lnSpc>
                <a:spcPct val="100000"/>
              </a:lnSpc>
              <a:defRPr>
                <a:solidFill>
                  <a:srgbClr val="EDDBE5"/>
                </a:solidFill>
              </a:defRPr>
            </a:lvl1pPr>
            <a:lvl2pPr>
              <a:lnSpc>
                <a:spcPct val="100000"/>
              </a:lnSpc>
              <a:defRPr>
                <a:solidFill>
                  <a:srgbClr val="EDDBE5"/>
                </a:solidFill>
              </a:defRPr>
            </a:lvl2pPr>
            <a:lvl3pPr>
              <a:lnSpc>
                <a:spcPct val="100000"/>
              </a:lnSpc>
              <a:defRPr>
                <a:solidFill>
                  <a:srgbClr val="EDDBE5"/>
                </a:solidFill>
              </a:defRPr>
            </a:lvl3pPr>
            <a:lvl4pPr>
              <a:lnSpc>
                <a:spcPct val="100000"/>
              </a:lnSpc>
              <a:defRPr>
                <a:solidFill>
                  <a:srgbClr val="EDDBE5"/>
                </a:solidFill>
              </a:defRPr>
            </a:lvl4pPr>
            <a:lvl5pPr>
              <a:lnSpc>
                <a:spcPct val="100000"/>
              </a:lnSpc>
              <a:defRPr>
                <a:solidFill>
                  <a:srgbClr val="EDDBE5"/>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5" y="1514074"/>
            <a:ext cx="4529469" cy="4634882"/>
          </a:xfrm>
        </p:spPr>
        <p:txBody>
          <a:bodyPr/>
          <a:lstStyle>
            <a:lvl1pPr>
              <a:lnSpc>
                <a:spcPct val="100000"/>
              </a:lnSpc>
              <a:defRPr>
                <a:solidFill>
                  <a:srgbClr val="EDDBE5"/>
                </a:solidFill>
              </a:defRPr>
            </a:lvl1pPr>
            <a:lvl2pPr>
              <a:lnSpc>
                <a:spcPct val="100000"/>
              </a:lnSpc>
              <a:defRPr>
                <a:solidFill>
                  <a:srgbClr val="EDDBE5"/>
                </a:solidFill>
              </a:defRPr>
            </a:lvl2pPr>
            <a:lvl3pPr>
              <a:lnSpc>
                <a:spcPct val="100000"/>
              </a:lnSpc>
              <a:defRPr>
                <a:solidFill>
                  <a:srgbClr val="EDDBE5"/>
                </a:solidFill>
              </a:defRPr>
            </a:lvl3pPr>
            <a:lvl4pPr>
              <a:lnSpc>
                <a:spcPct val="100000"/>
              </a:lnSpc>
              <a:defRPr>
                <a:solidFill>
                  <a:srgbClr val="EDDBE5"/>
                </a:solidFill>
              </a:defRPr>
            </a:lvl4pPr>
            <a:lvl5pPr>
              <a:lnSpc>
                <a:spcPct val="100000"/>
              </a:lnSpc>
              <a:defRPr>
                <a:solidFill>
                  <a:srgbClr val="EDDBE5"/>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03421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82754"/>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184B75-1362-2A44-A6A8-2033A240728B}"/>
              </a:ext>
            </a:extLst>
          </p:cNvPr>
          <p:cNvSpPr>
            <a:spLocks noGrp="1"/>
          </p:cNvSpPr>
          <p:nvPr>
            <p:ph type="title"/>
          </p:nvPr>
        </p:nvSpPr>
        <p:spPr>
          <a:xfrm>
            <a:off x="838200" y="365125"/>
            <a:ext cx="8515865"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DF3447-D0A0-1343-87E3-129203F58F6C}"/>
              </a:ext>
            </a:extLst>
          </p:cNvPr>
          <p:cNvSpPr>
            <a:spLocks noGrp="1"/>
          </p:cNvSpPr>
          <p:nvPr>
            <p:ph type="body" idx="1"/>
          </p:nvPr>
        </p:nvSpPr>
        <p:spPr>
          <a:xfrm>
            <a:off x="838200" y="1825625"/>
            <a:ext cx="8515865"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 name="Bildobjekt 12">
            <a:extLst>
              <a:ext uri="{FF2B5EF4-FFF2-40B4-BE49-F238E27FC236}">
                <a16:creationId xmlns:a16="http://schemas.microsoft.com/office/drawing/2014/main" id="{5A353482-1CB8-EE4F-A0C2-57CC15D7F1A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365477" y="5774093"/>
            <a:ext cx="522874" cy="805740"/>
          </a:xfrm>
          <a:prstGeom prst="rect">
            <a:avLst/>
          </a:prstGeom>
        </p:spPr>
      </p:pic>
      <p:pic>
        <p:nvPicPr>
          <p:cNvPr id="23" name="Bildobjekt 22">
            <a:extLst>
              <a:ext uri="{FF2B5EF4-FFF2-40B4-BE49-F238E27FC236}">
                <a16:creationId xmlns:a16="http://schemas.microsoft.com/office/drawing/2014/main" id="{EC096816-1807-AC45-BB82-8432387667C8}"/>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b="39987"/>
          <a:stretch/>
        </p:blipFill>
        <p:spPr>
          <a:xfrm rot="5400000">
            <a:off x="11062500" y="1811595"/>
            <a:ext cx="840831" cy="1036495"/>
          </a:xfrm>
          <a:prstGeom prst="rect">
            <a:avLst/>
          </a:prstGeom>
        </p:spPr>
      </p:pic>
      <p:pic>
        <p:nvPicPr>
          <p:cNvPr id="24" name="Bildobjekt 23">
            <a:extLst>
              <a:ext uri="{FF2B5EF4-FFF2-40B4-BE49-F238E27FC236}">
                <a16:creationId xmlns:a16="http://schemas.microsoft.com/office/drawing/2014/main" id="{FE8F5158-54D3-EC40-B0DC-C46C87AB66DE}"/>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t="8729"/>
          <a:stretch/>
        </p:blipFill>
        <p:spPr>
          <a:xfrm>
            <a:off x="11156100" y="0"/>
            <a:ext cx="862530" cy="1617035"/>
          </a:xfrm>
          <a:prstGeom prst="rect">
            <a:avLst/>
          </a:prstGeom>
        </p:spPr>
      </p:pic>
      <p:pic>
        <p:nvPicPr>
          <p:cNvPr id="26" name="Bildobjekt 25">
            <a:extLst>
              <a:ext uri="{FF2B5EF4-FFF2-40B4-BE49-F238E27FC236}">
                <a16:creationId xmlns:a16="http://schemas.microsoft.com/office/drawing/2014/main" id="{C397D4FA-B159-C145-BFAC-7857A86AFE3D}"/>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137801" y="3064210"/>
            <a:ext cx="853549" cy="1753236"/>
          </a:xfrm>
          <a:prstGeom prst="rect">
            <a:avLst/>
          </a:prstGeom>
        </p:spPr>
      </p:pic>
    </p:spTree>
    <p:extLst>
      <p:ext uri="{BB962C8B-B14F-4D97-AF65-F5344CB8AC3E}">
        <p14:creationId xmlns:p14="http://schemas.microsoft.com/office/powerpoint/2010/main" val="563751498"/>
      </p:ext>
    </p:extLst>
  </p:cSld>
  <p:clrMap bg1="lt1" tx1="dk1" bg2="lt2" tx2="dk2" accent1="accent1" accent2="accent2" accent3="accent3" accent4="accent4" accent5="accent5" accent6="accent6" hlink="hlink" folHlink="folHlink"/>
  <p:sldLayoutIdLst>
    <p:sldLayoutId id="2147483666" r:id="rId1"/>
    <p:sldLayoutId id="2147483686" r:id="rId2"/>
    <p:sldLayoutId id="2147483676" r:id="rId3"/>
    <p:sldLayoutId id="2147483687" r:id="rId4"/>
    <p:sldLayoutId id="2147483678" r:id="rId5"/>
    <p:sldLayoutId id="2147483679" r:id="rId6"/>
    <p:sldLayoutId id="2147483724" r:id="rId7"/>
    <p:sldLayoutId id="2147483651" r:id="rId8"/>
    <p:sldLayoutId id="2147483675" r:id="rId9"/>
    <p:sldLayoutId id="2147483659" r:id="rId10"/>
    <p:sldLayoutId id="2147483674" r:id="rId11"/>
    <p:sldLayoutId id="2147483722" r:id="rId12"/>
  </p:sldLayoutIdLst>
  <p:hf sldNum="0" hdr="0" ftr="0"/>
  <p:txStyles>
    <p:titleStyle>
      <a:lvl1pPr algn="l" defTabSz="914400" rtl="0" eaLnBrk="1" latinLnBrk="0" hangingPunct="1">
        <a:lnSpc>
          <a:spcPct val="90000"/>
        </a:lnSpc>
        <a:spcBef>
          <a:spcPct val="0"/>
        </a:spcBef>
        <a:buNone/>
        <a:defRPr sz="4400" b="1" kern="1200">
          <a:solidFill>
            <a:srgbClr val="EDDBE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EDDBE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EDDBE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EDDBE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EDDBE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rgbClr val="EDDBE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DBE5"/>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184B75-1362-2A44-A6A8-2033A240728B}"/>
              </a:ext>
            </a:extLst>
          </p:cNvPr>
          <p:cNvSpPr>
            <a:spLocks noGrp="1"/>
          </p:cNvSpPr>
          <p:nvPr>
            <p:ph type="title"/>
          </p:nvPr>
        </p:nvSpPr>
        <p:spPr>
          <a:xfrm>
            <a:off x="838200" y="365125"/>
            <a:ext cx="8515865"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DF3447-D0A0-1343-87E3-129203F58F6C}"/>
              </a:ext>
            </a:extLst>
          </p:cNvPr>
          <p:cNvSpPr>
            <a:spLocks noGrp="1"/>
          </p:cNvSpPr>
          <p:nvPr>
            <p:ph type="body" idx="1"/>
          </p:nvPr>
        </p:nvSpPr>
        <p:spPr>
          <a:xfrm>
            <a:off x="838200" y="1825625"/>
            <a:ext cx="8515865"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descr="En bild som visar pil&#10;&#10;Automatiskt genererad beskrivning">
            <a:extLst>
              <a:ext uri="{FF2B5EF4-FFF2-40B4-BE49-F238E27FC236}">
                <a16:creationId xmlns:a16="http://schemas.microsoft.com/office/drawing/2014/main" id="{1F21C5BE-93D7-6748-841E-B450E7134A4B}"/>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345599" y="5774093"/>
            <a:ext cx="522874" cy="819169"/>
          </a:xfrm>
          <a:prstGeom prst="rect">
            <a:avLst/>
          </a:prstGeom>
        </p:spPr>
      </p:pic>
      <p:pic>
        <p:nvPicPr>
          <p:cNvPr id="23" name="Bildobjekt 22">
            <a:extLst>
              <a:ext uri="{FF2B5EF4-FFF2-40B4-BE49-F238E27FC236}">
                <a16:creationId xmlns:a16="http://schemas.microsoft.com/office/drawing/2014/main" id="{DEB61180-0CA2-2443-871C-B163F1F4D650}"/>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b="40530"/>
          <a:stretch/>
        </p:blipFill>
        <p:spPr>
          <a:xfrm rot="5400000">
            <a:off x="11039557" y="1798661"/>
            <a:ext cx="853553" cy="1042659"/>
          </a:xfrm>
          <a:prstGeom prst="rect">
            <a:avLst/>
          </a:prstGeom>
        </p:spPr>
      </p:pic>
      <p:pic>
        <p:nvPicPr>
          <p:cNvPr id="24" name="Bildobjekt 23">
            <a:extLst>
              <a:ext uri="{FF2B5EF4-FFF2-40B4-BE49-F238E27FC236}">
                <a16:creationId xmlns:a16="http://schemas.microsoft.com/office/drawing/2014/main" id="{7508AD2A-16E7-0D49-BC11-1C6F9582D1B9}"/>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t="9384"/>
          <a:stretch/>
        </p:blipFill>
        <p:spPr>
          <a:xfrm>
            <a:off x="11167967" y="0"/>
            <a:ext cx="848271" cy="1578896"/>
          </a:xfrm>
          <a:prstGeom prst="rect">
            <a:avLst/>
          </a:prstGeom>
        </p:spPr>
      </p:pic>
      <p:pic>
        <p:nvPicPr>
          <p:cNvPr id="25" name="Bildobjekt 24">
            <a:extLst>
              <a:ext uri="{FF2B5EF4-FFF2-40B4-BE49-F238E27FC236}">
                <a16:creationId xmlns:a16="http://schemas.microsoft.com/office/drawing/2014/main" id="{F81F74B0-B7BF-0945-93D4-A98FD170CE5F}"/>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134113" y="3061085"/>
            <a:ext cx="853549" cy="1753236"/>
          </a:xfrm>
          <a:prstGeom prst="rect">
            <a:avLst/>
          </a:prstGeom>
        </p:spPr>
      </p:pic>
    </p:spTree>
    <p:extLst>
      <p:ext uri="{BB962C8B-B14F-4D97-AF65-F5344CB8AC3E}">
        <p14:creationId xmlns:p14="http://schemas.microsoft.com/office/powerpoint/2010/main" val="1625476938"/>
      </p:ext>
    </p:extLst>
  </p:cSld>
  <p:clrMap bg1="lt1" tx1="dk1" bg2="lt2" tx2="dk2" accent1="accent1" accent2="accent2" accent3="accent3" accent4="accent4" accent5="accent5" accent6="accent6" hlink="hlink" folHlink="folHlink"/>
  <p:sldLayoutIdLst>
    <p:sldLayoutId id="2147483700" r:id="rId1"/>
    <p:sldLayoutId id="2147483704" r:id="rId2"/>
    <p:sldLayoutId id="2147483688" r:id="rId3"/>
    <p:sldLayoutId id="2147483706" r:id="rId4"/>
    <p:sldLayoutId id="2147483707" r:id="rId5"/>
    <p:sldLayoutId id="2147483723" r:id="rId6"/>
    <p:sldLayoutId id="2147483701" r:id="rId7"/>
    <p:sldLayoutId id="2147483718" r:id="rId8"/>
    <p:sldLayoutId id="2147483702" r:id="rId9"/>
    <p:sldLayoutId id="2147483714" r:id="rId10"/>
    <p:sldLayoutId id="2147483721" r:id="rId11"/>
    <p:sldLayoutId id="2147483711" r:id="rId12"/>
    <p:sldLayoutId id="2147483725" r:id="rId13"/>
    <p:sldLayoutId id="2147483727" r:id="rId14"/>
  </p:sldLayoutIdLst>
  <p:hf sldNum="0" hdr="0" ftr="0"/>
  <p:txStyles>
    <p:titleStyle>
      <a:lvl1pPr algn="l" defTabSz="914400" rtl="0" eaLnBrk="1" latinLnBrk="0" hangingPunct="1">
        <a:lnSpc>
          <a:spcPct val="90000"/>
        </a:lnSpc>
        <a:spcBef>
          <a:spcPct val="0"/>
        </a:spcBef>
        <a:buNone/>
        <a:defRPr sz="4400" b="1" kern="1200">
          <a:solidFill>
            <a:srgbClr val="88275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88275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8827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8827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8827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8827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boras.se/kommunochpolitik/kvalitetresultatochjamforelser/folkhalsoarbete/brottsforebyggandeochtrygghetsskapande/tryggiborasdetbrottsforebyggandearbetet/handbokfortrygghetioffentligmiljo.4.3aaf2211181058bbad240cf4.html"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486685C-3300-4A4B-874F-A2F4B3324208}"/>
              </a:ext>
            </a:extLst>
          </p:cNvPr>
          <p:cNvSpPr>
            <a:spLocks noGrp="1"/>
          </p:cNvSpPr>
          <p:nvPr>
            <p:ph type="body" sz="quarter" idx="10"/>
          </p:nvPr>
        </p:nvSpPr>
        <p:spPr>
          <a:xfrm>
            <a:off x="872523" y="1177105"/>
            <a:ext cx="9055247" cy="812032"/>
          </a:xfrm>
        </p:spPr>
        <p:txBody>
          <a:bodyPr>
            <a:noAutofit/>
          </a:bodyPr>
          <a:lstStyle/>
          <a:p>
            <a:r>
              <a:rPr lang="sv-SE" sz="5000" dirty="0" smtClean="0"/>
              <a:t>Handbok för trygghet i offentlig miljö</a:t>
            </a:r>
            <a:endParaRPr lang="sv-SE" sz="5000" dirty="0"/>
          </a:p>
        </p:txBody>
      </p:sp>
      <p:sp>
        <p:nvSpPr>
          <p:cNvPr id="3" name="Platshållare för text 2">
            <a:extLst>
              <a:ext uri="{FF2B5EF4-FFF2-40B4-BE49-F238E27FC236}">
                <a16:creationId xmlns:a16="http://schemas.microsoft.com/office/drawing/2014/main" id="{C609DCA3-12EB-2349-B4EC-3A5317CFE72C}"/>
              </a:ext>
            </a:extLst>
          </p:cNvPr>
          <p:cNvSpPr>
            <a:spLocks noGrp="1"/>
          </p:cNvSpPr>
          <p:nvPr>
            <p:ph type="body" sz="quarter" idx="11"/>
          </p:nvPr>
        </p:nvSpPr>
        <p:spPr>
          <a:xfrm>
            <a:off x="872523" y="5186142"/>
            <a:ext cx="8712200" cy="1076114"/>
          </a:xfrm>
        </p:spPr>
        <p:txBody>
          <a:bodyPr>
            <a:normAutofit/>
          </a:bodyPr>
          <a:lstStyle/>
          <a:p>
            <a:r>
              <a:rPr lang="sv-SE" sz="2800" b="1" dirty="0" smtClean="0"/>
              <a:t>Säker och </a:t>
            </a:r>
            <a:r>
              <a:rPr lang="sv-SE" sz="2800" b="1" dirty="0"/>
              <a:t>t</a:t>
            </a:r>
            <a:r>
              <a:rPr lang="sv-SE" sz="2800" b="1" dirty="0" smtClean="0"/>
              <a:t>rygg kommun, 2022-05-31</a:t>
            </a:r>
          </a:p>
          <a:p>
            <a:r>
              <a:rPr lang="sv-SE" sz="2000" dirty="0"/>
              <a:t>Anton Spets (TEK) och Mikael Andersson (FOF</a:t>
            </a:r>
            <a:r>
              <a:rPr lang="sv-SE" sz="2000" dirty="0" smtClean="0"/>
              <a:t>)</a:t>
            </a:r>
            <a:endParaRPr lang="en-US" sz="2000" dirty="0"/>
          </a:p>
          <a:p>
            <a:endParaRPr lang="sv-SE" sz="2000" dirty="0"/>
          </a:p>
        </p:txBody>
      </p:sp>
    </p:spTree>
    <p:extLst>
      <p:ext uri="{BB962C8B-B14F-4D97-AF65-F5344CB8AC3E}">
        <p14:creationId xmlns:p14="http://schemas.microsoft.com/office/powerpoint/2010/main" val="1754339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kärmur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801" y="1926197"/>
            <a:ext cx="9168691" cy="2970009"/>
          </a:xfrm>
          <a:prstGeom prst="rect">
            <a:avLst/>
          </a:prstGeom>
        </p:spPr>
      </p:pic>
      <p:sp>
        <p:nvSpPr>
          <p:cNvPr id="3" name="Rubrik 1"/>
          <p:cNvSpPr txBox="1">
            <a:spLocks/>
          </p:cNvSpPr>
          <p:nvPr/>
        </p:nvSpPr>
        <p:spPr>
          <a:xfrm>
            <a:off x="905612" y="599205"/>
            <a:ext cx="8976565" cy="680576"/>
          </a:xfrm>
          <a:prstGeom prst="rect">
            <a:avLst/>
          </a:prstGeom>
        </p:spPr>
        <p:txBody>
          <a:bodyPr/>
          <a:lstStyle>
            <a:lvl1pPr algn="l" defTabSz="457200" rtl="0" eaLnBrk="1" fontAlgn="base" hangingPunct="1">
              <a:spcBef>
                <a:spcPct val="0"/>
              </a:spcBef>
              <a:spcAft>
                <a:spcPct val="0"/>
              </a:spcAft>
              <a:defRPr sz="3200" b="1" kern="1200" spc="-5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tx1"/>
                </a:solidFill>
                <a:latin typeface="Arial" charset="0"/>
                <a:ea typeface="ＭＳ Ｐゴシック" charset="0"/>
              </a:defRPr>
            </a:lvl2pPr>
            <a:lvl3pPr algn="l" defTabSz="457200" rtl="0" eaLnBrk="1" fontAlgn="base" hangingPunct="1">
              <a:spcBef>
                <a:spcPct val="0"/>
              </a:spcBef>
              <a:spcAft>
                <a:spcPct val="0"/>
              </a:spcAft>
              <a:defRPr sz="3200" b="1">
                <a:solidFill>
                  <a:schemeClr val="tx1"/>
                </a:solidFill>
                <a:latin typeface="Arial" charset="0"/>
                <a:ea typeface="ＭＳ Ｐゴシック" charset="0"/>
              </a:defRPr>
            </a:lvl3pPr>
            <a:lvl4pPr algn="l" defTabSz="457200" rtl="0" eaLnBrk="1" fontAlgn="base" hangingPunct="1">
              <a:spcBef>
                <a:spcPct val="0"/>
              </a:spcBef>
              <a:spcAft>
                <a:spcPct val="0"/>
              </a:spcAft>
              <a:defRPr sz="3200" b="1">
                <a:solidFill>
                  <a:schemeClr val="tx1"/>
                </a:solidFill>
                <a:latin typeface="Arial" charset="0"/>
                <a:ea typeface="ＭＳ Ｐゴシック" charset="0"/>
              </a:defRPr>
            </a:lvl4pPr>
            <a:lvl5pPr algn="l"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tx1"/>
                </a:solidFill>
                <a:latin typeface="Arial" charset="0"/>
                <a:ea typeface="ＭＳ Ｐゴシック" charset="0"/>
              </a:defRPr>
            </a:lvl9pPr>
          </a:lstStyle>
          <a:p>
            <a:r>
              <a:rPr lang="sv-SE" sz="3700" dirty="0" smtClean="0">
                <a:solidFill>
                  <a:srgbClr val="882754"/>
                </a:solidFill>
              </a:rPr>
              <a:t>Resursfördelning</a:t>
            </a:r>
            <a:endParaRPr lang="sv-SE" sz="3700" dirty="0">
              <a:solidFill>
                <a:srgbClr val="882754"/>
              </a:solidFill>
            </a:endParaRPr>
          </a:p>
        </p:txBody>
      </p:sp>
      <p:sp>
        <p:nvSpPr>
          <p:cNvPr id="4" name="Rubrik 1"/>
          <p:cNvSpPr txBox="1">
            <a:spLocks/>
          </p:cNvSpPr>
          <p:nvPr/>
        </p:nvSpPr>
        <p:spPr>
          <a:xfrm>
            <a:off x="905612" y="5542622"/>
            <a:ext cx="8976565" cy="713233"/>
          </a:xfrm>
          <a:prstGeom prst="rect">
            <a:avLst/>
          </a:prstGeom>
        </p:spPr>
        <p:txBody>
          <a:bodyPr/>
          <a:lstStyle>
            <a:lvl1pPr algn="l" defTabSz="457200" rtl="0" eaLnBrk="1" fontAlgn="base" hangingPunct="1">
              <a:spcBef>
                <a:spcPct val="0"/>
              </a:spcBef>
              <a:spcAft>
                <a:spcPct val="0"/>
              </a:spcAft>
              <a:defRPr sz="3200" b="1" kern="1200" spc="-5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tx1"/>
                </a:solidFill>
                <a:latin typeface="Arial" charset="0"/>
                <a:ea typeface="ＭＳ Ｐゴシック" charset="0"/>
              </a:defRPr>
            </a:lvl2pPr>
            <a:lvl3pPr algn="l" defTabSz="457200" rtl="0" eaLnBrk="1" fontAlgn="base" hangingPunct="1">
              <a:spcBef>
                <a:spcPct val="0"/>
              </a:spcBef>
              <a:spcAft>
                <a:spcPct val="0"/>
              </a:spcAft>
              <a:defRPr sz="3200" b="1">
                <a:solidFill>
                  <a:schemeClr val="tx1"/>
                </a:solidFill>
                <a:latin typeface="Arial" charset="0"/>
                <a:ea typeface="ＭＳ Ｐゴシック" charset="0"/>
              </a:defRPr>
            </a:lvl3pPr>
            <a:lvl4pPr algn="l" defTabSz="457200" rtl="0" eaLnBrk="1" fontAlgn="base" hangingPunct="1">
              <a:spcBef>
                <a:spcPct val="0"/>
              </a:spcBef>
              <a:spcAft>
                <a:spcPct val="0"/>
              </a:spcAft>
              <a:defRPr sz="3200" b="1">
                <a:solidFill>
                  <a:schemeClr val="tx1"/>
                </a:solidFill>
                <a:latin typeface="Arial" charset="0"/>
                <a:ea typeface="ＭＳ Ｐゴシック" charset="0"/>
              </a:defRPr>
            </a:lvl4pPr>
            <a:lvl5pPr algn="l"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tx1"/>
                </a:solidFill>
                <a:latin typeface="Arial" charset="0"/>
                <a:ea typeface="ＭＳ Ｐゴシック" charset="0"/>
              </a:defRPr>
            </a:lvl9pPr>
          </a:lstStyle>
          <a:p>
            <a:endParaRPr lang="sv-SE" dirty="0"/>
          </a:p>
        </p:txBody>
      </p:sp>
    </p:spTree>
    <p:extLst>
      <p:ext uri="{BB962C8B-B14F-4D97-AF65-F5344CB8AC3E}">
        <p14:creationId xmlns:p14="http://schemas.microsoft.com/office/powerpoint/2010/main" val="3643684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905612" y="599205"/>
            <a:ext cx="8976565" cy="680576"/>
          </a:xfrm>
          <a:prstGeom prst="rect">
            <a:avLst/>
          </a:prstGeom>
        </p:spPr>
        <p:txBody>
          <a:bodyPr/>
          <a:lstStyle>
            <a:lvl1pPr algn="l" defTabSz="457200" rtl="0" eaLnBrk="1" fontAlgn="base" hangingPunct="1">
              <a:spcBef>
                <a:spcPct val="0"/>
              </a:spcBef>
              <a:spcAft>
                <a:spcPct val="0"/>
              </a:spcAft>
              <a:defRPr sz="3200" b="1" kern="1200" spc="-5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tx1"/>
                </a:solidFill>
                <a:latin typeface="Arial" charset="0"/>
                <a:ea typeface="ＭＳ Ｐゴシック" charset="0"/>
              </a:defRPr>
            </a:lvl2pPr>
            <a:lvl3pPr algn="l" defTabSz="457200" rtl="0" eaLnBrk="1" fontAlgn="base" hangingPunct="1">
              <a:spcBef>
                <a:spcPct val="0"/>
              </a:spcBef>
              <a:spcAft>
                <a:spcPct val="0"/>
              </a:spcAft>
              <a:defRPr sz="3200" b="1">
                <a:solidFill>
                  <a:schemeClr val="tx1"/>
                </a:solidFill>
                <a:latin typeface="Arial" charset="0"/>
                <a:ea typeface="ＭＳ Ｐゴシック" charset="0"/>
              </a:defRPr>
            </a:lvl3pPr>
            <a:lvl4pPr algn="l" defTabSz="457200" rtl="0" eaLnBrk="1" fontAlgn="base" hangingPunct="1">
              <a:spcBef>
                <a:spcPct val="0"/>
              </a:spcBef>
              <a:spcAft>
                <a:spcPct val="0"/>
              </a:spcAft>
              <a:defRPr sz="3200" b="1">
                <a:solidFill>
                  <a:schemeClr val="tx1"/>
                </a:solidFill>
                <a:latin typeface="Arial" charset="0"/>
                <a:ea typeface="ＭＳ Ｐゴシック" charset="0"/>
              </a:defRPr>
            </a:lvl4pPr>
            <a:lvl5pPr algn="l"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tx1"/>
                </a:solidFill>
                <a:latin typeface="Arial" charset="0"/>
                <a:ea typeface="ＭＳ Ｐゴシック" charset="0"/>
              </a:defRPr>
            </a:lvl9pPr>
          </a:lstStyle>
          <a:p>
            <a:r>
              <a:rPr lang="sv-SE" sz="3700" dirty="0" smtClean="0">
                <a:solidFill>
                  <a:srgbClr val="882754"/>
                </a:solidFill>
              </a:rPr>
              <a:t>Trygghetsanalys för Södra torget – TEK </a:t>
            </a:r>
            <a:endParaRPr lang="sv-SE" sz="3700" dirty="0">
              <a:solidFill>
                <a:srgbClr val="882754"/>
              </a:solidFill>
            </a:endParaRPr>
          </a:p>
        </p:txBody>
      </p:sp>
      <p:sp>
        <p:nvSpPr>
          <p:cNvPr id="4" name="Platshållare för innehåll 2"/>
          <p:cNvSpPr txBox="1">
            <a:spLocks/>
          </p:cNvSpPr>
          <p:nvPr/>
        </p:nvSpPr>
        <p:spPr>
          <a:xfrm>
            <a:off x="776308" y="1648790"/>
            <a:ext cx="9839352" cy="45131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88275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8827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8827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8827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8827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sv-SE" sz="2667" dirty="0" smtClean="0">
                <a:solidFill>
                  <a:schemeClr val="tx1"/>
                </a:solidFill>
              </a:rPr>
              <a:t>Data inhämtades från</a:t>
            </a:r>
          </a:p>
          <a:p>
            <a:pPr lvl="1">
              <a:lnSpc>
                <a:spcPct val="150000"/>
              </a:lnSpc>
            </a:pPr>
            <a:r>
              <a:rPr lang="sv-SE" sz="2267" dirty="0" smtClean="0">
                <a:solidFill>
                  <a:schemeClr val="tx1"/>
                </a:solidFill>
              </a:rPr>
              <a:t>Polis, brottsstatistik</a:t>
            </a:r>
          </a:p>
          <a:p>
            <a:pPr lvl="1">
              <a:lnSpc>
                <a:spcPct val="150000"/>
              </a:lnSpc>
            </a:pPr>
            <a:r>
              <a:rPr lang="sv-SE" sz="2267" dirty="0" smtClean="0">
                <a:solidFill>
                  <a:schemeClr val="tx1"/>
                </a:solidFill>
              </a:rPr>
              <a:t>Interna system, </a:t>
            </a:r>
            <a:r>
              <a:rPr lang="sv-SE" sz="2267" dirty="0" err="1" smtClean="0">
                <a:solidFill>
                  <a:schemeClr val="tx1"/>
                </a:solidFill>
              </a:rPr>
              <a:t>Infracontrol</a:t>
            </a:r>
            <a:r>
              <a:rPr lang="sv-SE" sz="2267" dirty="0" smtClean="0">
                <a:solidFill>
                  <a:schemeClr val="tx1"/>
                </a:solidFill>
              </a:rPr>
              <a:t> och </a:t>
            </a:r>
            <a:r>
              <a:rPr lang="sv-SE" sz="2267" dirty="0" err="1" smtClean="0">
                <a:solidFill>
                  <a:schemeClr val="tx1"/>
                </a:solidFill>
              </a:rPr>
              <a:t>Embrace</a:t>
            </a:r>
            <a:endParaRPr lang="sv-SE" sz="2267" dirty="0" smtClean="0">
              <a:solidFill>
                <a:schemeClr val="tx1"/>
              </a:solidFill>
            </a:endParaRPr>
          </a:p>
          <a:p>
            <a:pPr lvl="1">
              <a:lnSpc>
                <a:spcPct val="150000"/>
              </a:lnSpc>
            </a:pPr>
            <a:r>
              <a:rPr lang="sv-SE" sz="2267" dirty="0" smtClean="0">
                <a:solidFill>
                  <a:schemeClr val="tx1"/>
                </a:solidFill>
              </a:rPr>
              <a:t>Tidigare genomförda insatser på torget, kameraövervakning</a:t>
            </a:r>
          </a:p>
          <a:p>
            <a:pPr>
              <a:lnSpc>
                <a:spcPct val="150000"/>
              </a:lnSpc>
            </a:pPr>
            <a:r>
              <a:rPr lang="sv-SE" sz="2667" dirty="0" smtClean="0">
                <a:solidFill>
                  <a:schemeClr val="tx1"/>
                </a:solidFill>
              </a:rPr>
              <a:t>Resonerar vad gestaltning kan- och inte kan lösa</a:t>
            </a:r>
          </a:p>
          <a:p>
            <a:pPr>
              <a:lnSpc>
                <a:spcPct val="150000"/>
              </a:lnSpc>
            </a:pPr>
            <a:r>
              <a:rPr lang="sv-SE" sz="2667" dirty="0" smtClean="0">
                <a:solidFill>
                  <a:schemeClr val="tx1"/>
                </a:solidFill>
              </a:rPr>
              <a:t>Genomförs numera inför för varje större projekt inom TEK</a:t>
            </a:r>
          </a:p>
          <a:p>
            <a:pPr>
              <a:lnSpc>
                <a:spcPct val="150000"/>
              </a:lnSpc>
            </a:pPr>
            <a:endParaRPr lang="sv-SE" sz="1600" b="1" dirty="0">
              <a:solidFill>
                <a:schemeClr val="tx1"/>
              </a:solidFill>
            </a:endParaRPr>
          </a:p>
        </p:txBody>
      </p:sp>
    </p:spTree>
    <p:extLst>
      <p:ext uri="{BB962C8B-B14F-4D97-AF65-F5344CB8AC3E}">
        <p14:creationId xmlns:p14="http://schemas.microsoft.com/office/powerpoint/2010/main" val="543909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037965" y="-326887"/>
            <a:ext cx="8962281" cy="6952973"/>
          </a:xfrm>
        </p:spPr>
      </p:pic>
    </p:spTree>
    <p:extLst>
      <p:ext uri="{BB962C8B-B14F-4D97-AF65-F5344CB8AC3E}">
        <p14:creationId xmlns:p14="http://schemas.microsoft.com/office/powerpoint/2010/main" val="2847424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4" name="Platshållare för innehåll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49421" y="114853"/>
            <a:ext cx="9856531" cy="6566913"/>
          </a:xfrm>
        </p:spPr>
      </p:pic>
    </p:spTree>
    <p:extLst>
      <p:ext uri="{BB962C8B-B14F-4D97-AF65-F5344CB8AC3E}">
        <p14:creationId xmlns:p14="http://schemas.microsoft.com/office/powerpoint/2010/main" val="34705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7322" y="476142"/>
            <a:ext cx="8976565" cy="615261"/>
          </a:xfrm>
        </p:spPr>
        <p:txBody>
          <a:bodyPr>
            <a:normAutofit/>
          </a:bodyPr>
          <a:lstStyle/>
          <a:p>
            <a:r>
              <a:rPr lang="sv-SE" sz="3700" dirty="0" smtClean="0"/>
              <a:t>Trygghetsplan – FOF</a:t>
            </a:r>
            <a:endParaRPr lang="sv-SE" sz="3700" dirty="0"/>
          </a:p>
        </p:txBody>
      </p:sp>
      <p:sp>
        <p:nvSpPr>
          <p:cNvPr id="3" name="Platshållare för innehåll 2"/>
          <p:cNvSpPr>
            <a:spLocks noGrp="1"/>
          </p:cNvSpPr>
          <p:nvPr>
            <p:ph idx="1"/>
          </p:nvPr>
        </p:nvSpPr>
        <p:spPr>
          <a:xfrm>
            <a:off x="776308" y="1545375"/>
            <a:ext cx="8976565" cy="4932395"/>
          </a:xfrm>
        </p:spPr>
        <p:txBody>
          <a:bodyPr>
            <a:normAutofit fontScale="77500" lnSpcReduction="20000"/>
          </a:bodyPr>
          <a:lstStyle/>
          <a:p>
            <a:pPr marL="0" indent="0">
              <a:buNone/>
            </a:pPr>
            <a:r>
              <a:rPr lang="sv-SE" sz="2133" dirty="0" smtClean="0">
                <a:solidFill>
                  <a:schemeClr val="tx1"/>
                </a:solidFill>
              </a:rPr>
              <a:t>Beslut om att ta </a:t>
            </a:r>
            <a:r>
              <a:rPr lang="sv-SE" sz="2133" dirty="0">
                <a:solidFill>
                  <a:schemeClr val="tx1"/>
                </a:solidFill>
              </a:rPr>
              <a:t>fram en tillhörande </a:t>
            </a:r>
            <a:r>
              <a:rPr lang="sv-SE" sz="2133" dirty="0" smtClean="0">
                <a:solidFill>
                  <a:schemeClr val="tx1"/>
                </a:solidFill>
              </a:rPr>
              <a:t>handlingsplan (”trygghetsplan”) </a:t>
            </a:r>
            <a:r>
              <a:rPr lang="sv-SE" sz="2133" dirty="0">
                <a:solidFill>
                  <a:schemeClr val="tx1"/>
                </a:solidFill>
              </a:rPr>
              <a:t>som både </a:t>
            </a:r>
            <a:r>
              <a:rPr lang="sv-SE" sz="2133" dirty="0" smtClean="0">
                <a:solidFill>
                  <a:schemeClr val="tx1"/>
                </a:solidFill>
              </a:rPr>
              <a:t>beskriver </a:t>
            </a:r>
          </a:p>
          <a:p>
            <a:pPr marL="0" indent="0">
              <a:buNone/>
            </a:pPr>
            <a:r>
              <a:rPr lang="sv-SE" sz="2133" u="sng" dirty="0" smtClean="0">
                <a:solidFill>
                  <a:schemeClr val="tx1"/>
                </a:solidFill>
              </a:rPr>
              <a:t>nuläget </a:t>
            </a:r>
            <a:r>
              <a:rPr lang="sv-SE" sz="2133" u="sng" dirty="0">
                <a:solidFill>
                  <a:schemeClr val="tx1"/>
                </a:solidFill>
              </a:rPr>
              <a:t>och framtida behov av trygghetsskapande insatser</a:t>
            </a:r>
            <a:r>
              <a:rPr lang="sv-SE" sz="2133" dirty="0">
                <a:solidFill>
                  <a:schemeClr val="tx1"/>
                </a:solidFill>
              </a:rPr>
              <a:t> för perioden </a:t>
            </a:r>
            <a:r>
              <a:rPr lang="sv-SE" sz="2133" dirty="0" smtClean="0">
                <a:solidFill>
                  <a:schemeClr val="tx1"/>
                </a:solidFill>
              </a:rPr>
              <a:t>2022-2026</a:t>
            </a:r>
            <a:r>
              <a:rPr lang="sv-SE" sz="2133" dirty="0">
                <a:solidFill>
                  <a:schemeClr val="tx1"/>
                </a:solidFill>
              </a:rPr>
              <a:t>, </a:t>
            </a:r>
            <a:endParaRPr lang="sv-SE" sz="2133" dirty="0" smtClean="0">
              <a:solidFill>
                <a:schemeClr val="tx1"/>
              </a:solidFill>
            </a:endParaRPr>
          </a:p>
          <a:p>
            <a:pPr marL="0" indent="0">
              <a:buNone/>
            </a:pPr>
            <a:r>
              <a:rPr lang="sv-SE" sz="2133" dirty="0" smtClean="0">
                <a:solidFill>
                  <a:schemeClr val="tx1"/>
                </a:solidFill>
              </a:rPr>
              <a:t>inom Fritids- och folkhälsonämndens </a:t>
            </a:r>
            <a:r>
              <a:rPr lang="sv-SE" sz="2133" dirty="0">
                <a:solidFill>
                  <a:schemeClr val="tx1"/>
                </a:solidFill>
              </a:rPr>
              <a:t>ansvarsområden.</a:t>
            </a:r>
          </a:p>
          <a:p>
            <a:pPr marL="0" indent="0">
              <a:buNone/>
            </a:pPr>
            <a:endParaRPr lang="sv-SE" sz="2133" dirty="0" smtClean="0">
              <a:solidFill>
                <a:schemeClr val="tx1"/>
              </a:solidFill>
            </a:endParaRPr>
          </a:p>
          <a:p>
            <a:pPr marL="0" indent="0">
              <a:buNone/>
            </a:pPr>
            <a:r>
              <a:rPr lang="sv-SE" sz="2133" dirty="0" smtClean="0">
                <a:solidFill>
                  <a:schemeClr val="tx1"/>
                </a:solidFill>
              </a:rPr>
              <a:t>Denna </a:t>
            </a:r>
            <a:r>
              <a:rPr lang="sv-SE" sz="2133" dirty="0">
                <a:solidFill>
                  <a:schemeClr val="tx1"/>
                </a:solidFill>
              </a:rPr>
              <a:t>ska </a:t>
            </a:r>
            <a:r>
              <a:rPr lang="sv-SE" sz="2133" u="sng" dirty="0">
                <a:solidFill>
                  <a:schemeClr val="tx1"/>
                </a:solidFill>
              </a:rPr>
              <a:t>årligen uppdateras</a:t>
            </a:r>
            <a:r>
              <a:rPr lang="sv-SE" sz="2133" dirty="0">
                <a:solidFill>
                  <a:schemeClr val="tx1"/>
                </a:solidFill>
              </a:rPr>
              <a:t> och därmed även fungera som underlag </a:t>
            </a:r>
            <a:r>
              <a:rPr lang="sv-SE" sz="2133" dirty="0" smtClean="0">
                <a:solidFill>
                  <a:schemeClr val="tx1"/>
                </a:solidFill>
              </a:rPr>
              <a:t>till </a:t>
            </a:r>
          </a:p>
          <a:p>
            <a:pPr marL="0" indent="0">
              <a:buNone/>
            </a:pPr>
            <a:r>
              <a:rPr lang="sv-SE" sz="2133" dirty="0" smtClean="0">
                <a:solidFill>
                  <a:schemeClr val="tx1"/>
                </a:solidFill>
              </a:rPr>
              <a:t>nämndens </a:t>
            </a:r>
            <a:r>
              <a:rPr lang="sv-SE" sz="2133" dirty="0">
                <a:solidFill>
                  <a:schemeClr val="tx1"/>
                </a:solidFill>
              </a:rPr>
              <a:t>kommande </a:t>
            </a:r>
            <a:r>
              <a:rPr lang="sv-SE" sz="2133" u="sng" dirty="0">
                <a:solidFill>
                  <a:schemeClr val="tx1"/>
                </a:solidFill>
              </a:rPr>
              <a:t>investerings- och driftbudget</a:t>
            </a:r>
            <a:r>
              <a:rPr lang="sv-SE" sz="2133" dirty="0">
                <a:solidFill>
                  <a:schemeClr val="tx1"/>
                </a:solidFill>
              </a:rPr>
              <a:t>.</a:t>
            </a:r>
          </a:p>
          <a:p>
            <a:pPr marL="0" indent="0">
              <a:buNone/>
            </a:pPr>
            <a:endParaRPr lang="sv-SE" dirty="0" smtClean="0">
              <a:solidFill>
                <a:schemeClr val="tx1"/>
              </a:solidFill>
            </a:endParaRPr>
          </a:p>
          <a:p>
            <a:pPr marL="0" indent="0">
              <a:buNone/>
            </a:pPr>
            <a:r>
              <a:rPr lang="sv-SE" b="1" dirty="0" smtClean="0">
                <a:solidFill>
                  <a:schemeClr val="tx1"/>
                </a:solidFill>
              </a:rPr>
              <a:t>Handlingsplanen </a:t>
            </a:r>
            <a:r>
              <a:rPr lang="sv-SE" b="1" dirty="0">
                <a:solidFill>
                  <a:schemeClr val="tx1"/>
                </a:solidFill>
              </a:rPr>
              <a:t>ska utgå från följande </a:t>
            </a:r>
            <a:r>
              <a:rPr lang="sv-SE" b="1" dirty="0" smtClean="0">
                <a:solidFill>
                  <a:schemeClr val="tx1"/>
                </a:solidFill>
              </a:rPr>
              <a:t>ansvarsområden</a:t>
            </a:r>
            <a:r>
              <a:rPr lang="sv-SE" dirty="0" smtClean="0">
                <a:solidFill>
                  <a:schemeClr val="tx1"/>
                </a:solidFill>
              </a:rPr>
              <a:t>:</a:t>
            </a:r>
          </a:p>
          <a:p>
            <a:pPr marL="0" indent="0">
              <a:lnSpc>
                <a:spcPct val="170000"/>
              </a:lnSpc>
              <a:buNone/>
            </a:pPr>
            <a:r>
              <a:rPr lang="sv-SE" sz="2133" dirty="0" smtClean="0">
                <a:solidFill>
                  <a:schemeClr val="tx1"/>
                </a:solidFill>
              </a:rPr>
              <a:t>1. a) 	Idrottsanläggningar, kommunala</a:t>
            </a:r>
            <a:br>
              <a:rPr lang="sv-SE" sz="2133" dirty="0" smtClean="0">
                <a:solidFill>
                  <a:schemeClr val="tx1"/>
                </a:solidFill>
              </a:rPr>
            </a:br>
            <a:r>
              <a:rPr lang="sv-SE" sz="2133" dirty="0" smtClean="0">
                <a:solidFill>
                  <a:schemeClr val="tx1"/>
                </a:solidFill>
              </a:rPr>
              <a:t>    b) 	Idrottsanläggningar, föreningsdrivna</a:t>
            </a:r>
            <a:br>
              <a:rPr lang="sv-SE" sz="2133" dirty="0" smtClean="0">
                <a:solidFill>
                  <a:schemeClr val="tx1"/>
                </a:solidFill>
              </a:rPr>
            </a:br>
            <a:r>
              <a:rPr lang="sv-SE" sz="800" dirty="0" smtClean="0">
                <a:solidFill>
                  <a:schemeClr val="tx1"/>
                </a:solidFill>
              </a:rPr>
              <a:t> </a:t>
            </a:r>
            <a:endParaRPr lang="sv-SE" sz="2133" dirty="0" smtClean="0">
              <a:solidFill>
                <a:schemeClr val="tx1"/>
              </a:solidFill>
            </a:endParaRPr>
          </a:p>
          <a:p>
            <a:pPr marL="0" indent="0">
              <a:buNone/>
            </a:pPr>
            <a:r>
              <a:rPr lang="sv-SE" sz="2133" dirty="0" smtClean="0">
                <a:solidFill>
                  <a:schemeClr val="tx1"/>
                </a:solidFill>
              </a:rPr>
              <a:t>2</a:t>
            </a:r>
            <a:r>
              <a:rPr lang="sv-SE" sz="2133" dirty="0">
                <a:solidFill>
                  <a:schemeClr val="tx1"/>
                </a:solidFill>
              </a:rPr>
              <a:t>. 	</a:t>
            </a:r>
            <a:r>
              <a:rPr lang="sv-SE" sz="2133" dirty="0" smtClean="0">
                <a:solidFill>
                  <a:schemeClr val="tx1"/>
                </a:solidFill>
              </a:rPr>
              <a:t>Aktivitetsplatser</a:t>
            </a:r>
            <a:br>
              <a:rPr lang="sv-SE" sz="2133" dirty="0" smtClean="0">
                <a:solidFill>
                  <a:schemeClr val="tx1"/>
                </a:solidFill>
              </a:rPr>
            </a:br>
            <a:endParaRPr lang="sv-SE" sz="2133" dirty="0">
              <a:solidFill>
                <a:schemeClr val="tx1"/>
              </a:solidFill>
            </a:endParaRPr>
          </a:p>
          <a:p>
            <a:pPr marL="0" indent="0">
              <a:buNone/>
            </a:pPr>
            <a:r>
              <a:rPr lang="sv-SE" sz="2133" dirty="0">
                <a:solidFill>
                  <a:schemeClr val="tx1"/>
                </a:solidFill>
              </a:rPr>
              <a:t>3. 	</a:t>
            </a:r>
            <a:r>
              <a:rPr lang="sv-SE" sz="2133" dirty="0" smtClean="0">
                <a:solidFill>
                  <a:schemeClr val="tx1"/>
                </a:solidFill>
              </a:rPr>
              <a:t>Badplatser</a:t>
            </a:r>
            <a:br>
              <a:rPr lang="sv-SE" sz="2133" dirty="0" smtClean="0">
                <a:solidFill>
                  <a:schemeClr val="tx1"/>
                </a:solidFill>
              </a:rPr>
            </a:br>
            <a:endParaRPr lang="sv-SE" sz="2133" dirty="0">
              <a:solidFill>
                <a:schemeClr val="tx1"/>
              </a:solidFill>
            </a:endParaRPr>
          </a:p>
          <a:p>
            <a:pPr marL="0" indent="0">
              <a:buNone/>
            </a:pPr>
            <a:r>
              <a:rPr lang="sv-SE" sz="2133" dirty="0">
                <a:solidFill>
                  <a:schemeClr val="tx1"/>
                </a:solidFill>
              </a:rPr>
              <a:t>4. 	Spår </a:t>
            </a:r>
            <a:r>
              <a:rPr lang="sv-SE" sz="2133" dirty="0" smtClean="0">
                <a:solidFill>
                  <a:schemeClr val="tx1"/>
                </a:solidFill>
              </a:rPr>
              <a:t>och leder</a:t>
            </a:r>
            <a:endParaRPr lang="sv-SE" dirty="0"/>
          </a:p>
        </p:txBody>
      </p:sp>
    </p:spTree>
    <p:extLst>
      <p:ext uri="{BB962C8B-B14F-4D97-AF65-F5344CB8AC3E}">
        <p14:creationId xmlns:p14="http://schemas.microsoft.com/office/powerpoint/2010/main" val="7752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1000"/>
                                        <p:tgtEl>
                                          <p:spTgt spid="3">
                                            <p:txEl>
                                              <p:pRg st="8" end="8"/>
                                            </p:txEl>
                                          </p:spTgt>
                                        </p:tgtEl>
                                      </p:cBhvr>
                                    </p:animEffect>
                                    <p:anim calcmode="lin" valueType="num">
                                      <p:cBhvr>
                                        <p:cTn id="1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1000"/>
                                        <p:tgtEl>
                                          <p:spTgt spid="3">
                                            <p:txEl>
                                              <p:pRg st="9" end="9"/>
                                            </p:txEl>
                                          </p:spTgt>
                                        </p:tgtEl>
                                      </p:cBhvr>
                                    </p:animEffect>
                                    <p:anim calcmode="lin" valueType="num">
                                      <p:cBhvr>
                                        <p:cTn id="1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1000"/>
                                        <p:tgtEl>
                                          <p:spTgt spid="3">
                                            <p:txEl>
                                              <p:pRg st="10" end="10"/>
                                            </p:txEl>
                                          </p:spTgt>
                                        </p:tgtEl>
                                      </p:cBhvr>
                                    </p:animEffect>
                                    <p:anim calcmode="lin" valueType="num">
                                      <p:cBhvr>
                                        <p:cTn id="2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1000"/>
                                        <p:tgtEl>
                                          <p:spTgt spid="3">
                                            <p:txEl>
                                              <p:pRg st="11" end="11"/>
                                            </p:txEl>
                                          </p:spTgt>
                                        </p:tgtEl>
                                      </p:cBhvr>
                                    </p:animEffect>
                                    <p:anim calcmode="lin" valueType="num">
                                      <p:cBhvr>
                                        <p:cTn id="2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76308" y="522514"/>
            <a:ext cx="8976565" cy="713233"/>
          </a:xfrm>
        </p:spPr>
        <p:txBody>
          <a:bodyPr>
            <a:normAutofit/>
          </a:bodyPr>
          <a:lstStyle/>
          <a:p>
            <a:r>
              <a:rPr lang="sv-SE" sz="3700" dirty="0" smtClean="0"/>
              <a:t>Ansvar</a:t>
            </a:r>
            <a:endParaRPr lang="sv-SE" sz="3700" dirty="0"/>
          </a:p>
        </p:txBody>
      </p:sp>
      <p:sp>
        <p:nvSpPr>
          <p:cNvPr id="3" name="Platshållare för innehåll 2"/>
          <p:cNvSpPr>
            <a:spLocks noGrp="1"/>
          </p:cNvSpPr>
          <p:nvPr>
            <p:ph idx="1"/>
          </p:nvPr>
        </p:nvSpPr>
        <p:spPr>
          <a:xfrm>
            <a:off x="776308" y="1648790"/>
            <a:ext cx="9839352" cy="4513103"/>
          </a:xfrm>
        </p:spPr>
        <p:txBody>
          <a:bodyPr/>
          <a:lstStyle/>
          <a:p>
            <a:pPr>
              <a:lnSpc>
                <a:spcPct val="150000"/>
              </a:lnSpc>
              <a:buFont typeface="Arial" panose="020B0604020202020204" pitchFamily="34" charset="0"/>
              <a:buChar char="•"/>
            </a:pPr>
            <a:r>
              <a:rPr lang="sv-SE" sz="2667" dirty="0">
                <a:solidFill>
                  <a:schemeClr val="tx1"/>
                </a:solidFill>
              </a:rPr>
              <a:t>Samverkansgrupp</a:t>
            </a:r>
            <a:r>
              <a:rPr lang="sv-SE" sz="2667" b="1" dirty="0">
                <a:solidFill>
                  <a:schemeClr val="tx1"/>
                </a:solidFill>
              </a:rPr>
              <a:t/>
            </a:r>
            <a:br>
              <a:rPr lang="sv-SE" sz="2667" b="1" dirty="0">
                <a:solidFill>
                  <a:schemeClr val="tx1"/>
                </a:solidFill>
              </a:rPr>
            </a:br>
            <a:r>
              <a:rPr lang="sv-SE" sz="1600" i="1" dirty="0">
                <a:solidFill>
                  <a:schemeClr val="tx1"/>
                </a:solidFill>
              </a:rPr>
              <a:t>TEK, FOF, LFF, SBF, KUF, SKA – ”Säker och trygg kommun/</a:t>
            </a:r>
            <a:r>
              <a:rPr lang="sv-SE" sz="1600" i="1" u="sng" dirty="0">
                <a:solidFill>
                  <a:schemeClr val="tx1"/>
                </a:solidFill>
              </a:rPr>
              <a:t>Trygga miljöer</a:t>
            </a:r>
            <a:r>
              <a:rPr lang="sv-SE" sz="1600" i="1" dirty="0">
                <a:solidFill>
                  <a:schemeClr val="tx1"/>
                </a:solidFill>
              </a:rPr>
              <a:t>”</a:t>
            </a:r>
          </a:p>
          <a:p>
            <a:pPr>
              <a:lnSpc>
                <a:spcPct val="150000"/>
              </a:lnSpc>
              <a:buFont typeface="Arial" panose="020B0604020202020204" pitchFamily="34" charset="0"/>
              <a:buChar char="•"/>
            </a:pPr>
            <a:r>
              <a:rPr lang="sv-SE" sz="2667" dirty="0">
                <a:solidFill>
                  <a:schemeClr val="tx1"/>
                </a:solidFill>
              </a:rPr>
              <a:t>Referensgrupper</a:t>
            </a:r>
            <a:r>
              <a:rPr lang="sv-SE" sz="2667" b="1" dirty="0">
                <a:solidFill>
                  <a:schemeClr val="tx1"/>
                </a:solidFill>
              </a:rPr>
              <a:t/>
            </a:r>
            <a:br>
              <a:rPr lang="sv-SE" sz="2667" b="1" dirty="0">
                <a:solidFill>
                  <a:schemeClr val="tx1"/>
                </a:solidFill>
              </a:rPr>
            </a:br>
            <a:r>
              <a:rPr lang="sv-SE" sz="1600" i="1" dirty="0">
                <a:solidFill>
                  <a:schemeClr val="tx1"/>
                </a:solidFill>
              </a:rPr>
              <a:t>Brottsförebyggande rådet (Brå), Samtech, Strategiska gruppen, Socialt hållbart Borås</a:t>
            </a:r>
            <a:endParaRPr lang="sv-SE" sz="1867" i="1" dirty="0">
              <a:solidFill>
                <a:schemeClr val="tx1"/>
              </a:solidFill>
            </a:endParaRPr>
          </a:p>
          <a:p>
            <a:pPr>
              <a:lnSpc>
                <a:spcPct val="150000"/>
              </a:lnSpc>
              <a:buFont typeface="Arial" panose="020B0604020202020204" pitchFamily="34" charset="0"/>
              <a:buChar char="•"/>
            </a:pPr>
            <a:r>
              <a:rPr lang="sv-SE" sz="2667" dirty="0">
                <a:solidFill>
                  <a:schemeClr val="tx1"/>
                </a:solidFill>
              </a:rPr>
              <a:t>Genomförande</a:t>
            </a:r>
            <a:r>
              <a:rPr lang="sv-SE" sz="2667" b="1" dirty="0">
                <a:solidFill>
                  <a:schemeClr val="tx1"/>
                </a:solidFill>
              </a:rPr>
              <a:t/>
            </a:r>
            <a:br>
              <a:rPr lang="sv-SE" sz="2667" b="1" dirty="0">
                <a:solidFill>
                  <a:schemeClr val="tx1"/>
                </a:solidFill>
              </a:rPr>
            </a:br>
            <a:r>
              <a:rPr lang="sv-SE" sz="1600" i="1" dirty="0">
                <a:solidFill>
                  <a:schemeClr val="tx1"/>
                </a:solidFill>
              </a:rPr>
              <a:t>Inom resp. nämnds uppdrag, men gärna i samverkan och utifrån flera perspektiv</a:t>
            </a:r>
          </a:p>
          <a:p>
            <a:pPr>
              <a:lnSpc>
                <a:spcPct val="150000"/>
              </a:lnSpc>
              <a:buFont typeface="Arial" panose="020B0604020202020204" pitchFamily="34" charset="0"/>
              <a:buChar char="•"/>
            </a:pPr>
            <a:r>
              <a:rPr lang="sv-SE" sz="2667" dirty="0" smtClean="0">
                <a:solidFill>
                  <a:schemeClr val="tx1"/>
                </a:solidFill>
              </a:rPr>
              <a:t>Redovisning</a:t>
            </a:r>
            <a:r>
              <a:rPr lang="sv-SE" sz="2667" b="1" dirty="0">
                <a:solidFill>
                  <a:schemeClr val="tx1"/>
                </a:solidFill>
              </a:rPr>
              <a:t/>
            </a:r>
            <a:br>
              <a:rPr lang="sv-SE" sz="2667" b="1" dirty="0">
                <a:solidFill>
                  <a:schemeClr val="tx1"/>
                </a:solidFill>
              </a:rPr>
            </a:br>
            <a:r>
              <a:rPr lang="sv-SE" sz="1600" i="1" dirty="0">
                <a:solidFill>
                  <a:schemeClr val="tx1"/>
                </a:solidFill>
              </a:rPr>
              <a:t>Inom resp. nämnds uppdrag: budget och årsredovisning</a:t>
            </a:r>
            <a:endParaRPr lang="sv-SE" sz="1600" b="1" dirty="0">
              <a:solidFill>
                <a:schemeClr val="tx1"/>
              </a:solidFill>
            </a:endParaRPr>
          </a:p>
        </p:txBody>
      </p:sp>
    </p:spTree>
    <p:extLst>
      <p:ext uri="{BB962C8B-B14F-4D97-AF65-F5344CB8AC3E}">
        <p14:creationId xmlns:p14="http://schemas.microsoft.com/office/powerpoint/2010/main" val="1232995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76308" y="522514"/>
            <a:ext cx="8976565" cy="713233"/>
          </a:xfrm>
        </p:spPr>
        <p:txBody>
          <a:bodyPr>
            <a:normAutofit/>
          </a:bodyPr>
          <a:lstStyle/>
          <a:p>
            <a:r>
              <a:rPr lang="sv-SE" sz="3700" dirty="0" smtClean="0"/>
              <a:t>Frågor ”att ta med hem”…</a:t>
            </a:r>
            <a:endParaRPr lang="sv-SE" sz="3700" dirty="0"/>
          </a:p>
        </p:txBody>
      </p:sp>
      <p:sp>
        <p:nvSpPr>
          <p:cNvPr id="3" name="Platshållare för innehåll 2"/>
          <p:cNvSpPr>
            <a:spLocks noGrp="1"/>
          </p:cNvSpPr>
          <p:nvPr>
            <p:ph idx="1"/>
          </p:nvPr>
        </p:nvSpPr>
        <p:spPr>
          <a:xfrm>
            <a:off x="776307" y="1648790"/>
            <a:ext cx="10011765" cy="4513103"/>
          </a:xfrm>
        </p:spPr>
        <p:txBody>
          <a:bodyPr>
            <a:normAutofit lnSpcReduction="10000"/>
          </a:bodyPr>
          <a:lstStyle/>
          <a:p>
            <a:pPr>
              <a:lnSpc>
                <a:spcPct val="150000"/>
              </a:lnSpc>
              <a:buFont typeface="Arial" panose="020B0604020202020204" pitchFamily="34" charset="0"/>
              <a:buChar char="•"/>
            </a:pPr>
            <a:r>
              <a:rPr lang="sv-SE" sz="2667" dirty="0" smtClean="0">
                <a:solidFill>
                  <a:schemeClr val="tx1"/>
                </a:solidFill>
              </a:rPr>
              <a:t>Budgetprocessen</a:t>
            </a:r>
          </a:p>
          <a:p>
            <a:pPr marL="0" indent="0">
              <a:lnSpc>
                <a:spcPct val="150000"/>
              </a:lnSpc>
              <a:buNone/>
            </a:pPr>
            <a:r>
              <a:rPr lang="sv-SE" sz="1600" i="1" dirty="0" smtClean="0">
                <a:solidFill>
                  <a:schemeClr val="tx1"/>
                </a:solidFill>
              </a:rPr>
              <a:t>   Trygghetspott – gemensam inom Borås Stad (”äskande”)? Gemensamma uppdrag till ”Budget 2023”?</a:t>
            </a:r>
            <a:endParaRPr lang="sv-SE" sz="1600" b="1" dirty="0" smtClean="0">
              <a:solidFill>
                <a:schemeClr val="tx1"/>
              </a:solidFill>
            </a:endParaRPr>
          </a:p>
          <a:p>
            <a:pPr>
              <a:lnSpc>
                <a:spcPct val="150000"/>
              </a:lnSpc>
              <a:buFont typeface="Arial" panose="020B0604020202020204" pitchFamily="34" charset="0"/>
              <a:buChar char="•"/>
            </a:pPr>
            <a:r>
              <a:rPr lang="sv-SE" sz="2667" dirty="0" smtClean="0">
                <a:solidFill>
                  <a:schemeClr val="tx1"/>
                </a:solidFill>
              </a:rPr>
              <a:t>Hur jobbar vi idag?</a:t>
            </a:r>
          </a:p>
          <a:p>
            <a:pPr marL="0" indent="0">
              <a:lnSpc>
                <a:spcPct val="150000"/>
              </a:lnSpc>
              <a:buNone/>
            </a:pPr>
            <a:r>
              <a:rPr lang="sv-SE" sz="1600" i="1" dirty="0" smtClean="0">
                <a:solidFill>
                  <a:schemeClr val="tx1"/>
                </a:solidFill>
              </a:rPr>
              <a:t>    </a:t>
            </a:r>
            <a:r>
              <a:rPr lang="sv-SE" sz="1600" i="1" dirty="0" err="1" smtClean="0">
                <a:solidFill>
                  <a:schemeClr val="tx1"/>
                </a:solidFill>
              </a:rPr>
              <a:t>Refgrupper</a:t>
            </a:r>
            <a:r>
              <a:rPr lang="sv-SE" sz="1600" i="1" dirty="0" smtClean="0">
                <a:solidFill>
                  <a:schemeClr val="tx1"/>
                </a:solidFill>
              </a:rPr>
              <a:t>: Brottsförebyggande rådet (Brå), Samtech, Strategiska gruppen, Socialt hållbart Borås – </a:t>
            </a:r>
            <a:r>
              <a:rPr lang="sv-SE" sz="1600" i="1" u="sng" dirty="0" smtClean="0">
                <a:solidFill>
                  <a:schemeClr val="tx1"/>
                </a:solidFill>
              </a:rPr>
              <a:t>hur</a:t>
            </a:r>
            <a:r>
              <a:rPr lang="sv-SE" sz="1600" i="1" dirty="0" smtClean="0">
                <a:solidFill>
                  <a:schemeClr val="tx1"/>
                </a:solidFill>
              </a:rPr>
              <a:t>?</a:t>
            </a:r>
            <a:endParaRPr lang="sv-SE" sz="1867" i="1" dirty="0">
              <a:solidFill>
                <a:schemeClr val="tx1"/>
              </a:solidFill>
            </a:endParaRPr>
          </a:p>
          <a:p>
            <a:pPr>
              <a:lnSpc>
                <a:spcPct val="150000"/>
              </a:lnSpc>
              <a:buFont typeface="Arial" panose="020B0604020202020204" pitchFamily="34" charset="0"/>
              <a:buChar char="•"/>
            </a:pPr>
            <a:r>
              <a:rPr lang="sv-SE" sz="2667" dirty="0" smtClean="0">
                <a:solidFill>
                  <a:schemeClr val="tx1"/>
                </a:solidFill>
              </a:rPr>
              <a:t>Dialog med- och återkoppling till politiken</a:t>
            </a:r>
            <a:r>
              <a:rPr lang="sv-SE" sz="2667" b="1" dirty="0">
                <a:solidFill>
                  <a:schemeClr val="tx1"/>
                </a:solidFill>
              </a:rPr>
              <a:t/>
            </a:r>
            <a:br>
              <a:rPr lang="sv-SE" sz="2667" b="1" dirty="0">
                <a:solidFill>
                  <a:schemeClr val="tx1"/>
                </a:solidFill>
              </a:rPr>
            </a:br>
            <a:r>
              <a:rPr lang="sv-SE" sz="1600" i="1" dirty="0" smtClean="0">
                <a:solidFill>
                  <a:schemeClr val="tx1"/>
                </a:solidFill>
              </a:rPr>
              <a:t>Hur, var och när?</a:t>
            </a:r>
            <a:endParaRPr lang="sv-SE" sz="1600" i="1" dirty="0">
              <a:solidFill>
                <a:schemeClr val="tx1"/>
              </a:solidFill>
            </a:endParaRPr>
          </a:p>
          <a:p>
            <a:pPr>
              <a:lnSpc>
                <a:spcPct val="150000"/>
              </a:lnSpc>
              <a:buFont typeface="Arial" panose="020B0604020202020204" pitchFamily="34" charset="0"/>
              <a:buChar char="•"/>
            </a:pPr>
            <a:r>
              <a:rPr lang="sv-SE" sz="2667" dirty="0" smtClean="0">
                <a:solidFill>
                  <a:schemeClr val="tx1"/>
                </a:solidFill>
              </a:rPr>
              <a:t>Redovisning (hur?)</a:t>
            </a:r>
            <a:r>
              <a:rPr lang="sv-SE" sz="2667" b="1" dirty="0">
                <a:solidFill>
                  <a:schemeClr val="tx1"/>
                </a:solidFill>
              </a:rPr>
              <a:t/>
            </a:r>
            <a:br>
              <a:rPr lang="sv-SE" sz="2667" b="1" dirty="0">
                <a:solidFill>
                  <a:schemeClr val="tx1"/>
                </a:solidFill>
              </a:rPr>
            </a:br>
            <a:r>
              <a:rPr lang="sv-SE" sz="1600" i="1" dirty="0" smtClean="0">
                <a:solidFill>
                  <a:schemeClr val="tx1"/>
                </a:solidFill>
              </a:rPr>
              <a:t>Stratsys, KS, Nämnds-nivå, (ev. andra sätt?)</a:t>
            </a:r>
            <a:endParaRPr lang="sv-SE" sz="1600" b="1" dirty="0">
              <a:solidFill>
                <a:schemeClr val="tx1"/>
              </a:solidFill>
            </a:endParaRPr>
          </a:p>
        </p:txBody>
      </p:sp>
    </p:spTree>
    <p:extLst>
      <p:ext uri="{BB962C8B-B14F-4D97-AF65-F5344CB8AC3E}">
        <p14:creationId xmlns:p14="http://schemas.microsoft.com/office/powerpoint/2010/main" val="194195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utomhus, himmel, vatten, flod&#10;&#10;Automatiskt genererad beskrivning">
            <a:extLst>
              <a:ext uri="{FF2B5EF4-FFF2-40B4-BE49-F238E27FC236}">
                <a16:creationId xmlns:a16="http://schemas.microsoft.com/office/drawing/2014/main" id="{D35F5343-0747-4B4C-962D-BEA9298244E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9" name="Bildobjekt 8">
            <a:extLst>
              <a:ext uri="{FF2B5EF4-FFF2-40B4-BE49-F238E27FC236}">
                <a16:creationId xmlns:a16="http://schemas.microsoft.com/office/drawing/2014/main" id="{A575E069-52A2-A444-A24E-FC0CA655CC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65477" y="5774093"/>
            <a:ext cx="522874" cy="805740"/>
          </a:xfrm>
          <a:prstGeom prst="rect">
            <a:avLst/>
          </a:prstGeom>
        </p:spPr>
      </p:pic>
      <p:sp>
        <p:nvSpPr>
          <p:cNvPr id="17" name="Platshållare för text 1">
            <a:extLst>
              <a:ext uri="{FF2B5EF4-FFF2-40B4-BE49-F238E27FC236}">
                <a16:creationId xmlns:a16="http://schemas.microsoft.com/office/drawing/2014/main" id="{2C637167-D454-D44A-B074-74078F039C06}"/>
              </a:ext>
            </a:extLst>
          </p:cNvPr>
          <p:cNvSpPr>
            <a:spLocks noGrp="1"/>
          </p:cNvSpPr>
          <p:nvPr>
            <p:ph type="body" sz="quarter" idx="10"/>
          </p:nvPr>
        </p:nvSpPr>
        <p:spPr>
          <a:xfrm>
            <a:off x="872523" y="1177105"/>
            <a:ext cx="9055247" cy="1808162"/>
          </a:xfrm>
        </p:spPr>
        <p:txBody>
          <a:bodyPr/>
          <a:lstStyle/>
          <a:p>
            <a:r>
              <a:rPr lang="sv-SE" dirty="0" smtClean="0"/>
              <a:t>Tack!</a:t>
            </a:r>
            <a:endParaRPr lang="sv-SE" dirty="0"/>
          </a:p>
        </p:txBody>
      </p:sp>
      <p:sp>
        <p:nvSpPr>
          <p:cNvPr id="18" name="Platshållare för text 2">
            <a:extLst>
              <a:ext uri="{FF2B5EF4-FFF2-40B4-BE49-F238E27FC236}">
                <a16:creationId xmlns:a16="http://schemas.microsoft.com/office/drawing/2014/main" id="{27BF6E10-3F53-754C-84DC-2E645BD47261}"/>
              </a:ext>
            </a:extLst>
          </p:cNvPr>
          <p:cNvSpPr>
            <a:spLocks noGrp="1"/>
          </p:cNvSpPr>
          <p:nvPr>
            <p:ph type="body" sz="quarter" idx="11"/>
          </p:nvPr>
        </p:nvSpPr>
        <p:spPr>
          <a:xfrm>
            <a:off x="872523" y="1989137"/>
            <a:ext cx="8712200" cy="1439863"/>
          </a:xfrm>
        </p:spPr>
        <p:txBody>
          <a:bodyPr/>
          <a:lstStyle/>
          <a:p>
            <a:endParaRPr lang="sv-SE" dirty="0"/>
          </a:p>
        </p:txBody>
      </p:sp>
      <p:sp>
        <p:nvSpPr>
          <p:cNvPr id="19" name="Platshållare för text 3">
            <a:extLst>
              <a:ext uri="{FF2B5EF4-FFF2-40B4-BE49-F238E27FC236}">
                <a16:creationId xmlns:a16="http://schemas.microsoft.com/office/drawing/2014/main" id="{F128DEC1-6881-3141-A152-8F14C0298279}"/>
              </a:ext>
            </a:extLst>
          </p:cNvPr>
          <p:cNvSpPr>
            <a:spLocks noGrp="1"/>
          </p:cNvSpPr>
          <p:nvPr>
            <p:ph type="body" sz="quarter" idx="12"/>
          </p:nvPr>
        </p:nvSpPr>
        <p:spPr>
          <a:xfrm>
            <a:off x="872524" y="5122642"/>
            <a:ext cx="4676337" cy="568325"/>
          </a:xfrm>
        </p:spPr>
        <p:txBody>
          <a:bodyPr/>
          <a:lstStyle/>
          <a:p>
            <a:endParaRPr lang="sv-SE" dirty="0"/>
          </a:p>
        </p:txBody>
      </p:sp>
      <p:sp>
        <p:nvSpPr>
          <p:cNvPr id="20" name="Platshållare för datum 4">
            <a:extLst>
              <a:ext uri="{FF2B5EF4-FFF2-40B4-BE49-F238E27FC236}">
                <a16:creationId xmlns:a16="http://schemas.microsoft.com/office/drawing/2014/main" id="{79547FD9-47D9-A042-AED8-4AC45DEEEDFB}"/>
              </a:ext>
            </a:extLst>
          </p:cNvPr>
          <p:cNvSpPr txBox="1">
            <a:spLocks/>
          </p:cNvSpPr>
          <p:nvPr/>
        </p:nvSpPr>
        <p:spPr>
          <a:xfrm>
            <a:off x="872524" y="5690967"/>
            <a:ext cx="2743200" cy="36512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rgbClr val="E1DAE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E1DAE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E1DAE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E1DAE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rgbClr val="E1DAE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279280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half" idx="2"/>
          </p:nvPr>
        </p:nvSpPr>
        <p:spPr>
          <a:xfrm>
            <a:off x="486097" y="924583"/>
            <a:ext cx="5479276" cy="5588389"/>
          </a:xfrm>
          <a:solidFill>
            <a:srgbClr val="EDDBE5">
              <a:alpha val="75000"/>
            </a:srgbClr>
          </a:solidFill>
        </p:spPr>
        <p:txBody>
          <a:bodyPr/>
          <a:lstStyle/>
          <a:p>
            <a:r>
              <a:rPr lang="sv-SE" sz="3200" b="1" dirty="0"/>
              <a:t>Uppdrag från </a:t>
            </a:r>
            <a:r>
              <a:rPr lang="sv-SE" sz="3200" b="1" dirty="0" smtClean="0"/>
              <a:t>Tekniska </a:t>
            </a:r>
            <a:r>
              <a:rPr lang="sv-SE" sz="3200" b="1" dirty="0"/>
              <a:t>nämnden 2020-2021</a:t>
            </a:r>
            <a:endParaRPr lang="sv-SE" b="1" dirty="0">
              <a:solidFill>
                <a:prstClr val="black"/>
              </a:solidFill>
              <a:latin typeface="Calibri"/>
              <a:cs typeface="Arial" panose="020B0604020202020204" pitchFamily="34" charset="0"/>
            </a:endParaRPr>
          </a:p>
          <a:p>
            <a:pPr marL="380990" indent="-380990">
              <a:buFont typeface="Arial" panose="020B0604020202020204" pitchFamily="34" charset="0"/>
              <a:buChar char="•"/>
            </a:pPr>
            <a:endParaRPr lang="sv-SE" sz="2133" dirty="0">
              <a:solidFill>
                <a:prstClr val="black"/>
              </a:solidFill>
            </a:endParaRPr>
          </a:p>
          <a:p>
            <a:pPr marL="380990" indent="-380990">
              <a:buFont typeface="Arial" panose="020B0604020202020204" pitchFamily="34" charset="0"/>
              <a:buChar char="•"/>
            </a:pPr>
            <a:r>
              <a:rPr lang="sv-SE" sz="2133" dirty="0">
                <a:solidFill>
                  <a:prstClr val="black"/>
                </a:solidFill>
              </a:rPr>
              <a:t>Ta fram en handbok för hur </a:t>
            </a:r>
            <a:r>
              <a:rPr lang="sv-SE" sz="2133" i="1" dirty="0">
                <a:solidFill>
                  <a:prstClr val="black"/>
                </a:solidFill>
              </a:rPr>
              <a:t>kommunen</a:t>
            </a:r>
            <a:r>
              <a:rPr lang="sv-SE" sz="2133" dirty="0">
                <a:solidFill>
                  <a:prstClr val="black"/>
                </a:solidFill>
              </a:rPr>
              <a:t> ska förbättra och skapa trygghet i det offentliga rummet.</a:t>
            </a:r>
          </a:p>
          <a:p>
            <a:pPr marL="380990" indent="-380990">
              <a:buFont typeface="Arial" panose="020B0604020202020204" pitchFamily="34" charset="0"/>
              <a:buChar char="•"/>
            </a:pPr>
            <a:r>
              <a:rPr lang="sv-SE" sz="2133" dirty="0">
                <a:solidFill>
                  <a:prstClr val="black"/>
                </a:solidFill>
              </a:rPr>
              <a:t>Arbetet bör ske i samarbete med berörda förvaltningar och andra kommunala aktörer. </a:t>
            </a:r>
          </a:p>
          <a:p>
            <a:pPr marL="380990" indent="-380990">
              <a:buFont typeface="Arial" panose="020B0604020202020204" pitchFamily="34" charset="0"/>
              <a:buChar char="•"/>
            </a:pPr>
            <a:r>
              <a:rPr lang="sv-SE" sz="2133" dirty="0">
                <a:solidFill>
                  <a:prstClr val="black"/>
                </a:solidFill>
              </a:rPr>
              <a:t>Arbetet bör ha som utgångspunkt att stärka befintliga strukturer/arbetsformer inom staden</a:t>
            </a:r>
            <a:r>
              <a:rPr lang="sv-SE" sz="2133" dirty="0" smtClean="0">
                <a:solidFill>
                  <a:prstClr val="black"/>
                </a:solidFill>
              </a:rPr>
              <a:t>.</a:t>
            </a:r>
          </a:p>
          <a:p>
            <a:pPr marL="380990" indent="-380990">
              <a:buFont typeface="Arial" panose="020B0604020202020204" pitchFamily="34" charset="0"/>
              <a:buChar char="•"/>
            </a:pPr>
            <a:r>
              <a:rPr lang="sv-SE" sz="2133" dirty="0" smtClean="0">
                <a:solidFill>
                  <a:prstClr val="black"/>
                </a:solidFill>
              </a:rPr>
              <a:t>Politiska beslut: TEN (dec 2021) och FOFN (jan 2022)</a:t>
            </a:r>
          </a:p>
          <a:p>
            <a:pPr marL="380990" indent="-380990">
              <a:buFont typeface="Arial" panose="020B0604020202020204" pitchFamily="34" charset="0"/>
              <a:buChar char="•"/>
            </a:pPr>
            <a:r>
              <a:rPr lang="sv-SE" sz="2133" dirty="0" smtClean="0">
                <a:solidFill>
                  <a:prstClr val="black"/>
                </a:solidFill>
              </a:rPr>
              <a:t>Webb: </a:t>
            </a:r>
            <a:r>
              <a:rPr lang="sv-SE" sz="2133" dirty="0" smtClean="0">
                <a:solidFill>
                  <a:prstClr val="black"/>
                </a:solidFill>
                <a:hlinkClick r:id="rId3"/>
              </a:rPr>
              <a:t>Säker och trygg kommun</a:t>
            </a:r>
            <a:endParaRPr lang="sv-SE" sz="2133" dirty="0">
              <a:solidFill>
                <a:prstClr val="black"/>
              </a:solidFill>
            </a:endParaRPr>
          </a:p>
        </p:txBody>
      </p:sp>
      <p:pic>
        <p:nvPicPr>
          <p:cNvPr id="3" name="Bildobjekt 2"/>
          <p:cNvPicPr>
            <a:picLocks noChangeAspect="1"/>
          </p:cNvPicPr>
          <p:nvPr/>
        </p:nvPicPr>
        <p:blipFill>
          <a:blip r:embed="rId4"/>
          <a:stretch>
            <a:fillRect/>
          </a:stretch>
        </p:blipFill>
        <p:spPr>
          <a:xfrm rot="310197">
            <a:off x="6183495" y="754346"/>
            <a:ext cx="3865764" cy="5471409"/>
          </a:xfrm>
          <a:prstGeom prst="rect">
            <a:avLst/>
          </a:prstGeom>
        </p:spPr>
      </p:pic>
    </p:spTree>
    <p:extLst>
      <p:ext uri="{BB962C8B-B14F-4D97-AF65-F5344CB8AC3E}">
        <p14:creationId xmlns:p14="http://schemas.microsoft.com/office/powerpoint/2010/main" val="2718745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76308" y="474625"/>
            <a:ext cx="8976565" cy="1045137"/>
          </a:xfrm>
        </p:spPr>
        <p:txBody>
          <a:bodyPr/>
          <a:lstStyle/>
          <a:p>
            <a:r>
              <a:rPr lang="sv-SE" sz="3200" dirty="0"/>
              <a:t>Samverkansöverenskommelse </a:t>
            </a:r>
            <a:br>
              <a:rPr lang="sv-SE" sz="3200" dirty="0"/>
            </a:br>
            <a:r>
              <a:rPr lang="sv-SE" sz="3200" dirty="0"/>
              <a:t>Borås Stad och Polisen, 2021-2023 </a:t>
            </a:r>
          </a:p>
        </p:txBody>
      </p:sp>
      <p:pic>
        <p:nvPicPr>
          <p:cNvPr id="4" name="Bildobjekt 3"/>
          <p:cNvPicPr>
            <a:picLocks noChangeAspect="1"/>
          </p:cNvPicPr>
          <p:nvPr/>
        </p:nvPicPr>
        <p:blipFill>
          <a:blip r:embed="rId2"/>
          <a:stretch>
            <a:fillRect/>
          </a:stretch>
        </p:blipFill>
        <p:spPr>
          <a:xfrm>
            <a:off x="8336933" y="474625"/>
            <a:ext cx="1682641" cy="1032345"/>
          </a:xfrm>
          <a:prstGeom prst="rect">
            <a:avLst/>
          </a:prstGeom>
        </p:spPr>
      </p:pic>
      <p:sp>
        <p:nvSpPr>
          <p:cNvPr id="5" name="Underrubrik 2"/>
          <p:cNvSpPr txBox="1">
            <a:spLocks/>
          </p:cNvSpPr>
          <p:nvPr/>
        </p:nvSpPr>
        <p:spPr bwMode="auto">
          <a:xfrm>
            <a:off x="776308" y="1519762"/>
            <a:ext cx="8976565" cy="5109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920" tIns="60960" rIns="121920" bIns="6096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2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2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0"/>
              </a:spcAft>
              <a:buNone/>
            </a:pPr>
            <a:endParaRPr lang="sv-SE" sz="2933" b="1" u="sng" dirty="0">
              <a:latin typeface="Calibri" panose="020F0502020204030204" pitchFamily="34" charset="0"/>
            </a:endParaRPr>
          </a:p>
          <a:p>
            <a:pPr marL="0" indent="0">
              <a:spcBef>
                <a:spcPts val="0"/>
              </a:spcBef>
              <a:spcAft>
                <a:spcPts val="0"/>
              </a:spcAft>
              <a:buNone/>
            </a:pPr>
            <a:r>
              <a:rPr lang="sv-SE" sz="2933" b="1" u="sng" dirty="0">
                <a:latin typeface="Calibri" panose="020F0502020204030204" pitchFamily="34" charset="0"/>
              </a:rPr>
              <a:t>Skapa trygga offentliga miljöer</a:t>
            </a:r>
            <a:endParaRPr lang="sv-SE" sz="2933" u="sng" dirty="0">
              <a:latin typeface="Calibri" panose="020F0502020204030204" pitchFamily="34" charset="0"/>
            </a:endParaRPr>
          </a:p>
          <a:p>
            <a:pPr marL="0" indent="0">
              <a:spcBef>
                <a:spcPts val="0"/>
              </a:spcBef>
              <a:spcAft>
                <a:spcPts val="0"/>
              </a:spcAft>
              <a:buNone/>
            </a:pPr>
            <a:endParaRPr lang="sv-SE" sz="2400" i="1" dirty="0">
              <a:latin typeface="Calibri" panose="020F0502020204030204" pitchFamily="34" charset="0"/>
            </a:endParaRPr>
          </a:p>
          <a:p>
            <a:pPr marL="0" indent="0">
              <a:spcBef>
                <a:spcPts val="0"/>
              </a:spcBef>
              <a:spcAft>
                <a:spcPts val="0"/>
              </a:spcAft>
              <a:buNone/>
            </a:pPr>
            <a:r>
              <a:rPr lang="sv-SE" sz="2400" i="1" dirty="0">
                <a:latin typeface="Calibri" panose="020F0502020204030204" pitchFamily="34" charset="0"/>
              </a:rPr>
              <a:t>”De offentliga miljöerna avses att vara trygga platser för våra invånare och besökare. </a:t>
            </a:r>
            <a:br>
              <a:rPr lang="sv-SE" sz="2400" i="1" dirty="0">
                <a:latin typeface="Calibri" panose="020F0502020204030204" pitchFamily="34" charset="0"/>
              </a:rPr>
            </a:br>
            <a:endParaRPr lang="sv-SE" sz="2400" i="1" dirty="0">
              <a:latin typeface="Calibri" panose="020F0502020204030204" pitchFamily="34" charset="0"/>
            </a:endParaRPr>
          </a:p>
          <a:p>
            <a:pPr marL="0" indent="0">
              <a:spcBef>
                <a:spcPts val="0"/>
              </a:spcBef>
              <a:spcAft>
                <a:spcPts val="0"/>
              </a:spcAft>
              <a:buNone/>
            </a:pPr>
            <a:r>
              <a:rPr lang="sv-SE" sz="2400" i="1" dirty="0">
                <a:latin typeface="Calibri" panose="020F0502020204030204" pitchFamily="34" charset="0"/>
              </a:rPr>
              <a:t>Det är viktigt att stadens torg och parker upplevs trygga och är tillgängliga så att de bidrar till rörelse och möten mellan människor oberoende av ålder, etnicitet eller kön.</a:t>
            </a:r>
          </a:p>
          <a:p>
            <a:pPr marL="0" indent="0">
              <a:spcBef>
                <a:spcPts val="0"/>
              </a:spcBef>
              <a:spcAft>
                <a:spcPts val="0"/>
              </a:spcAft>
              <a:buNone/>
            </a:pPr>
            <a:endParaRPr lang="sv-SE" sz="2400" i="1" dirty="0">
              <a:latin typeface="Calibri" panose="020F0502020204030204" pitchFamily="34" charset="0"/>
            </a:endParaRPr>
          </a:p>
          <a:p>
            <a:pPr marL="0" indent="0">
              <a:spcBef>
                <a:spcPts val="0"/>
              </a:spcBef>
              <a:spcAft>
                <a:spcPts val="0"/>
              </a:spcAft>
              <a:buNone/>
            </a:pPr>
            <a:r>
              <a:rPr lang="sv-SE" sz="2400" i="1" dirty="0">
                <a:latin typeface="Calibri" panose="020F0502020204030204" pitchFamily="34" charset="0"/>
              </a:rPr>
              <a:t>Arbetet bygger på långsiktighet och utifrån olika behov som uppstår. Systematisk samverkan bidrar till kartläggning, genomförande och uppföljning av insatser.”</a:t>
            </a:r>
          </a:p>
          <a:p>
            <a:endParaRPr lang="sv-SE" sz="2400" dirty="0"/>
          </a:p>
        </p:txBody>
      </p:sp>
    </p:spTree>
    <p:extLst>
      <p:ext uri="{BB962C8B-B14F-4D97-AF65-F5344CB8AC3E}">
        <p14:creationId xmlns:p14="http://schemas.microsoft.com/office/powerpoint/2010/main" val="4210218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76308" y="435032"/>
            <a:ext cx="8976565" cy="621057"/>
          </a:xfrm>
        </p:spPr>
        <p:txBody>
          <a:bodyPr>
            <a:normAutofit/>
          </a:bodyPr>
          <a:lstStyle/>
          <a:p>
            <a:r>
              <a:rPr lang="sv-SE" sz="3800" dirty="0"/>
              <a:t>Vad är trygghet?</a:t>
            </a:r>
          </a:p>
        </p:txBody>
      </p:sp>
      <p:sp>
        <p:nvSpPr>
          <p:cNvPr id="3" name="Platshållare för innehåll 2"/>
          <p:cNvSpPr>
            <a:spLocks noGrp="1"/>
          </p:cNvSpPr>
          <p:nvPr>
            <p:ph idx="1"/>
          </p:nvPr>
        </p:nvSpPr>
        <p:spPr>
          <a:xfrm>
            <a:off x="776308" y="1056087"/>
            <a:ext cx="9153865" cy="5477143"/>
          </a:xfrm>
        </p:spPr>
        <p:txBody>
          <a:bodyPr/>
          <a:lstStyle/>
          <a:p>
            <a:endParaRPr lang="sv-SE" dirty="0" smtClean="0"/>
          </a:p>
          <a:p>
            <a:r>
              <a:rPr lang="sv-SE" b="1" dirty="0" smtClean="0">
                <a:solidFill>
                  <a:schemeClr val="tx1"/>
                </a:solidFill>
              </a:rPr>
              <a:t>Upplevd trygghet</a:t>
            </a:r>
          </a:p>
          <a:p>
            <a:pPr lvl="1"/>
            <a:r>
              <a:rPr lang="sv-SE" dirty="0" smtClean="0">
                <a:solidFill>
                  <a:schemeClr val="tx1"/>
                </a:solidFill>
              </a:rPr>
              <a:t>Känsla av trygghet/otrygghet </a:t>
            </a:r>
          </a:p>
          <a:p>
            <a:pPr lvl="1"/>
            <a:r>
              <a:rPr lang="sv-SE" dirty="0" smtClean="0">
                <a:solidFill>
                  <a:schemeClr val="tx1"/>
                </a:solidFill>
              </a:rPr>
              <a:t>Upplevda risker</a:t>
            </a:r>
          </a:p>
          <a:p>
            <a:pPr lvl="1"/>
            <a:r>
              <a:rPr lang="sv-SE" dirty="0" smtClean="0">
                <a:solidFill>
                  <a:schemeClr val="tx1"/>
                </a:solidFill>
              </a:rPr>
              <a:t>Subjektivt, bygger på personliga erfarenheter och egen kunskap</a:t>
            </a:r>
          </a:p>
          <a:p>
            <a:pPr marL="609585" lvl="1" indent="0">
              <a:buNone/>
            </a:pPr>
            <a:endParaRPr lang="sv-SE" dirty="0" smtClean="0">
              <a:solidFill>
                <a:schemeClr val="tx1"/>
              </a:solidFill>
            </a:endParaRPr>
          </a:p>
          <a:p>
            <a:pPr marL="609585" lvl="1" indent="0">
              <a:buNone/>
            </a:pPr>
            <a:endParaRPr lang="sv-SE" dirty="0" smtClean="0">
              <a:solidFill>
                <a:schemeClr val="tx1"/>
              </a:solidFill>
            </a:endParaRPr>
          </a:p>
          <a:p>
            <a:r>
              <a:rPr lang="sv-SE" b="1" dirty="0" smtClean="0">
                <a:solidFill>
                  <a:schemeClr val="tx1"/>
                </a:solidFill>
              </a:rPr>
              <a:t>Faktiskt trygghet / säkerhet</a:t>
            </a:r>
          </a:p>
          <a:p>
            <a:pPr lvl="1"/>
            <a:r>
              <a:rPr lang="sv-SE" dirty="0" smtClean="0">
                <a:solidFill>
                  <a:schemeClr val="tx1"/>
                </a:solidFill>
              </a:rPr>
              <a:t>Konkreta risker som risken att bli utsatt för brott, risk att bli påkörd, risk för fall/snubbla</a:t>
            </a:r>
          </a:p>
          <a:p>
            <a:pPr lvl="1"/>
            <a:r>
              <a:rPr lang="sv-SE" dirty="0" smtClean="0">
                <a:solidFill>
                  <a:schemeClr val="tx1"/>
                </a:solidFill>
              </a:rPr>
              <a:t>Objektiv kunskap kring vad som orsakar skador och leder till brott/utsatthet</a:t>
            </a:r>
          </a:p>
          <a:p>
            <a:pPr marL="609585" lvl="1" indent="0">
              <a:buNone/>
            </a:pPr>
            <a:endParaRPr lang="sv-SE" dirty="0" smtClean="0"/>
          </a:p>
        </p:txBody>
      </p:sp>
    </p:spTree>
    <p:extLst>
      <p:ext uri="{BB962C8B-B14F-4D97-AF65-F5344CB8AC3E}">
        <p14:creationId xmlns:p14="http://schemas.microsoft.com/office/powerpoint/2010/main" val="1353988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76308" y="576831"/>
            <a:ext cx="8976565" cy="707791"/>
          </a:xfrm>
        </p:spPr>
        <p:txBody>
          <a:bodyPr/>
          <a:lstStyle/>
          <a:p>
            <a:r>
              <a:rPr lang="sv-SE" sz="3733" dirty="0" smtClean="0"/>
              <a:t>Samverkansgrupp </a:t>
            </a:r>
            <a:endParaRPr lang="sv-SE" sz="3733" dirty="0"/>
          </a:p>
        </p:txBody>
      </p:sp>
      <p:sp>
        <p:nvSpPr>
          <p:cNvPr id="3" name="Platshållare för innehåll 2"/>
          <p:cNvSpPr>
            <a:spLocks noGrp="1"/>
          </p:cNvSpPr>
          <p:nvPr>
            <p:ph idx="1"/>
          </p:nvPr>
        </p:nvSpPr>
        <p:spPr>
          <a:xfrm>
            <a:off x="776307" y="1550817"/>
            <a:ext cx="9897135" cy="4735683"/>
          </a:xfrm>
        </p:spPr>
        <p:txBody>
          <a:bodyPr/>
          <a:lstStyle/>
          <a:p>
            <a:pPr marL="0" indent="0">
              <a:buNone/>
            </a:pPr>
            <a:r>
              <a:rPr lang="sv-SE" sz="1867" b="1" i="1" dirty="0">
                <a:solidFill>
                  <a:schemeClr val="tx1"/>
                </a:solidFill>
              </a:rPr>
              <a:t>Samordningsansvar</a:t>
            </a:r>
            <a:r>
              <a:rPr lang="sv-SE" sz="1867" dirty="0">
                <a:solidFill>
                  <a:schemeClr val="tx1"/>
                </a:solidFill>
              </a:rPr>
              <a:t>: Tekniska nämnden – genom Brottsförebyggande rådet (Brå</a:t>
            </a:r>
            <a:r>
              <a:rPr lang="sv-SE" sz="1867" dirty="0" smtClean="0">
                <a:solidFill>
                  <a:schemeClr val="tx1"/>
                </a:solidFill>
              </a:rPr>
              <a:t>)</a:t>
            </a:r>
          </a:p>
          <a:p>
            <a:pPr marL="0" indent="0">
              <a:buNone/>
            </a:pPr>
            <a:endParaRPr lang="sv-SE" sz="1867" dirty="0">
              <a:solidFill>
                <a:schemeClr val="tx1"/>
              </a:solidFill>
            </a:endParaRPr>
          </a:p>
          <a:p>
            <a:pPr marL="0" indent="0">
              <a:buNone/>
            </a:pPr>
            <a:r>
              <a:rPr lang="sv-SE" sz="1867" b="1" i="1" dirty="0">
                <a:solidFill>
                  <a:schemeClr val="tx1"/>
                </a:solidFill>
              </a:rPr>
              <a:t>Samordningsansvar</a:t>
            </a:r>
            <a:r>
              <a:rPr lang="sv-SE" sz="1867" dirty="0">
                <a:solidFill>
                  <a:schemeClr val="tx1"/>
                </a:solidFill>
              </a:rPr>
              <a:t>: Anton Spets (TEK) och Mikael Andersson (FOF)</a:t>
            </a:r>
          </a:p>
          <a:p>
            <a:pPr marL="0" indent="0">
              <a:buNone/>
            </a:pPr>
            <a:endParaRPr lang="sv-SE" sz="1600" dirty="0">
              <a:solidFill>
                <a:schemeClr val="tx1"/>
              </a:solidFill>
            </a:endParaRPr>
          </a:p>
          <a:p>
            <a:pPr>
              <a:buFont typeface="Arial" panose="020B0604020202020204" pitchFamily="34" charset="0"/>
              <a:buChar char="•"/>
            </a:pPr>
            <a:r>
              <a:rPr lang="sv-SE" sz="1867" dirty="0">
                <a:solidFill>
                  <a:schemeClr val="tx1"/>
                </a:solidFill>
              </a:rPr>
              <a:t>Tekniska förvaltningen</a:t>
            </a:r>
          </a:p>
          <a:p>
            <a:pPr>
              <a:buFont typeface="Arial" panose="020B0604020202020204" pitchFamily="34" charset="0"/>
              <a:buChar char="•"/>
            </a:pPr>
            <a:r>
              <a:rPr lang="sv-SE" sz="1867" dirty="0">
                <a:solidFill>
                  <a:schemeClr val="tx1"/>
                </a:solidFill>
              </a:rPr>
              <a:t>Fritids- och Folkhälsoförvaltningen </a:t>
            </a:r>
          </a:p>
          <a:p>
            <a:pPr>
              <a:buFont typeface="Arial" panose="020B0604020202020204" pitchFamily="34" charset="0"/>
              <a:buChar char="•"/>
            </a:pPr>
            <a:r>
              <a:rPr lang="sv-SE" sz="1867" dirty="0">
                <a:solidFill>
                  <a:schemeClr val="tx1"/>
                </a:solidFill>
              </a:rPr>
              <a:t>Lokalförsörjningsförvaltningen</a:t>
            </a:r>
          </a:p>
          <a:p>
            <a:pPr>
              <a:buFont typeface="Arial" panose="020B0604020202020204" pitchFamily="34" charset="0"/>
              <a:buChar char="•"/>
            </a:pPr>
            <a:r>
              <a:rPr lang="sv-SE" sz="1867" dirty="0" smtClean="0">
                <a:solidFill>
                  <a:schemeClr val="tx1"/>
                </a:solidFill>
              </a:rPr>
              <a:t>Samhällsbyggnadsförvaltningen</a:t>
            </a:r>
          </a:p>
          <a:p>
            <a:pPr>
              <a:buFont typeface="Arial" panose="020B0604020202020204" pitchFamily="34" charset="0"/>
              <a:buChar char="•"/>
            </a:pPr>
            <a:r>
              <a:rPr lang="sv-SE" sz="1867" dirty="0" smtClean="0">
                <a:solidFill>
                  <a:schemeClr val="tx1"/>
                </a:solidFill>
              </a:rPr>
              <a:t>Kulturförvaltningen</a:t>
            </a:r>
            <a:endParaRPr lang="sv-SE" sz="1867" dirty="0">
              <a:solidFill>
                <a:schemeClr val="tx1"/>
              </a:solidFill>
            </a:endParaRPr>
          </a:p>
          <a:p>
            <a:pPr>
              <a:buFont typeface="Arial" panose="020B0604020202020204" pitchFamily="34" charset="0"/>
              <a:buChar char="•"/>
            </a:pPr>
            <a:r>
              <a:rPr lang="sv-SE" sz="1867" dirty="0" smtClean="0">
                <a:solidFill>
                  <a:schemeClr val="tx1"/>
                </a:solidFill>
              </a:rPr>
              <a:t>Stadsledningskansliet</a:t>
            </a:r>
          </a:p>
          <a:p>
            <a:pPr marL="0" indent="0">
              <a:buNone/>
            </a:pPr>
            <a:endParaRPr lang="sv-SE" sz="1867" dirty="0">
              <a:solidFill>
                <a:schemeClr val="tx1"/>
              </a:solidFill>
            </a:endParaRPr>
          </a:p>
          <a:p>
            <a:pPr>
              <a:buFont typeface="Arial" panose="020B0604020202020204" pitchFamily="34" charset="0"/>
              <a:buChar char="•"/>
            </a:pPr>
            <a:r>
              <a:rPr lang="sv-SE" sz="1867" i="1" dirty="0" smtClean="0">
                <a:solidFill>
                  <a:schemeClr val="tx1"/>
                </a:solidFill>
              </a:rPr>
              <a:t>Adjungerande</a:t>
            </a:r>
            <a:r>
              <a:rPr lang="sv-SE" sz="1867" i="1" dirty="0">
                <a:solidFill>
                  <a:schemeClr val="tx1"/>
                </a:solidFill>
              </a:rPr>
              <a:t>: </a:t>
            </a:r>
            <a:r>
              <a:rPr lang="sv-SE" sz="1867" i="1" dirty="0" smtClean="0">
                <a:solidFill>
                  <a:schemeClr val="tx1"/>
                </a:solidFill>
              </a:rPr>
              <a:t>Polisen, Bostäder i Borås och Borås City</a:t>
            </a:r>
            <a:endParaRPr lang="sv-SE" sz="1600" dirty="0">
              <a:solidFill>
                <a:schemeClr val="tx1"/>
              </a:solidFill>
            </a:endParaRPr>
          </a:p>
          <a:p>
            <a:pPr>
              <a:buFont typeface="Arial" panose="020B0604020202020204" pitchFamily="34" charset="0"/>
              <a:buChar char="•"/>
            </a:pPr>
            <a:endParaRPr lang="sv-SE" sz="1600" i="1" dirty="0"/>
          </a:p>
        </p:txBody>
      </p:sp>
      <p:pic>
        <p:nvPicPr>
          <p:cNvPr id="4" name="Bildobjekt 3"/>
          <p:cNvPicPr>
            <a:picLocks noChangeAspect="1"/>
          </p:cNvPicPr>
          <p:nvPr/>
        </p:nvPicPr>
        <p:blipFill>
          <a:blip r:embed="rId3"/>
          <a:stretch>
            <a:fillRect/>
          </a:stretch>
        </p:blipFill>
        <p:spPr>
          <a:xfrm>
            <a:off x="8238961" y="5254156"/>
            <a:ext cx="1682641" cy="1032345"/>
          </a:xfrm>
          <a:prstGeom prst="rect">
            <a:avLst/>
          </a:prstGeom>
        </p:spPr>
      </p:pic>
    </p:spTree>
    <p:extLst>
      <p:ext uri="{BB962C8B-B14F-4D97-AF65-F5344CB8AC3E}">
        <p14:creationId xmlns:p14="http://schemas.microsoft.com/office/powerpoint/2010/main" val="1120743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DBE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76308" y="522514"/>
            <a:ext cx="8976565" cy="713233"/>
          </a:xfrm>
        </p:spPr>
        <p:txBody>
          <a:bodyPr/>
          <a:lstStyle/>
          <a:p>
            <a:r>
              <a:rPr lang="sv-SE" sz="3733" dirty="0" smtClean="0"/>
              <a:t>Handbokens </a:t>
            </a:r>
            <a:r>
              <a:rPr lang="sv-SE" sz="3733" dirty="0"/>
              <a:t>rubriker</a:t>
            </a:r>
          </a:p>
        </p:txBody>
      </p:sp>
      <p:sp>
        <p:nvSpPr>
          <p:cNvPr id="3" name="Platshållare för innehåll 2"/>
          <p:cNvSpPr>
            <a:spLocks noGrp="1"/>
          </p:cNvSpPr>
          <p:nvPr>
            <p:ph idx="1"/>
          </p:nvPr>
        </p:nvSpPr>
        <p:spPr>
          <a:xfrm>
            <a:off x="776308" y="1628008"/>
            <a:ext cx="8976565" cy="4513103"/>
          </a:xfrm>
        </p:spPr>
        <p:txBody>
          <a:bodyPr>
            <a:normAutofit lnSpcReduction="10000"/>
          </a:bodyPr>
          <a:lstStyle/>
          <a:p>
            <a:pPr>
              <a:lnSpc>
                <a:spcPct val="150000"/>
              </a:lnSpc>
              <a:buFont typeface="+mj-lt"/>
              <a:buAutoNum type="arabicParenR"/>
            </a:pPr>
            <a:r>
              <a:rPr lang="sv-SE" dirty="0" smtClean="0">
                <a:solidFill>
                  <a:schemeClr val="tx1"/>
                </a:solidFill>
              </a:rPr>
              <a:t> Bakgrund och mål</a:t>
            </a:r>
          </a:p>
          <a:p>
            <a:pPr>
              <a:lnSpc>
                <a:spcPct val="150000"/>
              </a:lnSpc>
              <a:buFont typeface="+mj-lt"/>
              <a:buAutoNum type="arabicParenR"/>
            </a:pPr>
            <a:r>
              <a:rPr lang="sv-SE" dirty="0" smtClean="0">
                <a:solidFill>
                  <a:schemeClr val="tx1"/>
                </a:solidFill>
              </a:rPr>
              <a:t> Handbokens omfattning</a:t>
            </a:r>
          </a:p>
          <a:p>
            <a:pPr>
              <a:lnSpc>
                <a:spcPct val="150000"/>
              </a:lnSpc>
              <a:buFont typeface="+mj-lt"/>
              <a:buAutoNum type="arabicParenR"/>
            </a:pPr>
            <a:r>
              <a:rPr lang="sv-SE" dirty="0" smtClean="0">
                <a:solidFill>
                  <a:schemeClr val="tx1"/>
                </a:solidFill>
              </a:rPr>
              <a:t> Faktorer som påverkar vår fysiska miljö</a:t>
            </a:r>
          </a:p>
          <a:p>
            <a:pPr>
              <a:lnSpc>
                <a:spcPct val="150000"/>
              </a:lnSpc>
              <a:buFont typeface="+mj-lt"/>
              <a:buAutoNum type="arabicParenR"/>
            </a:pPr>
            <a:r>
              <a:rPr lang="sv-SE" dirty="0">
                <a:solidFill>
                  <a:schemeClr val="tx1"/>
                </a:solidFill>
              </a:rPr>
              <a:t> Metod för nulägesbeskrivning</a:t>
            </a:r>
          </a:p>
          <a:p>
            <a:pPr>
              <a:lnSpc>
                <a:spcPct val="150000"/>
              </a:lnSpc>
              <a:buFont typeface="+mj-lt"/>
              <a:buAutoNum type="arabicParenR"/>
            </a:pPr>
            <a:r>
              <a:rPr lang="sv-SE" dirty="0" smtClean="0">
                <a:solidFill>
                  <a:schemeClr val="tx1"/>
                </a:solidFill>
              </a:rPr>
              <a:t> Arbetssätt och metoder</a:t>
            </a:r>
          </a:p>
          <a:p>
            <a:pPr>
              <a:lnSpc>
                <a:spcPct val="150000"/>
              </a:lnSpc>
              <a:buFont typeface="+mj-lt"/>
              <a:buAutoNum type="arabicParenR"/>
            </a:pPr>
            <a:r>
              <a:rPr lang="sv-SE" dirty="0" smtClean="0">
                <a:solidFill>
                  <a:schemeClr val="tx1"/>
                </a:solidFill>
              </a:rPr>
              <a:t> Resursfördelning</a:t>
            </a:r>
          </a:p>
          <a:p>
            <a:pPr>
              <a:lnSpc>
                <a:spcPct val="150000"/>
              </a:lnSpc>
              <a:buFont typeface="+mj-lt"/>
              <a:buAutoNum type="arabicParenR"/>
            </a:pPr>
            <a:r>
              <a:rPr lang="sv-SE" dirty="0" smtClean="0">
                <a:solidFill>
                  <a:schemeClr val="tx1"/>
                </a:solidFill>
              </a:rPr>
              <a:t> Ansvar</a:t>
            </a:r>
            <a:endParaRPr lang="sv-SE" dirty="0">
              <a:solidFill>
                <a:schemeClr val="tx1"/>
              </a:solidFill>
            </a:endParaRPr>
          </a:p>
        </p:txBody>
      </p:sp>
    </p:spTree>
    <p:extLst>
      <p:ext uri="{BB962C8B-B14F-4D97-AF65-F5344CB8AC3E}">
        <p14:creationId xmlns:p14="http://schemas.microsoft.com/office/powerpoint/2010/main" val="10213909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76308" y="495301"/>
            <a:ext cx="9143547" cy="626147"/>
          </a:xfrm>
        </p:spPr>
        <p:txBody>
          <a:bodyPr>
            <a:noAutofit/>
          </a:bodyPr>
          <a:lstStyle/>
          <a:p>
            <a:r>
              <a:rPr lang="sv-SE" sz="3700" dirty="0"/>
              <a:t>Faktorer som påverkar vår fysiska miljö</a:t>
            </a:r>
          </a:p>
        </p:txBody>
      </p:sp>
      <p:pic>
        <p:nvPicPr>
          <p:cNvPr id="5" name="Bildobjekt 4"/>
          <p:cNvPicPr>
            <a:picLocks noChangeAspect="1"/>
          </p:cNvPicPr>
          <p:nvPr/>
        </p:nvPicPr>
        <p:blipFill rotWithShape="1">
          <a:blip r:embed="rId3"/>
          <a:srcRect l="18478" t="12831" r="15775" b="13736"/>
          <a:stretch/>
        </p:blipFill>
        <p:spPr>
          <a:xfrm>
            <a:off x="5651848" y="1555115"/>
            <a:ext cx="502021" cy="488268"/>
          </a:xfrm>
          <a:prstGeom prst="rect">
            <a:avLst/>
          </a:prstGeom>
        </p:spPr>
      </p:pic>
      <p:sp>
        <p:nvSpPr>
          <p:cNvPr id="6" name="Rektangel 5"/>
          <p:cNvSpPr/>
          <p:nvPr/>
        </p:nvSpPr>
        <p:spPr>
          <a:xfrm>
            <a:off x="6342367" y="5474767"/>
            <a:ext cx="4363479" cy="830997"/>
          </a:xfrm>
          <a:prstGeom prst="rect">
            <a:avLst/>
          </a:prstGeom>
        </p:spPr>
        <p:txBody>
          <a:bodyPr wrap="square">
            <a:spAutoFit/>
          </a:bodyPr>
          <a:lstStyle/>
          <a:p>
            <a:pPr defTabSz="609570"/>
            <a:r>
              <a:rPr lang="sv-SE" sz="1600" i="1" dirty="0"/>
              <a:t>Faktorerna kan gå in i varandra, samverka och ha liknande åtgärder. Långsiktighet och att arbeta med flera av faktorerna är viktigt!</a:t>
            </a:r>
          </a:p>
        </p:txBody>
      </p:sp>
      <p:pic>
        <p:nvPicPr>
          <p:cNvPr id="7" name="Bildobjekt 6"/>
          <p:cNvPicPr>
            <a:picLocks noChangeAspect="1"/>
          </p:cNvPicPr>
          <p:nvPr/>
        </p:nvPicPr>
        <p:blipFill rotWithShape="1">
          <a:blip r:embed="rId4"/>
          <a:srcRect l="18628" t="14500" r="19524" b="7798"/>
          <a:stretch/>
        </p:blipFill>
        <p:spPr>
          <a:xfrm>
            <a:off x="781873" y="4174493"/>
            <a:ext cx="499499" cy="513977"/>
          </a:xfrm>
          <a:prstGeom prst="rect">
            <a:avLst/>
          </a:prstGeom>
        </p:spPr>
      </p:pic>
      <p:pic>
        <p:nvPicPr>
          <p:cNvPr id="8" name="Bildobjekt 7"/>
          <p:cNvPicPr>
            <a:picLocks noChangeAspect="1"/>
          </p:cNvPicPr>
          <p:nvPr/>
        </p:nvPicPr>
        <p:blipFill rotWithShape="1">
          <a:blip r:embed="rId5"/>
          <a:srcRect l="5855" t="23898" r="79250" b="51409"/>
          <a:stretch/>
        </p:blipFill>
        <p:spPr>
          <a:xfrm>
            <a:off x="5651849" y="2798908"/>
            <a:ext cx="499499" cy="499499"/>
          </a:xfrm>
          <a:prstGeom prst="rect">
            <a:avLst/>
          </a:prstGeom>
        </p:spPr>
      </p:pic>
      <p:pic>
        <p:nvPicPr>
          <p:cNvPr id="9" name="Bildobjekt 8"/>
          <p:cNvPicPr>
            <a:picLocks noChangeAspect="1"/>
          </p:cNvPicPr>
          <p:nvPr/>
        </p:nvPicPr>
        <p:blipFill rotWithShape="1">
          <a:blip r:embed="rId5"/>
          <a:srcRect l="74825" t="23899" r="10172" b="51230"/>
          <a:stretch/>
        </p:blipFill>
        <p:spPr>
          <a:xfrm>
            <a:off x="790065" y="5394245"/>
            <a:ext cx="499499" cy="499499"/>
          </a:xfrm>
          <a:prstGeom prst="rect">
            <a:avLst/>
          </a:prstGeom>
        </p:spPr>
      </p:pic>
      <p:pic>
        <p:nvPicPr>
          <p:cNvPr id="10" name="Bildobjekt 9"/>
          <p:cNvPicPr>
            <a:picLocks noChangeAspect="1"/>
          </p:cNvPicPr>
          <p:nvPr/>
        </p:nvPicPr>
        <p:blipFill rotWithShape="1">
          <a:blip r:embed="rId6"/>
          <a:srcRect l="32073" t="23864" r="15639" b="23005"/>
          <a:stretch/>
        </p:blipFill>
        <p:spPr>
          <a:xfrm>
            <a:off x="5651848" y="4074162"/>
            <a:ext cx="503092" cy="503092"/>
          </a:xfrm>
          <a:prstGeom prst="rect">
            <a:avLst/>
          </a:prstGeom>
        </p:spPr>
      </p:pic>
      <p:pic>
        <p:nvPicPr>
          <p:cNvPr id="11" name="Bildobjekt 10"/>
          <p:cNvPicPr>
            <a:picLocks noChangeAspect="1"/>
          </p:cNvPicPr>
          <p:nvPr/>
        </p:nvPicPr>
        <p:blipFill rotWithShape="1">
          <a:blip r:embed="rId7"/>
          <a:srcRect l="42524" t="5311" r="30831" b="78170"/>
          <a:stretch/>
        </p:blipFill>
        <p:spPr>
          <a:xfrm>
            <a:off x="781873" y="1555113"/>
            <a:ext cx="499499" cy="499499"/>
          </a:xfrm>
          <a:prstGeom prst="rect">
            <a:avLst/>
          </a:prstGeom>
          <a:solidFill>
            <a:srgbClr val="882754"/>
          </a:solidFill>
        </p:spPr>
      </p:pic>
      <p:pic>
        <p:nvPicPr>
          <p:cNvPr id="12" name="Bildobjekt 11"/>
          <p:cNvPicPr>
            <a:picLocks noChangeAspect="1"/>
          </p:cNvPicPr>
          <p:nvPr/>
        </p:nvPicPr>
        <p:blipFill rotWithShape="1">
          <a:blip r:embed="rId7"/>
          <a:srcRect l="42500" t="74983" r="30674" b="8380"/>
          <a:stretch/>
        </p:blipFill>
        <p:spPr>
          <a:xfrm>
            <a:off x="790065" y="2861458"/>
            <a:ext cx="502907" cy="503092"/>
          </a:xfrm>
          <a:prstGeom prst="rect">
            <a:avLst/>
          </a:prstGeom>
        </p:spPr>
      </p:pic>
      <p:sp>
        <p:nvSpPr>
          <p:cNvPr id="16" name="textruta 15"/>
          <p:cNvSpPr txBox="1"/>
          <p:nvPr/>
        </p:nvSpPr>
        <p:spPr>
          <a:xfrm>
            <a:off x="1385475" y="4002247"/>
            <a:ext cx="3842551" cy="913007"/>
          </a:xfrm>
          <a:prstGeom prst="rect">
            <a:avLst/>
          </a:prstGeom>
          <a:noFill/>
          <a:ln>
            <a:solidFill>
              <a:srgbClr val="7030A0"/>
            </a:solidFill>
          </a:ln>
        </p:spPr>
        <p:txBody>
          <a:bodyPr wrap="square" rtlCol="0">
            <a:spAutoFit/>
          </a:bodyPr>
          <a:lstStyle/>
          <a:p>
            <a:pPr defTabSz="609570"/>
            <a:r>
              <a:rPr lang="sv-SE" sz="2133" b="1" dirty="0">
                <a:solidFill>
                  <a:prstClr val="black"/>
                </a:solidFill>
              </a:rPr>
              <a:t>Befolkade platser och stråk</a:t>
            </a:r>
            <a:r>
              <a:rPr lang="sv-SE" sz="2133" dirty="0">
                <a:solidFill>
                  <a:prstClr val="black"/>
                </a:solidFill>
              </a:rPr>
              <a:t> </a:t>
            </a:r>
            <a:r>
              <a:rPr lang="sv-SE" sz="1600" i="1" dirty="0" smtClean="0">
                <a:solidFill>
                  <a:prstClr val="black"/>
                </a:solidFill>
              </a:rPr>
              <a:t>Attraktiva</a:t>
            </a:r>
            <a:r>
              <a:rPr lang="sv-SE" sz="1600" i="1" dirty="0">
                <a:solidFill>
                  <a:prstClr val="black"/>
                </a:solidFill>
              </a:rPr>
              <a:t>, levande och trivsamma miljöer – för olika målgrupper</a:t>
            </a:r>
          </a:p>
        </p:txBody>
      </p:sp>
      <p:sp>
        <p:nvSpPr>
          <p:cNvPr id="17" name="textruta 16"/>
          <p:cNvSpPr txBox="1"/>
          <p:nvPr/>
        </p:nvSpPr>
        <p:spPr>
          <a:xfrm>
            <a:off x="6342367" y="2515142"/>
            <a:ext cx="4441437" cy="1159228"/>
          </a:xfrm>
          <a:prstGeom prst="rect">
            <a:avLst/>
          </a:prstGeom>
          <a:noFill/>
          <a:ln>
            <a:solidFill>
              <a:srgbClr val="7030A0"/>
            </a:solidFill>
          </a:ln>
        </p:spPr>
        <p:txBody>
          <a:bodyPr wrap="square" rtlCol="0">
            <a:spAutoFit/>
          </a:bodyPr>
          <a:lstStyle/>
          <a:p>
            <a:pPr defTabSz="609570"/>
            <a:r>
              <a:rPr lang="sv-SE" sz="2133" b="1" dirty="0">
                <a:solidFill>
                  <a:prstClr val="black"/>
                </a:solidFill>
              </a:rPr>
              <a:t>Belysning</a:t>
            </a:r>
            <a:endParaRPr lang="sv-SE" sz="2133" dirty="0">
              <a:solidFill>
                <a:prstClr val="black"/>
              </a:solidFill>
            </a:endParaRPr>
          </a:p>
          <a:p>
            <a:pPr defTabSz="609570"/>
            <a:r>
              <a:rPr lang="sv-SE" sz="1600" i="1" dirty="0">
                <a:solidFill>
                  <a:prstClr val="black"/>
                </a:solidFill>
              </a:rPr>
              <a:t>R</a:t>
            </a:r>
            <a:r>
              <a:rPr lang="sv-SE" sz="1600" i="1" dirty="0" smtClean="0">
                <a:solidFill>
                  <a:prstClr val="black"/>
                </a:solidFill>
              </a:rPr>
              <a:t>ätt </a:t>
            </a:r>
            <a:r>
              <a:rPr lang="sv-SE" sz="1600" i="1" dirty="0">
                <a:solidFill>
                  <a:prstClr val="black"/>
                </a:solidFill>
              </a:rPr>
              <a:t>ljus i rätt mängd och på rätt plats – skapar ökad rörelse och tydligare skillnader mellan offentliga och privata rum </a:t>
            </a:r>
          </a:p>
        </p:txBody>
      </p:sp>
      <p:sp>
        <p:nvSpPr>
          <p:cNvPr id="18" name="textruta 17"/>
          <p:cNvSpPr txBox="1"/>
          <p:nvPr/>
        </p:nvSpPr>
        <p:spPr>
          <a:xfrm>
            <a:off x="1385475" y="5196062"/>
            <a:ext cx="3842551" cy="913007"/>
          </a:xfrm>
          <a:prstGeom prst="rect">
            <a:avLst/>
          </a:prstGeom>
          <a:noFill/>
          <a:ln>
            <a:solidFill>
              <a:srgbClr val="7030A0"/>
            </a:solidFill>
          </a:ln>
        </p:spPr>
        <p:txBody>
          <a:bodyPr wrap="square" rtlCol="0">
            <a:spAutoFit/>
          </a:bodyPr>
          <a:lstStyle/>
          <a:p>
            <a:pPr defTabSz="609570"/>
            <a:r>
              <a:rPr lang="sv-SE" sz="2133" b="1" dirty="0">
                <a:solidFill>
                  <a:prstClr val="black"/>
                </a:solidFill>
              </a:rPr>
              <a:t>Omhändertagna miljöer </a:t>
            </a:r>
            <a:endParaRPr lang="sv-SE" sz="2133" dirty="0">
              <a:solidFill>
                <a:prstClr val="black"/>
              </a:solidFill>
            </a:endParaRPr>
          </a:p>
          <a:p>
            <a:pPr defTabSz="609570"/>
            <a:r>
              <a:rPr lang="sv-SE" sz="1600" i="1" dirty="0">
                <a:solidFill>
                  <a:prstClr val="black"/>
                </a:solidFill>
              </a:rPr>
              <a:t>G</a:t>
            </a:r>
            <a:r>
              <a:rPr lang="sv-SE" sz="1600" i="1" dirty="0" smtClean="0">
                <a:solidFill>
                  <a:prstClr val="black"/>
                </a:solidFill>
              </a:rPr>
              <a:t>od </a:t>
            </a:r>
            <a:r>
              <a:rPr lang="sv-SE" sz="1600" i="1" dirty="0">
                <a:solidFill>
                  <a:prstClr val="black"/>
                </a:solidFill>
              </a:rPr>
              <a:t>skötsel och underhåll, känslan att bry sig om/ha kontroll på platsen</a:t>
            </a:r>
          </a:p>
        </p:txBody>
      </p:sp>
      <p:sp>
        <p:nvSpPr>
          <p:cNvPr id="19" name="textruta 18"/>
          <p:cNvSpPr txBox="1"/>
          <p:nvPr/>
        </p:nvSpPr>
        <p:spPr>
          <a:xfrm>
            <a:off x="1385478" y="2795674"/>
            <a:ext cx="3844874" cy="913007"/>
          </a:xfrm>
          <a:prstGeom prst="rect">
            <a:avLst/>
          </a:prstGeom>
          <a:noFill/>
          <a:ln>
            <a:solidFill>
              <a:srgbClr val="7030A0"/>
            </a:solidFill>
          </a:ln>
        </p:spPr>
        <p:txBody>
          <a:bodyPr wrap="square" rtlCol="0">
            <a:spAutoFit/>
          </a:bodyPr>
          <a:lstStyle/>
          <a:p>
            <a:pPr defTabSz="609570"/>
            <a:r>
              <a:rPr lang="sv-SE" sz="2133" b="1" dirty="0">
                <a:solidFill>
                  <a:prstClr val="black"/>
                </a:solidFill>
              </a:rPr>
              <a:t>Identitet</a:t>
            </a:r>
            <a:r>
              <a:rPr lang="sv-SE" sz="2133" dirty="0">
                <a:solidFill>
                  <a:prstClr val="black"/>
                </a:solidFill>
              </a:rPr>
              <a:t> </a:t>
            </a:r>
            <a:br>
              <a:rPr lang="sv-SE" sz="2133" dirty="0">
                <a:solidFill>
                  <a:prstClr val="black"/>
                </a:solidFill>
              </a:rPr>
            </a:br>
            <a:r>
              <a:rPr lang="sv-SE" sz="1600" i="1" dirty="0">
                <a:solidFill>
                  <a:prstClr val="black"/>
                </a:solidFill>
              </a:rPr>
              <a:t>U</a:t>
            </a:r>
            <a:r>
              <a:rPr lang="sv-SE" sz="1600" i="1" dirty="0" smtClean="0">
                <a:solidFill>
                  <a:prstClr val="black"/>
                </a:solidFill>
              </a:rPr>
              <a:t>pplevelsen </a:t>
            </a:r>
            <a:r>
              <a:rPr lang="sv-SE" sz="1600" i="1" dirty="0">
                <a:solidFill>
                  <a:prstClr val="black"/>
                </a:solidFill>
              </a:rPr>
              <a:t>av platsen, identitet </a:t>
            </a:r>
            <a:br>
              <a:rPr lang="sv-SE" sz="1600" i="1" dirty="0">
                <a:solidFill>
                  <a:prstClr val="black"/>
                </a:solidFill>
              </a:rPr>
            </a:br>
            <a:r>
              <a:rPr lang="sv-SE" sz="1600" i="1" dirty="0">
                <a:solidFill>
                  <a:prstClr val="black"/>
                </a:solidFill>
              </a:rPr>
              <a:t>och stolthet – skapa ”unikt” innehåll </a:t>
            </a:r>
          </a:p>
        </p:txBody>
      </p:sp>
      <p:sp>
        <p:nvSpPr>
          <p:cNvPr id="20" name="textruta 19"/>
          <p:cNvSpPr txBox="1"/>
          <p:nvPr/>
        </p:nvSpPr>
        <p:spPr>
          <a:xfrm>
            <a:off x="1381017" y="1381067"/>
            <a:ext cx="3847687" cy="1159228"/>
          </a:xfrm>
          <a:prstGeom prst="rect">
            <a:avLst/>
          </a:prstGeom>
          <a:noFill/>
          <a:ln>
            <a:solidFill>
              <a:srgbClr val="7030A0"/>
            </a:solidFill>
          </a:ln>
        </p:spPr>
        <p:txBody>
          <a:bodyPr wrap="square" rtlCol="0">
            <a:spAutoFit/>
          </a:bodyPr>
          <a:lstStyle/>
          <a:p>
            <a:pPr defTabSz="609570"/>
            <a:r>
              <a:rPr lang="sv-SE" sz="2133" b="1" dirty="0">
                <a:solidFill>
                  <a:prstClr val="black"/>
                </a:solidFill>
              </a:rPr>
              <a:t>Samhörighet</a:t>
            </a:r>
            <a:r>
              <a:rPr lang="sv-SE" sz="2133" dirty="0">
                <a:solidFill>
                  <a:prstClr val="black"/>
                </a:solidFill>
              </a:rPr>
              <a:t> </a:t>
            </a:r>
            <a:br>
              <a:rPr lang="sv-SE" sz="2133" dirty="0">
                <a:solidFill>
                  <a:prstClr val="black"/>
                </a:solidFill>
              </a:rPr>
            </a:br>
            <a:r>
              <a:rPr lang="sv-SE" sz="1600" i="1" dirty="0">
                <a:solidFill>
                  <a:prstClr val="black"/>
                </a:solidFill>
              </a:rPr>
              <a:t>A</a:t>
            </a:r>
            <a:r>
              <a:rPr lang="sv-SE" sz="1600" i="1" dirty="0" smtClean="0">
                <a:solidFill>
                  <a:prstClr val="black"/>
                </a:solidFill>
              </a:rPr>
              <a:t>tt </a:t>
            </a:r>
            <a:r>
              <a:rPr lang="sv-SE" sz="1600" i="1" dirty="0">
                <a:solidFill>
                  <a:prstClr val="black"/>
                </a:solidFill>
              </a:rPr>
              <a:t>få känna delaktighet och ansvar </a:t>
            </a:r>
            <a:br>
              <a:rPr lang="sv-SE" sz="1600" i="1" dirty="0">
                <a:solidFill>
                  <a:prstClr val="black"/>
                </a:solidFill>
              </a:rPr>
            </a:br>
            <a:r>
              <a:rPr lang="sv-SE" sz="1600" i="1" dirty="0">
                <a:solidFill>
                  <a:prstClr val="black"/>
                </a:solidFill>
              </a:rPr>
              <a:t>för närområdet – skapar gemenskap och bättre trivsel</a:t>
            </a:r>
          </a:p>
        </p:txBody>
      </p:sp>
      <p:sp>
        <p:nvSpPr>
          <p:cNvPr id="21" name="textruta 20"/>
          <p:cNvSpPr txBox="1"/>
          <p:nvPr/>
        </p:nvSpPr>
        <p:spPr>
          <a:xfrm>
            <a:off x="6342368" y="3971682"/>
            <a:ext cx="4441437" cy="1159228"/>
          </a:xfrm>
          <a:prstGeom prst="rect">
            <a:avLst/>
          </a:prstGeom>
          <a:noFill/>
          <a:ln>
            <a:solidFill>
              <a:srgbClr val="7030A0"/>
            </a:solidFill>
          </a:ln>
        </p:spPr>
        <p:txBody>
          <a:bodyPr wrap="square" rtlCol="0">
            <a:spAutoFit/>
          </a:bodyPr>
          <a:lstStyle/>
          <a:p>
            <a:pPr defTabSz="609570"/>
            <a:r>
              <a:rPr lang="sv-SE" sz="2133" b="1" dirty="0">
                <a:solidFill>
                  <a:prstClr val="black"/>
                </a:solidFill>
              </a:rPr>
              <a:t>Säkerhetsåtgärder</a:t>
            </a:r>
            <a:endParaRPr lang="sv-SE" sz="2133" dirty="0">
              <a:solidFill>
                <a:prstClr val="black"/>
              </a:solidFill>
            </a:endParaRPr>
          </a:p>
          <a:p>
            <a:pPr defTabSz="609570"/>
            <a:r>
              <a:rPr lang="sv-SE" sz="1600" i="1" dirty="0" smtClean="0">
                <a:solidFill>
                  <a:prstClr val="black"/>
                </a:solidFill>
              </a:rPr>
              <a:t>T. ex </a:t>
            </a:r>
            <a:r>
              <a:rPr lang="sv-SE" sz="1600" i="1" dirty="0">
                <a:solidFill>
                  <a:prstClr val="black"/>
                </a:solidFill>
              </a:rPr>
              <a:t>staket, kameror, pollare – integrerat i miljön och att användas sparsamt för att inte skapa känslan av att området är utsatt</a:t>
            </a:r>
          </a:p>
        </p:txBody>
      </p:sp>
      <p:sp>
        <p:nvSpPr>
          <p:cNvPr id="22" name="textruta 21"/>
          <p:cNvSpPr txBox="1"/>
          <p:nvPr/>
        </p:nvSpPr>
        <p:spPr>
          <a:xfrm>
            <a:off x="6348484" y="1363442"/>
            <a:ext cx="4454676" cy="913007"/>
          </a:xfrm>
          <a:prstGeom prst="rect">
            <a:avLst/>
          </a:prstGeom>
          <a:noFill/>
          <a:ln>
            <a:solidFill>
              <a:srgbClr val="7030A0"/>
            </a:solidFill>
          </a:ln>
        </p:spPr>
        <p:txBody>
          <a:bodyPr wrap="square" rtlCol="0">
            <a:spAutoFit/>
          </a:bodyPr>
          <a:lstStyle/>
          <a:p>
            <a:pPr defTabSz="609570"/>
            <a:r>
              <a:rPr lang="sv-SE" sz="2133" b="1" dirty="0">
                <a:solidFill>
                  <a:prstClr val="black"/>
                </a:solidFill>
              </a:rPr>
              <a:t>Överblickbarhet</a:t>
            </a:r>
          </a:p>
          <a:p>
            <a:pPr defTabSz="609570"/>
            <a:r>
              <a:rPr lang="sv-SE" sz="1600" i="1" dirty="0">
                <a:solidFill>
                  <a:prstClr val="black"/>
                </a:solidFill>
              </a:rPr>
              <a:t>S</a:t>
            </a:r>
            <a:r>
              <a:rPr lang="sv-SE" sz="1600" i="1" dirty="0" smtClean="0">
                <a:solidFill>
                  <a:prstClr val="black"/>
                </a:solidFill>
              </a:rPr>
              <a:t>ynlighet </a:t>
            </a:r>
            <a:r>
              <a:rPr lang="sv-SE" sz="1600" i="1" dirty="0">
                <a:solidFill>
                  <a:prstClr val="black"/>
                </a:solidFill>
              </a:rPr>
              <a:t>från flera håll, tydliga hänvisningar </a:t>
            </a:r>
            <a:br>
              <a:rPr lang="sv-SE" sz="1600" i="1" dirty="0">
                <a:solidFill>
                  <a:prstClr val="black"/>
                </a:solidFill>
              </a:rPr>
            </a:br>
            <a:r>
              <a:rPr lang="sv-SE" sz="1600" i="1" dirty="0">
                <a:solidFill>
                  <a:prstClr val="black"/>
                </a:solidFill>
              </a:rPr>
              <a:t>av huvudstråk och möjligheten att orientera sig</a:t>
            </a:r>
          </a:p>
        </p:txBody>
      </p:sp>
    </p:spTree>
    <p:extLst>
      <p:ext uri="{BB962C8B-B14F-4D97-AF65-F5344CB8AC3E}">
        <p14:creationId xmlns:p14="http://schemas.microsoft.com/office/powerpoint/2010/main" val="292457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76308" y="617655"/>
            <a:ext cx="8976565" cy="680576"/>
          </a:xfrm>
        </p:spPr>
        <p:txBody>
          <a:bodyPr>
            <a:normAutofit/>
          </a:bodyPr>
          <a:lstStyle/>
          <a:p>
            <a:r>
              <a:rPr lang="sv-SE" sz="3700" dirty="0"/>
              <a:t>Metod för nulägesbeskrivning</a:t>
            </a:r>
          </a:p>
        </p:txBody>
      </p:sp>
      <p:pic>
        <p:nvPicPr>
          <p:cNvPr id="5" name="Bildobjekt 4" descr="Skärmurklipp"/>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508" y="1617063"/>
            <a:ext cx="9689656" cy="964263"/>
          </a:xfrm>
          <a:prstGeom prst="rect">
            <a:avLst/>
          </a:prstGeom>
          <a:solidFill>
            <a:srgbClr val="EDDBE5"/>
          </a:solidFill>
        </p:spPr>
      </p:pic>
      <p:sp>
        <p:nvSpPr>
          <p:cNvPr id="6" name="Platshållare för innehåll 2"/>
          <p:cNvSpPr>
            <a:spLocks noGrp="1"/>
          </p:cNvSpPr>
          <p:nvPr>
            <p:ph idx="1"/>
          </p:nvPr>
        </p:nvSpPr>
        <p:spPr>
          <a:xfrm>
            <a:off x="867508" y="3037166"/>
            <a:ext cx="9770609" cy="2778369"/>
          </a:xfrm>
        </p:spPr>
        <p:txBody>
          <a:bodyPr numCol="2">
            <a:normAutofit fontScale="77500" lnSpcReduction="20000"/>
          </a:bodyPr>
          <a:lstStyle/>
          <a:p>
            <a:pPr>
              <a:lnSpc>
                <a:spcPct val="150000"/>
              </a:lnSpc>
            </a:pPr>
            <a:r>
              <a:rPr lang="sv-SE" sz="2667" dirty="0" smtClean="0">
                <a:solidFill>
                  <a:schemeClr val="tx1"/>
                </a:solidFill>
              </a:rPr>
              <a:t>Välfärdsbokslut</a:t>
            </a:r>
          </a:p>
          <a:p>
            <a:pPr>
              <a:lnSpc>
                <a:spcPct val="150000"/>
              </a:lnSpc>
            </a:pPr>
            <a:r>
              <a:rPr lang="sv-SE" sz="2667" dirty="0" smtClean="0">
                <a:solidFill>
                  <a:schemeClr val="tx1"/>
                </a:solidFill>
              </a:rPr>
              <a:t>Trygghetsmätning</a:t>
            </a:r>
          </a:p>
          <a:p>
            <a:pPr>
              <a:lnSpc>
                <a:spcPct val="150000"/>
              </a:lnSpc>
            </a:pPr>
            <a:r>
              <a:rPr lang="sv-SE" sz="2667" dirty="0" smtClean="0">
                <a:solidFill>
                  <a:schemeClr val="tx1"/>
                </a:solidFill>
              </a:rPr>
              <a:t>Brottsstatistik</a:t>
            </a:r>
          </a:p>
          <a:p>
            <a:pPr>
              <a:lnSpc>
                <a:spcPct val="150000"/>
              </a:lnSpc>
            </a:pPr>
            <a:r>
              <a:rPr lang="sv-SE" sz="2667" dirty="0">
                <a:solidFill>
                  <a:schemeClr val="tx1"/>
                </a:solidFill>
              </a:rPr>
              <a:t>Medborgardialog</a:t>
            </a:r>
            <a:r>
              <a:rPr lang="sv-SE" sz="2667" i="1" dirty="0">
                <a:solidFill>
                  <a:schemeClr val="tx1"/>
                </a:solidFill>
              </a:rPr>
              <a:t> </a:t>
            </a:r>
            <a:endParaRPr lang="sv-SE" sz="2667" dirty="0">
              <a:solidFill>
                <a:schemeClr val="tx1"/>
              </a:solidFill>
            </a:endParaRPr>
          </a:p>
          <a:p>
            <a:pPr>
              <a:lnSpc>
                <a:spcPct val="150000"/>
              </a:lnSpc>
            </a:pPr>
            <a:r>
              <a:rPr lang="sv-SE" sz="2667" dirty="0" smtClean="0">
                <a:solidFill>
                  <a:schemeClr val="tx1"/>
                </a:solidFill>
              </a:rPr>
              <a:t>Trygghetsvandring</a:t>
            </a:r>
          </a:p>
          <a:p>
            <a:pPr>
              <a:lnSpc>
                <a:spcPct val="150000"/>
              </a:lnSpc>
            </a:pPr>
            <a:r>
              <a:rPr lang="sv-SE" sz="2667" dirty="0" smtClean="0">
                <a:solidFill>
                  <a:schemeClr val="tx1"/>
                </a:solidFill>
              </a:rPr>
              <a:t>Interna system</a:t>
            </a:r>
          </a:p>
          <a:p>
            <a:pPr lvl="1">
              <a:lnSpc>
                <a:spcPct val="150000"/>
              </a:lnSpc>
            </a:pPr>
            <a:r>
              <a:rPr lang="sv-SE" sz="2267" dirty="0" err="1" smtClean="0">
                <a:solidFill>
                  <a:schemeClr val="tx1"/>
                </a:solidFill>
              </a:rPr>
              <a:t>Infracontrol</a:t>
            </a:r>
            <a:endParaRPr lang="sv-SE" sz="2267" dirty="0">
              <a:solidFill>
                <a:schemeClr val="tx1"/>
              </a:solidFill>
            </a:endParaRPr>
          </a:p>
          <a:p>
            <a:pPr lvl="1">
              <a:lnSpc>
                <a:spcPct val="150000"/>
              </a:lnSpc>
            </a:pPr>
            <a:r>
              <a:rPr lang="sv-SE" sz="2267" dirty="0" err="1" smtClean="0">
                <a:solidFill>
                  <a:schemeClr val="tx1"/>
                </a:solidFill>
              </a:rPr>
              <a:t>Remotex</a:t>
            </a:r>
            <a:endParaRPr lang="sv-SE" sz="2267" dirty="0">
              <a:solidFill>
                <a:schemeClr val="tx1"/>
              </a:solidFill>
            </a:endParaRPr>
          </a:p>
          <a:p>
            <a:pPr lvl="1">
              <a:lnSpc>
                <a:spcPct val="150000"/>
              </a:lnSpc>
            </a:pPr>
            <a:r>
              <a:rPr lang="sv-SE" sz="2267" dirty="0" err="1">
                <a:solidFill>
                  <a:schemeClr val="tx1"/>
                </a:solidFill>
              </a:rPr>
              <a:t>Embrace</a:t>
            </a:r>
            <a:r>
              <a:rPr lang="sv-SE" sz="2267" dirty="0">
                <a:solidFill>
                  <a:schemeClr val="tx1"/>
                </a:solidFill>
              </a:rPr>
              <a:t> </a:t>
            </a:r>
          </a:p>
          <a:p>
            <a:pPr>
              <a:lnSpc>
                <a:spcPct val="150000"/>
              </a:lnSpc>
            </a:pPr>
            <a:endParaRPr lang="sv-SE" sz="2667" dirty="0"/>
          </a:p>
        </p:txBody>
      </p:sp>
    </p:spTree>
    <p:extLst>
      <p:ext uri="{BB962C8B-B14F-4D97-AF65-F5344CB8AC3E}">
        <p14:creationId xmlns:p14="http://schemas.microsoft.com/office/powerpoint/2010/main" val="3046342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76308" y="505895"/>
            <a:ext cx="8976565" cy="680576"/>
          </a:xfrm>
        </p:spPr>
        <p:txBody>
          <a:bodyPr>
            <a:normAutofit/>
          </a:bodyPr>
          <a:lstStyle/>
          <a:p>
            <a:r>
              <a:rPr lang="sv-SE" sz="3700" dirty="0" smtClean="0"/>
              <a:t>Arbetssätt och metoder</a:t>
            </a:r>
            <a:endParaRPr lang="sv-SE" sz="3700" dirty="0"/>
          </a:p>
        </p:txBody>
      </p:sp>
      <p:sp>
        <p:nvSpPr>
          <p:cNvPr id="3" name="Platshållare för innehåll 2"/>
          <p:cNvSpPr>
            <a:spLocks noGrp="1"/>
          </p:cNvSpPr>
          <p:nvPr>
            <p:ph idx="1"/>
          </p:nvPr>
        </p:nvSpPr>
        <p:spPr>
          <a:xfrm>
            <a:off x="776307" y="1411481"/>
            <a:ext cx="9499807" cy="5084024"/>
          </a:xfrm>
        </p:spPr>
        <p:txBody>
          <a:bodyPr>
            <a:normAutofit lnSpcReduction="10000"/>
          </a:bodyPr>
          <a:lstStyle/>
          <a:p>
            <a:r>
              <a:rPr lang="sv-SE" sz="2667" dirty="0">
                <a:solidFill>
                  <a:schemeClr val="tx1"/>
                </a:solidFill>
              </a:rPr>
              <a:t>Fysiska och sociala åtgärder: </a:t>
            </a:r>
          </a:p>
          <a:p>
            <a:pPr lvl="1"/>
            <a:r>
              <a:rPr lang="sv-SE" sz="1867" dirty="0">
                <a:solidFill>
                  <a:schemeClr val="tx1"/>
                </a:solidFill>
              </a:rPr>
              <a:t>Stadskärnan, stadsdelar och serviceorter/landsbygd</a:t>
            </a:r>
          </a:p>
          <a:p>
            <a:pPr lvl="1"/>
            <a:endParaRPr lang="sv-SE" sz="800" dirty="0">
              <a:solidFill>
                <a:schemeClr val="tx1"/>
              </a:solidFill>
            </a:endParaRPr>
          </a:p>
          <a:p>
            <a:r>
              <a:rPr lang="sv-SE" sz="2667" dirty="0">
                <a:solidFill>
                  <a:schemeClr val="tx1"/>
                </a:solidFill>
              </a:rPr>
              <a:t>Samverkan inom- och genom Borås Stad </a:t>
            </a:r>
          </a:p>
          <a:p>
            <a:pPr lvl="1"/>
            <a:r>
              <a:rPr lang="sv-SE" sz="1867" dirty="0">
                <a:solidFill>
                  <a:schemeClr val="tx1"/>
                </a:solidFill>
              </a:rPr>
              <a:t>Boende, lokala verksamheter, civilsamhälle, fastighetsägare, myndigheter m.fl.</a:t>
            </a:r>
          </a:p>
          <a:p>
            <a:pPr lvl="1"/>
            <a:endParaRPr lang="sv-SE" sz="800" dirty="0">
              <a:solidFill>
                <a:schemeClr val="tx1"/>
              </a:solidFill>
            </a:endParaRPr>
          </a:p>
          <a:p>
            <a:pPr lvl="0"/>
            <a:r>
              <a:rPr lang="sv-SE" sz="2667" dirty="0">
                <a:solidFill>
                  <a:schemeClr val="tx1"/>
                </a:solidFill>
              </a:rPr>
              <a:t>Projektbaserade insatser: </a:t>
            </a:r>
          </a:p>
          <a:p>
            <a:pPr lvl="1"/>
            <a:r>
              <a:rPr lang="sv-SE" sz="1600" dirty="0">
                <a:solidFill>
                  <a:schemeClr val="tx1"/>
                </a:solidFill>
              </a:rPr>
              <a:t>Gemensamt (t ex budgetuppdrag)</a:t>
            </a:r>
          </a:p>
          <a:p>
            <a:pPr lvl="0"/>
            <a:endParaRPr lang="sv-SE" sz="800" dirty="0">
              <a:solidFill>
                <a:schemeClr val="tx1"/>
              </a:solidFill>
            </a:endParaRPr>
          </a:p>
          <a:p>
            <a:pPr lvl="0"/>
            <a:r>
              <a:rPr lang="sv-SE" sz="2667" dirty="0">
                <a:solidFill>
                  <a:schemeClr val="tx1"/>
                </a:solidFill>
              </a:rPr>
              <a:t>Robusta avtal för drift och underhåll</a:t>
            </a:r>
          </a:p>
          <a:p>
            <a:pPr lvl="1"/>
            <a:r>
              <a:rPr lang="sv-SE" sz="1867" dirty="0">
                <a:solidFill>
                  <a:schemeClr val="tx1"/>
                </a:solidFill>
              </a:rPr>
              <a:t>Långsiktighet och flexibilitet</a:t>
            </a:r>
          </a:p>
          <a:p>
            <a:pPr lvl="1"/>
            <a:endParaRPr lang="sv-SE" sz="800" dirty="0">
              <a:solidFill>
                <a:schemeClr val="tx1"/>
              </a:solidFill>
            </a:endParaRPr>
          </a:p>
          <a:p>
            <a:pPr fontAlgn="ctr"/>
            <a:r>
              <a:rPr lang="sv-SE" sz="2667" dirty="0">
                <a:solidFill>
                  <a:schemeClr val="tx1"/>
                </a:solidFill>
              </a:rPr>
              <a:t>Organisk process, att långsiktigt prova och utvärdera punktinsatser och platsinsatser</a:t>
            </a:r>
          </a:p>
          <a:p>
            <a:pPr marL="0" indent="0" fontAlgn="ctr">
              <a:buNone/>
            </a:pPr>
            <a:r>
              <a:rPr lang="sv-SE" sz="2667" i="1" dirty="0">
                <a:solidFill>
                  <a:schemeClr val="tx1"/>
                </a:solidFill>
              </a:rPr>
              <a:t>	</a:t>
            </a:r>
            <a:r>
              <a:rPr lang="sv-SE" sz="2667" i="1" dirty="0">
                <a:solidFill>
                  <a:schemeClr val="tx1"/>
                </a:solidFill>
                <a:sym typeface="Wingdings" panose="05000000000000000000" pitchFamily="2" charset="2"/>
              </a:rPr>
              <a:t> </a:t>
            </a:r>
            <a:r>
              <a:rPr lang="sv-SE" sz="1867" i="1" dirty="0">
                <a:solidFill>
                  <a:schemeClr val="tx1"/>
                </a:solidFill>
                <a:sym typeface="Wingdings" panose="05000000000000000000" pitchFamily="2" charset="2"/>
              </a:rPr>
              <a:t></a:t>
            </a:r>
            <a:r>
              <a:rPr lang="sv-SE" sz="1867" i="1" dirty="0">
                <a:solidFill>
                  <a:schemeClr val="tx1"/>
                </a:solidFill>
              </a:rPr>
              <a:t> Implementera </a:t>
            </a:r>
            <a:r>
              <a:rPr lang="sv-SE" sz="1867" i="1" dirty="0">
                <a:solidFill>
                  <a:schemeClr val="tx1"/>
                </a:solidFill>
                <a:sym typeface="Wingdings" panose="05000000000000000000" pitchFamily="2" charset="2"/>
              </a:rPr>
              <a:t> </a:t>
            </a:r>
            <a:r>
              <a:rPr lang="sv-SE" sz="1867" i="1" dirty="0">
                <a:solidFill>
                  <a:schemeClr val="tx1"/>
                </a:solidFill>
              </a:rPr>
              <a:t>Utvärdera </a:t>
            </a:r>
            <a:r>
              <a:rPr lang="sv-SE" sz="1867" i="1" dirty="0">
                <a:solidFill>
                  <a:schemeClr val="tx1"/>
                </a:solidFill>
                <a:sym typeface="Wingdings" panose="05000000000000000000" pitchFamily="2" charset="2"/>
              </a:rPr>
              <a:t> </a:t>
            </a:r>
            <a:r>
              <a:rPr lang="sv-SE" sz="1867" i="1" dirty="0">
                <a:solidFill>
                  <a:schemeClr val="tx1"/>
                </a:solidFill>
              </a:rPr>
              <a:t>Förbättra</a:t>
            </a:r>
          </a:p>
        </p:txBody>
      </p:sp>
    </p:spTree>
    <p:extLst>
      <p:ext uri="{BB962C8B-B14F-4D97-AF65-F5344CB8AC3E}">
        <p14:creationId xmlns:p14="http://schemas.microsoft.com/office/powerpoint/2010/main" val="3999446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3AC2C662-8192-0746-B73F-87CF08BD2E26}" vid="{9F25ADF4-C2AE-A847-A30C-3744ACD55BF0}"/>
    </a:ext>
  </a:extLst>
</a:theme>
</file>

<file path=ppt/theme/theme2.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3AC2C662-8192-0746-B73F-87CF08BD2E26}" vid="{DFF85EC7-C633-6640-B633-D5DB81C1425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Powerpointmall Rosa (1)</Template>
  <TotalTime>351</TotalTime>
  <Words>1027</Words>
  <Application>Microsoft Office PowerPoint</Application>
  <PresentationFormat>Bredbild</PresentationFormat>
  <Paragraphs>162</Paragraphs>
  <Slides>17</Slides>
  <Notes>15</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17</vt:i4>
      </vt:variant>
    </vt:vector>
  </HeadingPairs>
  <TitlesOfParts>
    <vt:vector size="23" baseType="lpstr">
      <vt:lpstr>ＭＳ Ｐゴシック</vt:lpstr>
      <vt:lpstr>Arial</vt:lpstr>
      <vt:lpstr>Calibri</vt:lpstr>
      <vt:lpstr>Wingdings</vt:lpstr>
      <vt:lpstr>Office-tema</vt:lpstr>
      <vt:lpstr>2_Office-tema</vt:lpstr>
      <vt:lpstr>PowerPoint-presentation</vt:lpstr>
      <vt:lpstr>PowerPoint-presentation</vt:lpstr>
      <vt:lpstr>Samverkansöverenskommelse  Borås Stad och Polisen, 2021-2023 </vt:lpstr>
      <vt:lpstr>Vad är trygghet?</vt:lpstr>
      <vt:lpstr>Samverkansgrupp </vt:lpstr>
      <vt:lpstr>Handbokens rubriker</vt:lpstr>
      <vt:lpstr>Faktorer som påverkar vår fysiska miljö</vt:lpstr>
      <vt:lpstr>Metod för nulägesbeskrivning</vt:lpstr>
      <vt:lpstr>Arbetssätt och metoder</vt:lpstr>
      <vt:lpstr>PowerPoint-presentation</vt:lpstr>
      <vt:lpstr>PowerPoint-presentation</vt:lpstr>
      <vt:lpstr>PowerPoint-presentation</vt:lpstr>
      <vt:lpstr>PowerPoint-presentation</vt:lpstr>
      <vt:lpstr>Trygghetsplan – FOF</vt:lpstr>
      <vt:lpstr>Ansvar</vt:lpstr>
      <vt:lpstr>Frågor ”att ta med hem”…</vt:lpstr>
      <vt:lpstr>PowerPoint-presentation</vt:lpstr>
    </vt:vector>
  </TitlesOfParts>
  <Company>Borås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Anton Spets</dc:creator>
  <cp:lastModifiedBy>Ingegerd Eriksson</cp:lastModifiedBy>
  <cp:revision>21</cp:revision>
  <cp:lastPrinted>2022-05-31T05:58:14Z</cp:lastPrinted>
  <dcterms:created xsi:type="dcterms:W3CDTF">2022-05-24T12:42:32Z</dcterms:created>
  <dcterms:modified xsi:type="dcterms:W3CDTF">2022-05-31T10:37:54Z</dcterms:modified>
</cp:coreProperties>
</file>