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Lst>
  <p:notesMasterIdLst>
    <p:notesMasterId r:id="rId22"/>
  </p:notesMasterIdLst>
  <p:handoutMasterIdLst>
    <p:handoutMasterId r:id="rId23"/>
  </p:handoutMasterIdLst>
  <p:sldIdLst>
    <p:sldId id="333" r:id="rId2"/>
    <p:sldId id="476" r:id="rId3"/>
    <p:sldId id="477" r:id="rId4"/>
    <p:sldId id="475" r:id="rId5"/>
    <p:sldId id="471" r:id="rId6"/>
    <p:sldId id="439" r:id="rId7"/>
    <p:sldId id="468" r:id="rId8"/>
    <p:sldId id="474" r:id="rId9"/>
    <p:sldId id="466" r:id="rId10"/>
    <p:sldId id="469" r:id="rId11"/>
    <p:sldId id="462" r:id="rId12"/>
    <p:sldId id="464" r:id="rId13"/>
    <p:sldId id="461" r:id="rId14"/>
    <p:sldId id="453" r:id="rId15"/>
    <p:sldId id="458" r:id="rId16"/>
    <p:sldId id="460" r:id="rId17"/>
    <p:sldId id="431" r:id="rId18"/>
    <p:sldId id="390" r:id="rId19"/>
    <p:sldId id="436" r:id="rId20"/>
    <p:sldId id="391" r:id="rId21"/>
  </p:sldIdLst>
  <p:sldSz cx="9144000" cy="5143500" type="screen16x9"/>
  <p:notesSz cx="6797675" cy="9926638"/>
  <p:defaultTextStyle>
    <a:defPPr>
      <a:defRPr lang="sv-SE"/>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521415D9-36F7-43E2-AB2F-B90AF26B5E84}">
      <p14:sectionLst xmlns:p14="http://schemas.microsoft.com/office/powerpoint/2010/main">
        <p14:section name="Standardavsnitt" id="{2D923FB9-72F2-4B0D-AFD2-AA84BF7D1DF1}">
          <p14:sldIdLst>
            <p14:sldId id="333"/>
            <p14:sldId id="476"/>
            <p14:sldId id="477"/>
            <p14:sldId id="475"/>
            <p14:sldId id="471"/>
            <p14:sldId id="439"/>
            <p14:sldId id="468"/>
            <p14:sldId id="474"/>
            <p14:sldId id="466"/>
            <p14:sldId id="469"/>
            <p14:sldId id="462"/>
            <p14:sldId id="464"/>
            <p14:sldId id="461"/>
            <p14:sldId id="453"/>
            <p14:sldId id="458"/>
            <p14:sldId id="460"/>
            <p14:sldId id="431"/>
            <p14:sldId id="390"/>
            <p14:sldId id="436"/>
            <p14:sldId id="391"/>
          </p14:sldIdLst>
        </p14:section>
        <p14:section name="Namnlöst avsnitt" id="{90B98BEB-F594-434C-9836-ACBEB9A2D5B4}">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78" autoAdjust="0"/>
    <p:restoredTop sz="93800" autoAdjust="0"/>
  </p:normalViewPr>
  <p:slideViewPr>
    <p:cSldViewPr snapToGrid="0" snapToObjects="1">
      <p:cViewPr varScale="1">
        <p:scale>
          <a:sx n="84" d="100"/>
          <a:sy n="84" d="100"/>
        </p:scale>
        <p:origin x="812" y="5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sv-SE"/>
          </a:p>
        </p:txBody>
      </p:sp>
      <p:sp>
        <p:nvSpPr>
          <p:cNvPr id="3" name="Platshållare fö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F4535E31-8F5B-9442-BF69-45B9917973D8}" type="datetimeFigureOut">
              <a:rPr lang="sv-SE"/>
              <a:pPr>
                <a:defRPr/>
              </a:pPr>
              <a:t>2025-01-03</a:t>
            </a:fld>
            <a:endParaRPr lang="sv-SE"/>
          </a:p>
        </p:txBody>
      </p:sp>
      <p:sp>
        <p:nvSpPr>
          <p:cNvPr id="4" name="Platshållare för sidfo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sv-SE"/>
          </a:p>
        </p:txBody>
      </p:sp>
      <p:sp>
        <p:nvSpPr>
          <p:cNvPr id="5" name="Platshållare för bild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CA7D8900-ADBC-9449-B7C9-0859E8FD5968}" type="slidenum">
              <a:rPr lang="sv-SE"/>
              <a:pPr>
                <a:defRPr/>
              </a:pPr>
              <a:t>‹#›</a:t>
            </a:fld>
            <a:endParaRPr lang="sv-SE"/>
          </a:p>
        </p:txBody>
      </p:sp>
    </p:spTree>
    <p:extLst>
      <p:ext uri="{BB962C8B-B14F-4D97-AF65-F5344CB8AC3E}">
        <p14:creationId xmlns:p14="http://schemas.microsoft.com/office/powerpoint/2010/main" val="37388295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F5480832-ACCA-AF45-93DF-95E06988F6E9}" type="datetimeFigureOut">
              <a:rPr lang="sv-SE"/>
              <a:pPr>
                <a:defRPr/>
              </a:pPr>
              <a:t>2025-01-03</a:t>
            </a:fld>
            <a:endParaRPr lang="sv-SE"/>
          </a:p>
        </p:txBody>
      </p:sp>
      <p:sp>
        <p:nvSpPr>
          <p:cNvPr id="4" name="Platshållare för bildobjekt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sv-SE" noProof="0"/>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noProof="0" smtClean="0"/>
              <a:t>Klicka här för att ändra format på bakgrundstexten</a:t>
            </a:r>
          </a:p>
          <a:p>
            <a:pPr lvl="1"/>
            <a:r>
              <a:rPr lang="sv-SE" noProof="0" smtClean="0"/>
              <a:t>Nivå två</a:t>
            </a:r>
          </a:p>
          <a:p>
            <a:pPr lvl="2"/>
            <a:r>
              <a:rPr lang="sv-SE" noProof="0" smtClean="0"/>
              <a:t>Nivå tre</a:t>
            </a:r>
          </a:p>
          <a:p>
            <a:pPr lvl="3"/>
            <a:r>
              <a:rPr lang="sv-SE" noProof="0" smtClean="0"/>
              <a:t>Nivå fyra</a:t>
            </a:r>
          </a:p>
          <a:p>
            <a:pPr lvl="4"/>
            <a:r>
              <a:rPr lang="sv-SE" noProof="0" smtClean="0"/>
              <a:t>Nivå fem</a:t>
            </a:r>
            <a:endParaRPr lang="sv-SE" noProof="0"/>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5BDDAF37-537E-B64E-BFFC-1BBCE2CC1E69}" type="slidenum">
              <a:rPr lang="sv-SE"/>
              <a:pPr>
                <a:defRPr/>
              </a:pPr>
              <a:t>‹#›</a:t>
            </a:fld>
            <a:endParaRPr lang="sv-SE"/>
          </a:p>
        </p:txBody>
      </p:sp>
    </p:spTree>
    <p:extLst>
      <p:ext uri="{BB962C8B-B14F-4D97-AF65-F5344CB8AC3E}">
        <p14:creationId xmlns:p14="http://schemas.microsoft.com/office/powerpoint/2010/main" val="970226181"/>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5BDDAF37-537E-B64E-BFFC-1BBCE2CC1E69}" type="slidenum">
              <a:rPr lang="sv-SE" smtClean="0"/>
              <a:pPr>
                <a:defRPr/>
              </a:pPr>
              <a:t>1</a:t>
            </a:fld>
            <a:endParaRPr lang="sv-SE"/>
          </a:p>
        </p:txBody>
      </p:sp>
    </p:spTree>
    <p:extLst>
      <p:ext uri="{BB962C8B-B14F-4D97-AF65-F5344CB8AC3E}">
        <p14:creationId xmlns:p14="http://schemas.microsoft.com/office/powerpoint/2010/main" val="2702001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a:defRPr/>
            </a:pPr>
            <a:fld id="{5BDDAF37-537E-B64E-BFFC-1BBCE2CC1E69}" type="slidenum">
              <a:rPr lang="sv-SE" smtClean="0"/>
              <a:pPr>
                <a:defRPr/>
              </a:pPr>
              <a:t>14</a:t>
            </a:fld>
            <a:endParaRPr lang="sv-SE"/>
          </a:p>
        </p:txBody>
      </p:sp>
    </p:spTree>
    <p:extLst>
      <p:ext uri="{BB962C8B-B14F-4D97-AF65-F5344CB8AC3E}">
        <p14:creationId xmlns:p14="http://schemas.microsoft.com/office/powerpoint/2010/main" val="3450262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a:defRPr/>
            </a:pPr>
            <a:fld id="{5BDDAF37-537E-B64E-BFFC-1BBCE2CC1E69}" type="slidenum">
              <a:rPr lang="sv-SE" smtClean="0"/>
              <a:pPr>
                <a:defRPr/>
              </a:pPr>
              <a:t>18</a:t>
            </a:fld>
            <a:endParaRPr lang="sv-SE"/>
          </a:p>
        </p:txBody>
      </p:sp>
    </p:spTree>
    <p:extLst>
      <p:ext uri="{BB962C8B-B14F-4D97-AF65-F5344CB8AC3E}">
        <p14:creationId xmlns:p14="http://schemas.microsoft.com/office/powerpoint/2010/main" val="3078012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5BDDAF37-537E-B64E-BFFC-1BBCE2CC1E69}" type="slidenum">
              <a:rPr lang="sv-SE" smtClean="0"/>
              <a:pPr>
                <a:defRPr/>
              </a:pPr>
              <a:t>20</a:t>
            </a:fld>
            <a:endParaRPr lang="sv-SE"/>
          </a:p>
        </p:txBody>
      </p:sp>
    </p:spTree>
    <p:extLst>
      <p:ext uri="{BB962C8B-B14F-4D97-AF65-F5344CB8AC3E}">
        <p14:creationId xmlns:p14="http://schemas.microsoft.com/office/powerpoint/2010/main" val="621624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4" name="Rektangel 3"/>
          <p:cNvSpPr/>
          <p:nvPr userDrawn="1"/>
        </p:nvSpPr>
        <p:spPr>
          <a:xfrm>
            <a:off x="0" y="0"/>
            <a:ext cx="8027988" cy="51435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sv-SE"/>
          </a:p>
        </p:txBody>
      </p:sp>
      <p:pic>
        <p:nvPicPr>
          <p:cNvPr id="5" name="Bildobjekt 7" descr="boras_dots_white.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774950" y="-2774950"/>
            <a:ext cx="1963738" cy="751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ubrik 1"/>
          <p:cNvSpPr>
            <a:spLocks noGrp="1"/>
          </p:cNvSpPr>
          <p:nvPr>
            <p:ph type="ctrTitle"/>
          </p:nvPr>
        </p:nvSpPr>
        <p:spPr>
          <a:xfrm>
            <a:off x="582231" y="2450029"/>
            <a:ext cx="6732424" cy="1102519"/>
          </a:xfrm>
        </p:spPr>
        <p:txBody>
          <a:bodyPr/>
          <a:lstStyle>
            <a:lvl1pPr algn="l">
              <a:defRPr>
                <a:solidFill>
                  <a:schemeClr val="bg1"/>
                </a:solidFill>
              </a:defRPr>
            </a:lvl1pPr>
          </a:lstStyle>
          <a:p>
            <a:r>
              <a:rPr lang="sv-SE" smtClean="0"/>
              <a:t>Klicka här för att ändra format</a:t>
            </a:r>
            <a:endParaRPr lang="sv-SE" dirty="0"/>
          </a:p>
        </p:txBody>
      </p:sp>
      <p:sp>
        <p:nvSpPr>
          <p:cNvPr id="12" name="Underrubrik 2"/>
          <p:cNvSpPr>
            <a:spLocks noGrp="1"/>
          </p:cNvSpPr>
          <p:nvPr>
            <p:ph type="subTitle" idx="1"/>
          </p:nvPr>
        </p:nvSpPr>
        <p:spPr>
          <a:xfrm>
            <a:off x="582231" y="3673774"/>
            <a:ext cx="6732424" cy="1314451"/>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2005351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82231" y="371639"/>
            <a:ext cx="6732424" cy="857250"/>
          </a:xfrm>
        </p:spPr>
        <p:txBody>
          <a:bodyPr/>
          <a:lstStyle>
            <a:lvl1pPr algn="l">
              <a:defRPr sz="2600"/>
            </a:lvl1pPr>
          </a:lstStyle>
          <a:p>
            <a:r>
              <a:rPr lang="sv-SE" smtClean="0"/>
              <a:t>Klicka här för att ändra format</a:t>
            </a:r>
            <a:endParaRPr lang="sv-SE" dirty="0"/>
          </a:p>
        </p:txBody>
      </p:sp>
      <p:sp>
        <p:nvSpPr>
          <p:cNvPr id="3" name="Platshållare för innehåll 2"/>
          <p:cNvSpPr>
            <a:spLocks noGrp="1"/>
          </p:cNvSpPr>
          <p:nvPr>
            <p:ph idx="1"/>
          </p:nvPr>
        </p:nvSpPr>
        <p:spPr>
          <a:xfrm>
            <a:off x="582231" y="1408042"/>
            <a:ext cx="6732424" cy="3384827"/>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519561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82231" y="2717606"/>
            <a:ext cx="6732424" cy="1021556"/>
          </a:xfrm>
        </p:spPr>
        <p:txBody>
          <a:bodyPr anchor="t"/>
          <a:lstStyle>
            <a:lvl1pPr algn="l">
              <a:defRPr sz="2600" b="1" cap="none"/>
            </a:lvl1pPr>
          </a:lstStyle>
          <a:p>
            <a:r>
              <a:rPr lang="sv-SE" smtClean="0"/>
              <a:t>Klicka här för att ändra format</a:t>
            </a:r>
            <a:endParaRPr lang="sv-SE" dirty="0"/>
          </a:p>
        </p:txBody>
      </p:sp>
      <p:sp>
        <p:nvSpPr>
          <p:cNvPr id="3" name="Platshållare för text 2"/>
          <p:cNvSpPr>
            <a:spLocks noGrp="1"/>
          </p:cNvSpPr>
          <p:nvPr>
            <p:ph type="body" idx="1"/>
          </p:nvPr>
        </p:nvSpPr>
        <p:spPr>
          <a:xfrm>
            <a:off x="582231" y="1592465"/>
            <a:ext cx="6732424" cy="1125140"/>
          </a:xfrm>
        </p:spPr>
        <p:txBody>
          <a:bodyPr anchor="b">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Tree>
    <p:extLst>
      <p:ext uri="{BB962C8B-B14F-4D97-AF65-F5344CB8AC3E}">
        <p14:creationId xmlns:p14="http://schemas.microsoft.com/office/powerpoint/2010/main" val="3448590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82230" y="379710"/>
            <a:ext cx="6732425" cy="857250"/>
          </a:xfrm>
        </p:spPr>
        <p:txBody>
          <a:bodyPr/>
          <a:lstStyle>
            <a:lvl1pPr>
              <a:defRPr sz="2600"/>
            </a:lvl1pPr>
          </a:lstStyle>
          <a:p>
            <a:r>
              <a:rPr lang="sv-SE" smtClean="0"/>
              <a:t>Klicka här för att ändra format</a:t>
            </a:r>
            <a:endParaRPr lang="sv-SE" dirty="0"/>
          </a:p>
        </p:txBody>
      </p:sp>
      <p:sp>
        <p:nvSpPr>
          <p:cNvPr id="3" name="Platshållare för innehåll 2"/>
          <p:cNvSpPr>
            <a:spLocks noGrp="1"/>
          </p:cNvSpPr>
          <p:nvPr>
            <p:ph sz="half" idx="1"/>
          </p:nvPr>
        </p:nvSpPr>
        <p:spPr>
          <a:xfrm>
            <a:off x="582231" y="1408042"/>
            <a:ext cx="3242365" cy="339366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072290" y="1408042"/>
            <a:ext cx="3242365" cy="339366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3142899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905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Text och halvbild">
    <p:spTree>
      <p:nvGrpSpPr>
        <p:cNvPr id="1" name=""/>
        <p:cNvGrpSpPr/>
        <p:nvPr/>
      </p:nvGrpSpPr>
      <p:grpSpPr>
        <a:xfrm>
          <a:off x="0" y="0"/>
          <a:ext cx="0" cy="0"/>
          <a:chOff x="0" y="0"/>
          <a:chExt cx="0" cy="0"/>
        </a:xfrm>
      </p:grpSpPr>
      <p:sp>
        <p:nvSpPr>
          <p:cNvPr id="2" name="Rubrik 1"/>
          <p:cNvSpPr>
            <a:spLocks noGrp="1"/>
          </p:cNvSpPr>
          <p:nvPr>
            <p:ph type="title"/>
          </p:nvPr>
        </p:nvSpPr>
        <p:spPr>
          <a:xfrm>
            <a:off x="582231" y="442541"/>
            <a:ext cx="2883283" cy="720279"/>
          </a:xfrm>
        </p:spPr>
        <p:txBody>
          <a:bodyPr/>
          <a:lstStyle>
            <a:lvl1pPr algn="l">
              <a:defRPr sz="2000" b="1"/>
            </a:lvl1pPr>
          </a:lstStyle>
          <a:p>
            <a:r>
              <a:rPr lang="sv-SE" smtClean="0"/>
              <a:t>Klicka här för att ändra format</a:t>
            </a:r>
            <a:endParaRPr lang="sv-SE" dirty="0"/>
          </a:p>
        </p:txBody>
      </p:sp>
      <p:sp>
        <p:nvSpPr>
          <p:cNvPr id="3" name="Platshållare för innehåll 2"/>
          <p:cNvSpPr>
            <a:spLocks noGrp="1"/>
          </p:cNvSpPr>
          <p:nvPr>
            <p:ph idx="1"/>
          </p:nvPr>
        </p:nvSpPr>
        <p:spPr>
          <a:xfrm>
            <a:off x="3575050" y="2"/>
            <a:ext cx="4448177" cy="5143498"/>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p:txBody>
      </p:sp>
      <p:sp>
        <p:nvSpPr>
          <p:cNvPr id="4" name="Platshållare för text 3"/>
          <p:cNvSpPr>
            <a:spLocks noGrp="1"/>
          </p:cNvSpPr>
          <p:nvPr>
            <p:ph type="body" sz="half" idx="2"/>
          </p:nvPr>
        </p:nvSpPr>
        <p:spPr>
          <a:xfrm>
            <a:off x="582231" y="1235287"/>
            <a:ext cx="2883283" cy="35664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2868496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Text och dubbel halvbild">
    <p:spTree>
      <p:nvGrpSpPr>
        <p:cNvPr id="1" name=""/>
        <p:cNvGrpSpPr/>
        <p:nvPr/>
      </p:nvGrpSpPr>
      <p:grpSpPr>
        <a:xfrm>
          <a:off x="0" y="0"/>
          <a:ext cx="0" cy="0"/>
          <a:chOff x="0" y="0"/>
          <a:chExt cx="0" cy="0"/>
        </a:xfrm>
      </p:grpSpPr>
      <p:sp>
        <p:nvSpPr>
          <p:cNvPr id="2" name="Rubrik 1"/>
          <p:cNvSpPr>
            <a:spLocks noGrp="1"/>
          </p:cNvSpPr>
          <p:nvPr>
            <p:ph type="title"/>
          </p:nvPr>
        </p:nvSpPr>
        <p:spPr>
          <a:xfrm>
            <a:off x="582231" y="442541"/>
            <a:ext cx="2883283" cy="720279"/>
          </a:xfrm>
        </p:spPr>
        <p:txBody>
          <a:bodyPr/>
          <a:lstStyle>
            <a:lvl1pPr algn="l">
              <a:defRPr sz="2000" b="1"/>
            </a:lvl1pPr>
          </a:lstStyle>
          <a:p>
            <a:r>
              <a:rPr lang="sv-SE" smtClean="0"/>
              <a:t>Klicka här för att ändra format</a:t>
            </a:r>
            <a:endParaRPr lang="sv-SE" dirty="0"/>
          </a:p>
        </p:txBody>
      </p:sp>
      <p:sp>
        <p:nvSpPr>
          <p:cNvPr id="3" name="Platshållare för innehåll 2"/>
          <p:cNvSpPr>
            <a:spLocks noGrp="1"/>
          </p:cNvSpPr>
          <p:nvPr>
            <p:ph idx="1"/>
          </p:nvPr>
        </p:nvSpPr>
        <p:spPr>
          <a:xfrm>
            <a:off x="3575050" y="1"/>
            <a:ext cx="4448177" cy="2497665"/>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p:txBody>
      </p:sp>
      <p:sp>
        <p:nvSpPr>
          <p:cNvPr id="4" name="Platshållare för text 3"/>
          <p:cNvSpPr>
            <a:spLocks noGrp="1"/>
          </p:cNvSpPr>
          <p:nvPr>
            <p:ph type="body" sz="half" idx="2"/>
          </p:nvPr>
        </p:nvSpPr>
        <p:spPr>
          <a:xfrm>
            <a:off x="582231" y="1235287"/>
            <a:ext cx="2883283" cy="35664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8" name="Platshållare för innehåll 2"/>
          <p:cNvSpPr>
            <a:spLocks noGrp="1"/>
          </p:cNvSpPr>
          <p:nvPr>
            <p:ph idx="11"/>
          </p:nvPr>
        </p:nvSpPr>
        <p:spPr>
          <a:xfrm>
            <a:off x="3575050" y="2624667"/>
            <a:ext cx="4448177" cy="2518833"/>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p:txBody>
      </p:sp>
    </p:spTree>
    <p:extLst>
      <p:ext uri="{BB962C8B-B14F-4D97-AF65-F5344CB8AC3E}">
        <p14:creationId xmlns:p14="http://schemas.microsoft.com/office/powerpoint/2010/main" val="1396445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lbild med bildtext">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1" y="0"/>
            <a:ext cx="8023227" cy="5143501"/>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smtClean="0"/>
              <a:t>Klicka på ikonen för att lägga till en bild</a:t>
            </a:r>
            <a:endParaRPr lang="sv-SE" noProof="0"/>
          </a:p>
        </p:txBody>
      </p:sp>
      <p:sp>
        <p:nvSpPr>
          <p:cNvPr id="11" name="Rubrik 1"/>
          <p:cNvSpPr>
            <a:spLocks noGrp="1"/>
          </p:cNvSpPr>
          <p:nvPr>
            <p:ph type="title"/>
          </p:nvPr>
        </p:nvSpPr>
        <p:spPr>
          <a:xfrm>
            <a:off x="582231" y="3829708"/>
            <a:ext cx="6732424" cy="400110"/>
          </a:xfrm>
          <a:solidFill>
            <a:schemeClr val="bg1">
              <a:alpha val="75000"/>
            </a:schemeClr>
          </a:solidFill>
        </p:spPr>
        <p:txBody>
          <a:bodyPr>
            <a:spAutoFit/>
          </a:bodyPr>
          <a:lstStyle>
            <a:lvl1pPr algn="l">
              <a:defRPr sz="2000" b="1"/>
            </a:lvl1pPr>
          </a:lstStyle>
          <a:p>
            <a:r>
              <a:rPr lang="sv-SE" smtClean="0"/>
              <a:t>Klicka här för att ändra format</a:t>
            </a:r>
            <a:endParaRPr lang="sv-SE" dirty="0"/>
          </a:p>
        </p:txBody>
      </p:sp>
      <p:sp>
        <p:nvSpPr>
          <p:cNvPr id="12" name="Platshållare för text 3"/>
          <p:cNvSpPr>
            <a:spLocks noGrp="1"/>
          </p:cNvSpPr>
          <p:nvPr>
            <p:ph type="body" sz="half" idx="2"/>
          </p:nvPr>
        </p:nvSpPr>
        <p:spPr>
          <a:xfrm>
            <a:off x="582231" y="4233786"/>
            <a:ext cx="6732423" cy="307777"/>
          </a:xfrm>
          <a:solidFill>
            <a:schemeClr val="bg1">
              <a:alpha val="75000"/>
            </a:schemeClr>
          </a:solidFill>
        </p:spPr>
        <p:txBody>
          <a:bodyPr anchor="ctr">
            <a:sp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2332044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06375"/>
            <a:ext cx="6858000" cy="857250"/>
          </a:xfrm>
          <a:prstGeom prst="rect">
            <a:avLst/>
          </a:prstGeom>
        </p:spPr>
        <p:txBody>
          <a:bodyPr vert="horz" lIns="91440" tIns="45720" rIns="91440" bIns="45720" rtlCol="0" anchor="b">
            <a:noAutofit/>
          </a:bodyPr>
          <a:lstStyle/>
          <a:p>
            <a:r>
              <a:rPr lang="sv-SE" dirty="0" smtClean="0"/>
              <a:t>Klicka här för att ändra format</a:t>
            </a:r>
            <a:endParaRPr lang="sv-SE" dirty="0"/>
          </a:p>
        </p:txBody>
      </p:sp>
      <p:sp>
        <p:nvSpPr>
          <p:cNvPr id="2051" name="Platshållare för text 2"/>
          <p:cNvSpPr>
            <a:spLocks noGrp="1"/>
          </p:cNvSpPr>
          <p:nvPr>
            <p:ph type="body" idx="1"/>
          </p:nvPr>
        </p:nvSpPr>
        <p:spPr bwMode="auto">
          <a:xfrm>
            <a:off x="457200" y="1200150"/>
            <a:ext cx="68580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ktangel 6"/>
          <p:cNvSpPr/>
          <p:nvPr/>
        </p:nvSpPr>
        <p:spPr>
          <a:xfrm>
            <a:off x="8023225" y="0"/>
            <a:ext cx="1120775" cy="51435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sv-SE"/>
          </a:p>
        </p:txBody>
      </p:sp>
      <p:pic>
        <p:nvPicPr>
          <p:cNvPr id="2053" name="Bildobjekt 8" descr="BorasStad-vit-neg-2rad.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269288" y="234950"/>
            <a:ext cx="6508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Lst>
  <p:hf hdr="0"/>
  <p:txStyles>
    <p:titleStyle>
      <a:lvl1pPr algn="l" defTabSz="457200" rtl="0" eaLnBrk="1" fontAlgn="base" hangingPunct="1">
        <a:spcBef>
          <a:spcPct val="0"/>
        </a:spcBef>
        <a:spcAft>
          <a:spcPct val="0"/>
        </a:spcAft>
        <a:defRPr sz="3200" b="1" kern="1200" spc="-50">
          <a:solidFill>
            <a:schemeClr val="tx1"/>
          </a:solidFill>
          <a:latin typeface="Arial"/>
          <a:ea typeface="ＭＳ Ｐゴシック" charset="0"/>
          <a:cs typeface="Arial"/>
        </a:defRPr>
      </a:lvl1pPr>
      <a:lvl2pPr algn="l" defTabSz="457200" rtl="0" eaLnBrk="1" fontAlgn="base" hangingPunct="1">
        <a:spcBef>
          <a:spcPct val="0"/>
        </a:spcBef>
        <a:spcAft>
          <a:spcPct val="0"/>
        </a:spcAft>
        <a:defRPr sz="3200" b="1">
          <a:solidFill>
            <a:schemeClr val="tx1"/>
          </a:solidFill>
          <a:latin typeface="Arial" charset="0"/>
          <a:ea typeface="ＭＳ Ｐゴシック" charset="0"/>
        </a:defRPr>
      </a:lvl2pPr>
      <a:lvl3pPr algn="l" defTabSz="457200" rtl="0" eaLnBrk="1" fontAlgn="base" hangingPunct="1">
        <a:spcBef>
          <a:spcPct val="0"/>
        </a:spcBef>
        <a:spcAft>
          <a:spcPct val="0"/>
        </a:spcAft>
        <a:defRPr sz="3200" b="1">
          <a:solidFill>
            <a:schemeClr val="tx1"/>
          </a:solidFill>
          <a:latin typeface="Arial" charset="0"/>
          <a:ea typeface="ＭＳ Ｐゴシック" charset="0"/>
        </a:defRPr>
      </a:lvl3pPr>
      <a:lvl4pPr algn="l" defTabSz="457200" rtl="0" eaLnBrk="1" fontAlgn="base" hangingPunct="1">
        <a:spcBef>
          <a:spcPct val="0"/>
        </a:spcBef>
        <a:spcAft>
          <a:spcPct val="0"/>
        </a:spcAft>
        <a:defRPr sz="3200" b="1">
          <a:solidFill>
            <a:schemeClr val="tx1"/>
          </a:solidFill>
          <a:latin typeface="Arial" charset="0"/>
          <a:ea typeface="ＭＳ Ｐゴシック" charset="0"/>
        </a:defRPr>
      </a:lvl4pPr>
      <a:lvl5pPr algn="l" defTabSz="457200" rtl="0" eaLnBrk="1" fontAlgn="base" hangingPunct="1">
        <a:spcBef>
          <a:spcPct val="0"/>
        </a:spcBef>
        <a:spcAft>
          <a:spcPct val="0"/>
        </a:spcAft>
        <a:defRPr sz="3200" b="1">
          <a:solidFill>
            <a:schemeClr val="tx1"/>
          </a:solidFill>
          <a:latin typeface="Arial" charset="0"/>
          <a:ea typeface="ＭＳ Ｐゴシック" charset="0"/>
        </a:defRPr>
      </a:lvl5pPr>
      <a:lvl6pPr marL="457200" algn="l" defTabSz="457200" rtl="0" eaLnBrk="1" fontAlgn="base" hangingPunct="1">
        <a:spcBef>
          <a:spcPct val="0"/>
        </a:spcBef>
        <a:spcAft>
          <a:spcPct val="0"/>
        </a:spcAft>
        <a:defRPr sz="3200" b="1">
          <a:solidFill>
            <a:schemeClr val="tx1"/>
          </a:solidFill>
          <a:latin typeface="Arial" charset="0"/>
          <a:ea typeface="ＭＳ Ｐゴシック" charset="0"/>
        </a:defRPr>
      </a:lvl6pPr>
      <a:lvl7pPr marL="914400" algn="l" defTabSz="457200" rtl="0" eaLnBrk="1" fontAlgn="base" hangingPunct="1">
        <a:spcBef>
          <a:spcPct val="0"/>
        </a:spcBef>
        <a:spcAft>
          <a:spcPct val="0"/>
        </a:spcAft>
        <a:defRPr sz="3200" b="1">
          <a:solidFill>
            <a:schemeClr val="tx1"/>
          </a:solidFill>
          <a:latin typeface="Arial" charset="0"/>
          <a:ea typeface="ＭＳ Ｐゴシック" charset="0"/>
        </a:defRPr>
      </a:lvl7pPr>
      <a:lvl8pPr marL="1371600" algn="l" defTabSz="457200" rtl="0" eaLnBrk="1" fontAlgn="base" hangingPunct="1">
        <a:spcBef>
          <a:spcPct val="0"/>
        </a:spcBef>
        <a:spcAft>
          <a:spcPct val="0"/>
        </a:spcAft>
        <a:defRPr sz="3200" b="1">
          <a:solidFill>
            <a:schemeClr val="tx1"/>
          </a:solidFill>
          <a:latin typeface="Arial" charset="0"/>
          <a:ea typeface="ＭＳ Ｐゴシック" charset="0"/>
        </a:defRPr>
      </a:lvl8pPr>
      <a:lvl9pPr marL="1828800" algn="l" defTabSz="457200" rtl="0" eaLnBrk="1" fontAlgn="base" hangingPunct="1">
        <a:spcBef>
          <a:spcPct val="0"/>
        </a:spcBef>
        <a:spcAft>
          <a:spcPct val="0"/>
        </a:spcAft>
        <a:defRPr sz="3200" b="1">
          <a:solidFill>
            <a:schemeClr val="tx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14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2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2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intranet.boras.se/styrningochledning/handbockermetodermodellerochrutiner/omsorghalsoochsjukvard/masmarrutinerforhalsoochsjukvard/utforahalsoochsjukvard/hygien/skyddsutrustningvidcovid19.4.72dc2d9a175926fef4be2b7f.html" TargetMode="External"/><Relationship Id="rId2" Type="http://schemas.openxmlformats.org/officeDocument/2006/relationships/hyperlink" Target="https://mellanarkiv-offentlig.vgregion.se/alfresco/s/archive/stream/public/v1/source/available/sofia/ssn11800-2140136717-149/surrogate/V%c3%a5rdhygien%20Covid-19.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intranet.boras.se/styrningochledning/handbockermetodermodellerochrutiner/omsorghalsoochsjukvard/masmarrutinerforhalsoochsjukvard/utforahalsoochsjukvard/postcovid.4.59244abf1798e0f2b3e29218.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www.socialstyrelsen.se/aktuellt/rehabilitering-efter-covid-19/"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boras.caneaone.com/Document/Document?DocumentNumber=9178" TargetMode="External"/><Relationship Id="rId2" Type="http://schemas.openxmlformats.org/officeDocument/2006/relationships/hyperlink" Target="https://intranet.boras.se/download/18.4bd8ae47188b3a7a66b41db/1686663135965/V%C3%A5rdhygien%20rutin%20och%20ansvar%202023.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boras.caneaone.com/Document/Document?DocumentNumber=9178" TargetMode="External"/><Relationship Id="rId2" Type="http://schemas.openxmlformats.org/officeDocument/2006/relationships/hyperlink" Target="https://intranet.boras.se/download/18.4bd8ae47188b3a7a66b41db/1686663135965/V%C3%A5rdhygien%20rutin%20och%20ansvar%202023.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ellanarkiv-offentlig.vgregion.se/alfresco/s/archive/stream/public/v1/source/available/sofia/ssn11800-2140136717-143/surrogate/Provtagningsindikation%20f%c3%b6r%20p%c3%a5visning%20av%20p%c3%a5g%c3%a5ende%20covid-19.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intranet.boras.se/4.3532eb7817229cb8e0e325ba.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intranet.boras.se/4.6ad6a46717684352a4ecbff.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latshållare för bild 9" descr="konst_0217.jpg"/>
          <p:cNvPicPr>
            <a:picLocks noGrp="1" noChangeAspect="1"/>
          </p:cNvPicPr>
          <p:nvPr>
            <p:ph type="pic" idx="1"/>
          </p:nvPr>
        </p:nvPicPr>
        <p:blipFill>
          <a:blip r:embed="rId3">
            <a:extLst>
              <a:ext uri="{28A0092B-C50C-407E-A947-70E740481C1C}">
                <a14:useLocalDpi xmlns:a14="http://schemas.microsoft.com/office/drawing/2010/main" val="0"/>
              </a:ext>
            </a:extLst>
          </a:blip>
          <a:srcRect t="18" b="18"/>
          <a:stretch>
            <a:fillRect/>
          </a:stretch>
        </p:blipFill>
        <p:spPr/>
      </p:pic>
      <p:sp>
        <p:nvSpPr>
          <p:cNvPr id="13" name="Rubrik 12"/>
          <p:cNvSpPr>
            <a:spLocks noGrp="1"/>
          </p:cNvSpPr>
          <p:nvPr>
            <p:ph type="title"/>
          </p:nvPr>
        </p:nvSpPr>
        <p:spPr>
          <a:xfrm>
            <a:off x="582230" y="3569313"/>
            <a:ext cx="6928461" cy="660505"/>
          </a:xfrm>
        </p:spPr>
        <p:txBody>
          <a:bodyPr/>
          <a:lstStyle/>
          <a:p>
            <a:r>
              <a:rPr lang="sv-SE" dirty="0" smtClean="0"/>
              <a:t>Hälso- och sjukvård </a:t>
            </a:r>
            <a:endParaRPr lang="sv-SE" dirty="0"/>
          </a:p>
        </p:txBody>
      </p:sp>
      <p:sp>
        <p:nvSpPr>
          <p:cNvPr id="14" name="Platshållare för text 13"/>
          <p:cNvSpPr>
            <a:spLocks noGrp="1"/>
          </p:cNvSpPr>
          <p:nvPr>
            <p:ph type="body" sz="half" idx="2"/>
          </p:nvPr>
        </p:nvSpPr>
        <p:spPr>
          <a:xfrm>
            <a:off x="582229" y="4237056"/>
            <a:ext cx="6928461" cy="781752"/>
          </a:xfrm>
        </p:spPr>
        <p:txBody>
          <a:bodyPr/>
          <a:lstStyle/>
          <a:p>
            <a:r>
              <a:rPr lang="sv-SE" dirty="0" smtClean="0"/>
              <a:t>Coronaviruset – vägledning MAS/MAR-enheten </a:t>
            </a:r>
            <a:r>
              <a:rPr lang="sv-SE" dirty="0" smtClean="0"/>
              <a:t>2025-01-03 </a:t>
            </a:r>
            <a:r>
              <a:rPr lang="sv-SE" dirty="0" smtClean="0">
                <a:solidFill>
                  <a:srgbClr val="FF0000"/>
                </a:solidFill>
              </a:rPr>
              <a:t>Uppdateringar finns i presentationen med röd text.</a:t>
            </a:r>
          </a:p>
          <a:p>
            <a:r>
              <a:rPr lang="sv-SE" dirty="0" smtClean="0">
                <a:solidFill>
                  <a:srgbClr val="FF0000"/>
                </a:solidFill>
              </a:rPr>
              <a:t>Visa bildspelet i visningsläge för att använda länkarna</a:t>
            </a:r>
            <a:endParaRPr lang="sv-SE" dirty="0">
              <a:solidFill>
                <a:srgbClr val="FF0000"/>
              </a:solidFill>
            </a:endParaRPr>
          </a:p>
        </p:txBody>
      </p:sp>
    </p:spTree>
    <p:extLst>
      <p:ext uri="{BB962C8B-B14F-4D97-AF65-F5344CB8AC3E}">
        <p14:creationId xmlns:p14="http://schemas.microsoft.com/office/powerpoint/2010/main" val="2138276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82231" y="371640"/>
            <a:ext cx="6732424" cy="396178"/>
          </a:xfrm>
        </p:spPr>
        <p:txBody>
          <a:bodyPr/>
          <a:lstStyle/>
          <a:p>
            <a:r>
              <a:rPr lang="sv-SE" dirty="0" smtClean="0"/>
              <a:t>Vaccination, ordination och dokumentation</a:t>
            </a:r>
            <a:endParaRPr lang="sv-SE" dirty="0"/>
          </a:p>
        </p:txBody>
      </p:sp>
      <p:sp>
        <p:nvSpPr>
          <p:cNvPr id="3" name="Platshållare för innehåll 2"/>
          <p:cNvSpPr>
            <a:spLocks noGrp="1"/>
          </p:cNvSpPr>
          <p:nvPr>
            <p:ph idx="1"/>
          </p:nvPr>
        </p:nvSpPr>
        <p:spPr>
          <a:xfrm>
            <a:off x="439750" y="907421"/>
            <a:ext cx="6874905" cy="4146210"/>
          </a:xfrm>
        </p:spPr>
        <p:txBody>
          <a:bodyPr/>
          <a:lstStyle/>
          <a:p>
            <a:r>
              <a:rPr lang="sv-SE" dirty="0"/>
              <a:t>Hälsodeklaration/ordination skrivs under av läkare eller distriktssköterskan med </a:t>
            </a:r>
            <a:r>
              <a:rPr lang="sv-SE" dirty="0" smtClean="0"/>
              <a:t>ordinationsrätt </a:t>
            </a:r>
          </a:p>
          <a:p>
            <a:r>
              <a:rPr lang="sv-SE" dirty="0" smtClean="0"/>
              <a:t>Hälsodeklaration ska skannas in i Viva, skriv </a:t>
            </a:r>
            <a:r>
              <a:rPr lang="sv-SE" dirty="0"/>
              <a:t>hälsodeklaration vaccin </a:t>
            </a:r>
            <a:r>
              <a:rPr lang="sv-SE" dirty="0" smtClean="0"/>
              <a:t>under fältet ”namn” i Viva och </a:t>
            </a:r>
            <a:r>
              <a:rPr lang="sv-SE" dirty="0"/>
              <a:t>välj samma under </a:t>
            </a:r>
            <a:r>
              <a:rPr lang="sv-SE" dirty="0" smtClean="0"/>
              <a:t>”kategori” </a:t>
            </a:r>
            <a:endParaRPr lang="sv-SE" dirty="0"/>
          </a:p>
          <a:p>
            <a:r>
              <a:rPr lang="sv-SE" dirty="0" smtClean="0"/>
              <a:t>Distriktssköterska som ordinerar vaccin dokumenterar på kod</a:t>
            </a:r>
          </a:p>
          <a:p>
            <a:pPr marL="0" indent="0">
              <a:buNone/>
            </a:pPr>
            <a:r>
              <a:rPr lang="sv-SE" dirty="0"/>
              <a:t>	</a:t>
            </a:r>
            <a:r>
              <a:rPr lang="sv-SE" dirty="0" smtClean="0"/>
              <a:t> </a:t>
            </a:r>
            <a:r>
              <a:rPr lang="sv-SE" sz="1600" dirty="0" smtClean="0"/>
              <a:t>DT026 Ordination av läkemedel -ange vilket läkemedel 			      som ordineras</a:t>
            </a:r>
          </a:p>
          <a:p>
            <a:pPr marL="0" indent="0">
              <a:buNone/>
            </a:pPr>
            <a:r>
              <a:rPr lang="sv-SE" sz="1600" dirty="0"/>
              <a:t>	ZV100 Åtgärd relaterad till Covid-19</a:t>
            </a:r>
          </a:p>
          <a:p>
            <a:r>
              <a:rPr lang="sv-SE" dirty="0" smtClean="0"/>
              <a:t>När vaccinet ges till patient dokumentera på koderna</a:t>
            </a:r>
          </a:p>
          <a:p>
            <a:pPr marL="0" indent="0">
              <a:buNone/>
            </a:pPr>
            <a:r>
              <a:rPr lang="sv-SE" dirty="0"/>
              <a:t>	</a:t>
            </a:r>
            <a:r>
              <a:rPr lang="sv-SE" sz="1600" dirty="0" smtClean="0"/>
              <a:t>DT030 Vaccination -ange vilket läkemedel och vilken dos</a:t>
            </a:r>
          </a:p>
          <a:p>
            <a:pPr marL="0" indent="0">
              <a:buNone/>
            </a:pPr>
            <a:r>
              <a:rPr lang="sv-SE" sz="1600" dirty="0"/>
              <a:t> </a:t>
            </a:r>
            <a:r>
              <a:rPr lang="sv-SE" sz="1600" dirty="0" smtClean="0"/>
              <a:t>       </a:t>
            </a:r>
            <a:r>
              <a:rPr lang="sv-SE" sz="1600" dirty="0"/>
              <a:t> (</a:t>
            </a:r>
            <a:r>
              <a:rPr lang="sv-SE" sz="1600" dirty="0" smtClean="0"/>
              <a:t>1, 2, 3 eller extrados) +  ZV100 Åtgärd relaterad till Covid-19</a:t>
            </a:r>
          </a:p>
          <a:p>
            <a:pPr marL="0" indent="0">
              <a:buNone/>
            </a:pPr>
            <a:endParaRPr lang="sv-SE" sz="1600" dirty="0" smtClean="0">
              <a:solidFill>
                <a:srgbClr val="FF0000"/>
              </a:solidFill>
            </a:endParaRPr>
          </a:p>
        </p:txBody>
      </p:sp>
    </p:spTree>
    <p:extLst>
      <p:ext uri="{BB962C8B-B14F-4D97-AF65-F5344CB8AC3E}">
        <p14:creationId xmlns:p14="http://schemas.microsoft.com/office/powerpoint/2010/main" val="36659524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Användning av andningsskydd</a:t>
            </a:r>
            <a:endParaRPr lang="sv-SE" dirty="0"/>
          </a:p>
        </p:txBody>
      </p:sp>
      <p:sp>
        <p:nvSpPr>
          <p:cNvPr id="3" name="Platshållare för innehåll 2"/>
          <p:cNvSpPr>
            <a:spLocks noGrp="1"/>
          </p:cNvSpPr>
          <p:nvPr>
            <p:ph idx="1"/>
          </p:nvPr>
        </p:nvSpPr>
        <p:spPr>
          <a:xfrm>
            <a:off x="582230" y="1228889"/>
            <a:ext cx="7462313" cy="3789425"/>
          </a:xfrm>
        </p:spPr>
        <p:txBody>
          <a:bodyPr/>
          <a:lstStyle/>
          <a:p>
            <a:r>
              <a:rPr lang="sv-SE" sz="1600" dirty="0"/>
              <a:t>Vid </a:t>
            </a:r>
            <a:r>
              <a:rPr lang="sv-SE" sz="1600" dirty="0" smtClean="0"/>
              <a:t>konstaterad </a:t>
            </a:r>
            <a:r>
              <a:rPr lang="sv-SE" sz="1600" dirty="0"/>
              <a:t>covid-19 ska, enligt Arbetsmiljöverket, andningsskydd och </a:t>
            </a:r>
            <a:r>
              <a:rPr lang="sv-SE" sz="1600" dirty="0" smtClean="0"/>
              <a:t>visir användas i patientens bostad, oavsett boendeform.</a:t>
            </a:r>
            <a:r>
              <a:rPr lang="sv-SE" sz="1600" dirty="0"/>
              <a:t> </a:t>
            </a:r>
            <a:endParaRPr lang="sv-SE" sz="1600" dirty="0" smtClean="0"/>
          </a:p>
          <a:p>
            <a:pPr marL="0" indent="0">
              <a:buNone/>
            </a:pPr>
            <a:r>
              <a:rPr lang="sv-SE" sz="1600" dirty="0" smtClean="0">
                <a:solidFill>
                  <a:srgbClr val="FF0000"/>
                </a:solidFill>
                <a:hlinkClick r:id="rId2"/>
              </a:rPr>
              <a:t>       </a:t>
            </a:r>
            <a:r>
              <a:rPr lang="sv-SE" sz="1600" u="sng" dirty="0" smtClean="0">
                <a:solidFill>
                  <a:srgbClr val="FF0000"/>
                </a:solidFill>
                <a:hlinkClick r:id="rId2"/>
              </a:rPr>
              <a:t>Regional rutin-Vårdhygien covid 19</a:t>
            </a:r>
            <a:endParaRPr lang="sv-SE" sz="1600" dirty="0" smtClean="0">
              <a:solidFill>
                <a:srgbClr val="FF0000"/>
              </a:solidFill>
            </a:endParaRPr>
          </a:p>
          <a:p>
            <a:r>
              <a:rPr lang="sv-SE" sz="1600" i="1" dirty="0" smtClean="0"/>
              <a:t>Inom </a:t>
            </a:r>
            <a:r>
              <a:rPr lang="sv-SE" sz="1600" i="1" dirty="0"/>
              <a:t>2 meter </a:t>
            </a:r>
            <a:r>
              <a:rPr lang="sv-SE" sz="1600" dirty="0"/>
              <a:t>från </a:t>
            </a:r>
            <a:r>
              <a:rPr lang="sv-SE" sz="1600" dirty="0" smtClean="0"/>
              <a:t>bekräftat </a:t>
            </a:r>
            <a:r>
              <a:rPr lang="sv-SE" sz="1600" dirty="0"/>
              <a:t>fall kombineras andningsskydd med heltäckande visir</a:t>
            </a:r>
            <a:r>
              <a:rPr lang="sv-SE" sz="1600" dirty="0" smtClean="0"/>
              <a:t>.</a:t>
            </a:r>
            <a:r>
              <a:rPr lang="sv-SE" sz="1600" dirty="0"/>
              <a:t> Andningsskydd sätts på och tas av utanför </a:t>
            </a:r>
            <a:r>
              <a:rPr lang="sv-SE" sz="1600" dirty="0" smtClean="0"/>
              <a:t>bostaden</a:t>
            </a:r>
          </a:p>
          <a:p>
            <a:pPr marL="0" indent="0">
              <a:buNone/>
            </a:pPr>
            <a:endParaRPr lang="sv-SE" sz="1600" dirty="0" smtClean="0"/>
          </a:p>
          <a:p>
            <a:r>
              <a:rPr lang="sv-SE" sz="1600" dirty="0"/>
              <a:t>Andningsskydd finns både med och utan ventil. Vid kortare besök (ca 15 minuter) kan andningsskydd utan ventil användas</a:t>
            </a:r>
            <a:r>
              <a:rPr lang="sv-SE" sz="1600" dirty="0" smtClean="0"/>
              <a:t>.</a:t>
            </a:r>
          </a:p>
          <a:p>
            <a:pPr marL="0" indent="0">
              <a:buNone/>
            </a:pPr>
            <a:endParaRPr lang="sv-SE" sz="1600" dirty="0" smtClean="0"/>
          </a:p>
          <a:p>
            <a:r>
              <a:rPr lang="sv-SE" sz="1600" dirty="0" smtClean="0"/>
              <a:t>Andningsskydd behöver inte bytas mellan patienter förutsatt korrekt hantering. </a:t>
            </a:r>
            <a:r>
              <a:rPr lang="sv-SE" sz="1600" dirty="0" smtClean="0">
                <a:solidFill>
                  <a:srgbClr val="FF0000"/>
                </a:solidFill>
                <a:hlinkClick r:id="rId3"/>
              </a:rPr>
              <a:t>Instruktion och film hantering andningsskydd</a:t>
            </a:r>
            <a:endParaRPr lang="sv-SE" sz="1600" dirty="0" smtClean="0">
              <a:solidFill>
                <a:srgbClr val="FF0000"/>
              </a:solidFill>
            </a:endParaRPr>
          </a:p>
          <a:p>
            <a:endParaRPr lang="sv-SE" dirty="0">
              <a:solidFill>
                <a:srgbClr val="FF0000"/>
              </a:solidFill>
            </a:endParaRPr>
          </a:p>
          <a:p>
            <a:pPr marL="0" indent="0">
              <a:buNone/>
            </a:pPr>
            <a:endParaRPr lang="sv-SE" dirty="0" smtClean="0">
              <a:solidFill>
                <a:srgbClr val="FF0000"/>
              </a:solidFill>
            </a:endParaRPr>
          </a:p>
        </p:txBody>
      </p:sp>
    </p:spTree>
    <p:extLst>
      <p:ext uri="{BB962C8B-B14F-4D97-AF65-F5344CB8AC3E}">
        <p14:creationId xmlns:p14="http://schemas.microsoft.com/office/powerpoint/2010/main" val="38812542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Andningsskydd forts.</a:t>
            </a:r>
            <a:endParaRPr lang="sv-SE" dirty="0"/>
          </a:p>
        </p:txBody>
      </p:sp>
      <p:sp>
        <p:nvSpPr>
          <p:cNvPr id="3" name="Platshållare för innehåll 2"/>
          <p:cNvSpPr>
            <a:spLocks noGrp="1"/>
          </p:cNvSpPr>
          <p:nvPr>
            <p:ph idx="1"/>
          </p:nvPr>
        </p:nvSpPr>
        <p:spPr>
          <a:xfrm>
            <a:off x="582231" y="1408042"/>
            <a:ext cx="7059540" cy="3577615"/>
          </a:xfrm>
        </p:spPr>
        <p:txBody>
          <a:bodyPr/>
          <a:lstStyle/>
          <a:p>
            <a:endParaRPr lang="sv-SE" dirty="0"/>
          </a:p>
          <a:p>
            <a:r>
              <a:rPr lang="sv-SE" dirty="0" smtClean="0"/>
              <a:t>Andningsskydd </a:t>
            </a:r>
            <a:r>
              <a:rPr lang="sv-SE" dirty="0"/>
              <a:t>rekommenderas de första 7 dagarna efter symtomdebut (då smittsamheten är störst). Vid bekräftad covid-19 utan symtom gäller 7 dagar från provtagningsdatum</a:t>
            </a:r>
            <a:r>
              <a:rPr lang="sv-SE" dirty="0" smtClean="0"/>
              <a:t>.</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2672593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Uppmärksamma personer med </a:t>
            </a:r>
            <a:r>
              <a:rPr lang="sv-SE" dirty="0" err="1" smtClean="0"/>
              <a:t>Postcovid</a:t>
            </a:r>
            <a:endParaRPr lang="sv-SE" dirty="0"/>
          </a:p>
        </p:txBody>
      </p:sp>
      <p:sp>
        <p:nvSpPr>
          <p:cNvPr id="3" name="Platshållare för innehåll 2"/>
          <p:cNvSpPr>
            <a:spLocks noGrp="1"/>
          </p:cNvSpPr>
          <p:nvPr>
            <p:ph idx="1"/>
          </p:nvPr>
        </p:nvSpPr>
        <p:spPr/>
        <p:txBody>
          <a:bodyPr/>
          <a:lstStyle/>
          <a:p>
            <a:r>
              <a:rPr lang="sv-SE" b="1" dirty="0" smtClean="0"/>
              <a:t>Läs mer på </a:t>
            </a:r>
            <a:r>
              <a:rPr lang="sv-SE" b="1" dirty="0" smtClean="0">
                <a:hlinkClick r:id="rId2"/>
              </a:rPr>
              <a:t>MAS/MAR intranät </a:t>
            </a:r>
            <a:r>
              <a:rPr lang="sv-SE" b="1" dirty="0" smtClean="0"/>
              <a:t>om symtom </a:t>
            </a:r>
            <a:r>
              <a:rPr lang="sv-SE" b="1" dirty="0"/>
              <a:t>på </a:t>
            </a:r>
            <a:r>
              <a:rPr lang="sv-SE" b="1" dirty="0" err="1"/>
              <a:t>P</a:t>
            </a:r>
            <a:r>
              <a:rPr lang="sv-SE" b="1" dirty="0" err="1" smtClean="0"/>
              <a:t>ostcovid</a:t>
            </a:r>
            <a:r>
              <a:rPr lang="sv-SE" b="1" dirty="0" smtClean="0"/>
              <a:t> som behöver uppmärksammas och ev. behandlas tex.:</a:t>
            </a:r>
          </a:p>
          <a:p>
            <a:pPr>
              <a:buFont typeface="Arial" panose="020B0604020202020204" pitchFamily="34" charset="0"/>
              <a:buChar char="•"/>
            </a:pPr>
            <a:r>
              <a:rPr lang="sv-SE" sz="1400" dirty="0" smtClean="0"/>
              <a:t>Andfåddhet </a:t>
            </a:r>
            <a:r>
              <a:rPr lang="sv-SE" sz="1400" dirty="0"/>
              <a:t>eller andningssvårigheter (</a:t>
            </a:r>
            <a:r>
              <a:rPr lang="sv-SE" sz="1400" dirty="0" err="1"/>
              <a:t>dyspné</a:t>
            </a:r>
            <a:r>
              <a:rPr lang="sv-SE" sz="1400" dirty="0"/>
              <a:t>)</a:t>
            </a:r>
            <a:br>
              <a:rPr lang="sv-SE" sz="1400" dirty="0"/>
            </a:br>
            <a:r>
              <a:rPr lang="sv-SE" sz="1400" dirty="0"/>
              <a:t>Extrem trötthet (fysisk och mental)</a:t>
            </a:r>
            <a:br>
              <a:rPr lang="sv-SE" sz="1400" dirty="0"/>
            </a:br>
            <a:r>
              <a:rPr lang="sv-SE" sz="1400" dirty="0"/>
              <a:t>Feber eller feberkänsla</a:t>
            </a:r>
            <a:br>
              <a:rPr lang="sv-SE" sz="1400" dirty="0"/>
            </a:br>
            <a:r>
              <a:rPr lang="sv-SE" sz="1400" dirty="0"/>
              <a:t>Förändrat lukt- och smaksinne</a:t>
            </a:r>
            <a:br>
              <a:rPr lang="sv-SE" sz="1400" dirty="0"/>
            </a:br>
            <a:r>
              <a:rPr lang="sv-SE" sz="1400" dirty="0"/>
              <a:t>Huvudvärk</a:t>
            </a:r>
            <a:br>
              <a:rPr lang="sv-SE" sz="1400" dirty="0"/>
            </a:br>
            <a:r>
              <a:rPr lang="sv-SE" sz="1400" dirty="0"/>
              <a:t>Hög vilopuls eller hjärtklappning (takykardi)</a:t>
            </a:r>
            <a:br>
              <a:rPr lang="sv-SE" sz="1400" dirty="0"/>
            </a:br>
            <a:r>
              <a:rPr lang="sv-SE" sz="1400" dirty="0"/>
              <a:t>Kognitiv nedsättning, t.ex. minnes- och koncentrationssvårigheter</a:t>
            </a:r>
            <a:br>
              <a:rPr lang="sv-SE" sz="1400" dirty="0"/>
            </a:br>
            <a:r>
              <a:rPr lang="sv-SE" sz="1400" dirty="0"/>
              <a:t>Mag- och tarmproblem</a:t>
            </a:r>
            <a:br>
              <a:rPr lang="sv-SE" sz="1400" dirty="0"/>
            </a:br>
            <a:r>
              <a:rPr lang="sv-SE" sz="1400" dirty="0"/>
              <a:t>Muskelsvaghet</a:t>
            </a:r>
            <a:br>
              <a:rPr lang="sv-SE" sz="1400" dirty="0"/>
            </a:br>
            <a:r>
              <a:rPr lang="sv-SE" sz="1400" dirty="0"/>
              <a:t>Neurologiska symtom, t.ex. domningar</a:t>
            </a:r>
            <a:br>
              <a:rPr lang="sv-SE" sz="1400" dirty="0"/>
            </a:br>
            <a:r>
              <a:rPr lang="sv-SE" sz="1400" dirty="0"/>
              <a:t>Psykisk ohälsa, t.ex. depression, ångest eller nedstämdhet</a:t>
            </a:r>
            <a:br>
              <a:rPr lang="sv-SE" sz="1400" dirty="0"/>
            </a:br>
            <a:r>
              <a:rPr lang="sv-SE" sz="1400" dirty="0"/>
              <a:t>Smärta, t.ex. bröstsmärta eller muskel- och ledvärk</a:t>
            </a:r>
            <a:br>
              <a:rPr lang="sv-SE" sz="1400" dirty="0"/>
            </a:br>
            <a:r>
              <a:rPr lang="sv-SE" sz="1400" dirty="0"/>
              <a:t>Sömnstörningar</a:t>
            </a:r>
          </a:p>
          <a:p>
            <a:endParaRPr lang="sv-SE" dirty="0"/>
          </a:p>
        </p:txBody>
      </p:sp>
    </p:spTree>
    <p:extLst>
      <p:ext uri="{BB962C8B-B14F-4D97-AF65-F5344CB8AC3E}">
        <p14:creationId xmlns:p14="http://schemas.microsoft.com/office/powerpoint/2010/main" val="2893054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Uppmärksamhetsinformation Viva</a:t>
            </a:r>
            <a:r>
              <a:rPr lang="sv-SE" dirty="0"/>
              <a:t/>
            </a:r>
            <a:br>
              <a:rPr lang="sv-SE" dirty="0"/>
            </a:br>
            <a:endParaRPr lang="sv-SE" dirty="0"/>
          </a:p>
        </p:txBody>
      </p:sp>
      <p:sp>
        <p:nvSpPr>
          <p:cNvPr id="3" name="Platshållare för innehåll 2"/>
          <p:cNvSpPr>
            <a:spLocks noGrp="1"/>
          </p:cNvSpPr>
          <p:nvPr>
            <p:ph idx="1"/>
          </p:nvPr>
        </p:nvSpPr>
        <p:spPr>
          <a:xfrm>
            <a:off x="632102" y="959171"/>
            <a:ext cx="7510412" cy="3950285"/>
          </a:xfrm>
        </p:spPr>
        <p:txBody>
          <a:bodyPr/>
          <a:lstStyle/>
          <a:p>
            <a:pPr>
              <a:buFont typeface="Arial" panose="020B0604020202020204" pitchFamily="34" charset="0"/>
              <a:buChar char="•"/>
            </a:pPr>
            <a:r>
              <a:rPr lang="sv-SE" sz="1600" dirty="0" smtClean="0"/>
              <a:t>Ansvar för registrering. </a:t>
            </a:r>
          </a:p>
          <a:p>
            <a:pPr marL="0" indent="0">
              <a:buNone/>
            </a:pPr>
            <a:r>
              <a:rPr lang="sv-SE" sz="1600" dirty="0" smtClean="0"/>
              <a:t>Sjuksköterska </a:t>
            </a:r>
            <a:r>
              <a:rPr lang="sv-SE" sz="1600" dirty="0"/>
              <a:t>ansvarar för </a:t>
            </a:r>
            <a:r>
              <a:rPr lang="sv-SE" sz="1600" dirty="0" smtClean="0"/>
              <a:t>dokumentation i HSL-åtagandet </a:t>
            </a:r>
            <a:r>
              <a:rPr lang="sv-SE" sz="1600" dirty="0"/>
              <a:t>och </a:t>
            </a:r>
            <a:r>
              <a:rPr lang="sv-SE" sz="1600" dirty="0" smtClean="0"/>
              <a:t>enhetschef </a:t>
            </a:r>
            <a:r>
              <a:rPr lang="sv-SE" sz="1600" dirty="0"/>
              <a:t>för </a:t>
            </a:r>
            <a:r>
              <a:rPr lang="sv-SE" sz="1600" dirty="0" err="1" smtClean="0"/>
              <a:t>SoL</a:t>
            </a:r>
            <a:r>
              <a:rPr lang="sv-SE" sz="1600" dirty="0" smtClean="0"/>
              <a:t> dokumenterar i </a:t>
            </a:r>
            <a:r>
              <a:rPr lang="sv-SE" sz="1600" dirty="0" err="1" smtClean="0"/>
              <a:t>SoL</a:t>
            </a:r>
            <a:r>
              <a:rPr lang="sv-SE" sz="1600" dirty="0" smtClean="0"/>
              <a:t>-åtagandet</a:t>
            </a:r>
          </a:p>
          <a:p>
            <a:pPr marL="0" indent="0">
              <a:buNone/>
            </a:pPr>
            <a:endParaRPr lang="sv-SE" sz="1600" dirty="0"/>
          </a:p>
          <a:p>
            <a:r>
              <a:rPr lang="sv-SE" sz="1600" dirty="0" smtClean="0"/>
              <a:t>Misstänkt/konstaterad covid-19 smitta registreras under </a:t>
            </a:r>
            <a:r>
              <a:rPr lang="sv-SE" sz="1600" b="1" dirty="0"/>
              <a:t>smitta </a:t>
            </a:r>
            <a:r>
              <a:rPr lang="sv-SE" sz="1600" dirty="0"/>
              <a:t>i uppmärksamhetsinformation under smittsamma sjukdomar. </a:t>
            </a:r>
            <a:endParaRPr lang="sv-SE" sz="1600" dirty="0" smtClean="0"/>
          </a:p>
          <a:p>
            <a:r>
              <a:rPr lang="sv-SE" sz="1600" dirty="0" smtClean="0"/>
              <a:t>Covid-19 konstaterad används endast vid PCR- eller antigen bekräftade fall.</a:t>
            </a:r>
          </a:p>
          <a:p>
            <a:pPr marL="0" indent="0">
              <a:buNone/>
            </a:pPr>
            <a:r>
              <a:rPr lang="sv-SE" sz="1600" dirty="0" smtClean="0"/>
              <a:t>Välj </a:t>
            </a:r>
            <a:r>
              <a:rPr lang="sv-SE" sz="1600" dirty="0"/>
              <a:t>c</a:t>
            </a:r>
            <a:r>
              <a:rPr lang="sv-SE" sz="1600" dirty="0" smtClean="0"/>
              <a:t>ovid-19 konstaterad </a:t>
            </a:r>
            <a:r>
              <a:rPr lang="sv-SE" sz="1600" dirty="0"/>
              <a:t>eller </a:t>
            </a:r>
            <a:r>
              <a:rPr lang="sv-SE" sz="1600" dirty="0" smtClean="0"/>
              <a:t>covid-19 </a:t>
            </a:r>
            <a:r>
              <a:rPr lang="sv-SE" sz="1600" dirty="0"/>
              <a:t>misstänkt under typ av smitta. U</a:t>
            </a:r>
            <a:r>
              <a:rPr lang="sv-SE" sz="1600" dirty="0" smtClean="0"/>
              <a:t>nder </a:t>
            </a:r>
            <a:r>
              <a:rPr lang="sv-SE" sz="1600" dirty="0"/>
              <a:t>beskrivning </a:t>
            </a:r>
            <a:r>
              <a:rPr lang="sv-SE" sz="1600" dirty="0" smtClean="0"/>
              <a:t>används samma text som </a:t>
            </a:r>
            <a:r>
              <a:rPr lang="sv-SE" sz="1600" dirty="0"/>
              <a:t>i </a:t>
            </a:r>
            <a:r>
              <a:rPr lang="sv-SE" sz="1600" dirty="0" smtClean="0"/>
              <a:t>brukarkortet</a:t>
            </a:r>
            <a:r>
              <a:rPr lang="sv-SE" sz="1600" dirty="0"/>
              <a:t>. </a:t>
            </a:r>
            <a:endParaRPr lang="sv-SE" sz="1600" dirty="0" smtClean="0"/>
          </a:p>
          <a:p>
            <a:endParaRPr lang="sv-SE" sz="1600" dirty="0"/>
          </a:p>
          <a:p>
            <a:pPr marL="0" indent="0">
              <a:buNone/>
            </a:pPr>
            <a:endParaRPr lang="sv-SE" sz="1600" b="1" dirty="0" smtClean="0"/>
          </a:p>
          <a:p>
            <a:r>
              <a:rPr lang="sv-SE" sz="1600" b="1" dirty="0" smtClean="0"/>
              <a:t>Glöm </a:t>
            </a:r>
            <a:r>
              <a:rPr lang="sv-SE" sz="1600" b="1" dirty="0"/>
              <a:t>inte</a:t>
            </a:r>
            <a:r>
              <a:rPr lang="sv-SE" sz="1600" dirty="0"/>
              <a:t> att </a:t>
            </a:r>
            <a:r>
              <a:rPr lang="sv-SE" sz="1600" dirty="0" smtClean="0"/>
              <a:t>ta bort </a:t>
            </a:r>
            <a:r>
              <a:rPr lang="sv-SE" sz="1600" dirty="0"/>
              <a:t>informationen i </a:t>
            </a:r>
            <a:r>
              <a:rPr lang="sv-SE" sz="1600" dirty="0" smtClean="0"/>
              <a:t>brukarkortet </a:t>
            </a:r>
            <a:r>
              <a:rPr lang="sv-SE" sz="1600" dirty="0"/>
              <a:t>och uppmärksamhetsinformationen när den inte är aktuell. Dialog med enhetschef </a:t>
            </a:r>
            <a:r>
              <a:rPr lang="sv-SE" sz="1600" dirty="0" err="1"/>
              <a:t>SoL</a:t>
            </a:r>
            <a:r>
              <a:rPr lang="sv-SE" sz="1600" dirty="0"/>
              <a:t> om det finns </a:t>
            </a:r>
            <a:r>
              <a:rPr lang="sv-SE" sz="1600" dirty="0" err="1"/>
              <a:t>SoLåtagande</a:t>
            </a:r>
            <a:r>
              <a:rPr lang="sv-SE" sz="1600" dirty="0"/>
              <a:t>. Lägg in i TES HSV för bevakning</a:t>
            </a:r>
          </a:p>
          <a:p>
            <a:pPr marL="0" indent="0">
              <a:buNone/>
            </a:pPr>
            <a:endParaRPr lang="sv-SE" dirty="0"/>
          </a:p>
          <a:p>
            <a:endParaRPr lang="sv-SE" dirty="0"/>
          </a:p>
        </p:txBody>
      </p:sp>
      <p:pic>
        <p:nvPicPr>
          <p:cNvPr id="6" name="Bildobjekt 5"/>
          <p:cNvPicPr/>
          <p:nvPr/>
        </p:nvPicPr>
        <p:blipFill>
          <a:blip r:embed="rId3"/>
          <a:stretch>
            <a:fillRect/>
          </a:stretch>
        </p:blipFill>
        <p:spPr>
          <a:xfrm>
            <a:off x="1006015" y="3493584"/>
            <a:ext cx="1862455" cy="561008"/>
          </a:xfrm>
          <a:prstGeom prst="rect">
            <a:avLst/>
          </a:prstGeom>
        </p:spPr>
      </p:pic>
      <p:pic>
        <p:nvPicPr>
          <p:cNvPr id="7" name="Bildobjekt 6"/>
          <p:cNvPicPr/>
          <p:nvPr/>
        </p:nvPicPr>
        <p:blipFill>
          <a:blip r:embed="rId4"/>
          <a:stretch>
            <a:fillRect/>
          </a:stretch>
        </p:blipFill>
        <p:spPr>
          <a:xfrm>
            <a:off x="4099964" y="3493584"/>
            <a:ext cx="2115820" cy="561008"/>
          </a:xfrm>
          <a:prstGeom prst="rect">
            <a:avLst/>
          </a:prstGeom>
        </p:spPr>
      </p:pic>
    </p:spTree>
    <p:extLst>
      <p:ext uri="{BB962C8B-B14F-4D97-AF65-F5344CB8AC3E}">
        <p14:creationId xmlns:p14="http://schemas.microsoft.com/office/powerpoint/2010/main" val="32953824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123596" y="469792"/>
            <a:ext cx="8635487" cy="4080437"/>
          </a:xfrm>
          <a:prstGeom prst="rect">
            <a:avLst/>
          </a:prstGeom>
        </p:spPr>
      </p:pic>
    </p:spTree>
    <p:extLst>
      <p:ext uri="{BB962C8B-B14F-4D97-AF65-F5344CB8AC3E}">
        <p14:creationId xmlns:p14="http://schemas.microsoft.com/office/powerpoint/2010/main" val="4003724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485565" y="476142"/>
            <a:ext cx="8172870" cy="4191215"/>
          </a:xfrm>
          <a:prstGeom prst="rect">
            <a:avLst/>
          </a:prstGeom>
        </p:spPr>
      </p:pic>
    </p:spTree>
    <p:extLst>
      <p:ext uri="{BB962C8B-B14F-4D97-AF65-F5344CB8AC3E}">
        <p14:creationId xmlns:p14="http://schemas.microsoft.com/office/powerpoint/2010/main" val="15765301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Kunskapsstöd för vården i samband med Covid-19 för all legitimerad personal</a:t>
            </a:r>
            <a:endParaRPr lang="sv-SE" dirty="0"/>
          </a:p>
        </p:txBody>
      </p:sp>
      <p:sp>
        <p:nvSpPr>
          <p:cNvPr id="3" name="Platshållare för innehåll 2"/>
          <p:cNvSpPr>
            <a:spLocks noGrp="1"/>
          </p:cNvSpPr>
          <p:nvPr>
            <p:ph idx="1"/>
          </p:nvPr>
        </p:nvSpPr>
        <p:spPr/>
        <p:txBody>
          <a:bodyPr/>
          <a:lstStyle/>
          <a:p>
            <a:r>
              <a:rPr lang="sv-SE" dirty="0" smtClean="0">
                <a:hlinkClick r:id="rId2"/>
              </a:rPr>
              <a:t>Socialstyrelsen har publicerat ett kunskapsstöd kring rehabilitering i samband med Covid-19 </a:t>
            </a:r>
            <a:r>
              <a:rPr lang="sv-SE" dirty="0" smtClean="0"/>
              <a:t>på primärvårdsnivå</a:t>
            </a:r>
          </a:p>
          <a:p>
            <a:r>
              <a:rPr lang="sv-SE" dirty="0" smtClean="0"/>
              <a:t>Detta praktiska kunskapsstöd tar upp områden som</a:t>
            </a:r>
          </a:p>
          <a:p>
            <a:pPr lvl="1"/>
            <a:r>
              <a:rPr lang="sv-SE" sz="1400" dirty="0" smtClean="0"/>
              <a:t>Andningsteknik</a:t>
            </a:r>
          </a:p>
          <a:p>
            <a:pPr lvl="1"/>
            <a:r>
              <a:rPr lang="sv-SE" sz="1400" dirty="0" smtClean="0"/>
              <a:t>Mobilisering och fysisk träning</a:t>
            </a:r>
          </a:p>
          <a:p>
            <a:pPr lvl="1"/>
            <a:r>
              <a:rPr lang="sv-SE" sz="1400" dirty="0" smtClean="0"/>
              <a:t>ADL</a:t>
            </a:r>
          </a:p>
          <a:p>
            <a:pPr lvl="1"/>
            <a:r>
              <a:rPr lang="sv-SE" sz="1400" dirty="0" smtClean="0"/>
              <a:t>Kognition och psykisk påverkan</a:t>
            </a:r>
          </a:p>
          <a:p>
            <a:pPr lvl="1"/>
            <a:r>
              <a:rPr lang="sv-SE" sz="1400" dirty="0" smtClean="0"/>
              <a:t>Sväljproblematik</a:t>
            </a:r>
          </a:p>
          <a:p>
            <a:pPr lvl="1"/>
            <a:r>
              <a:rPr lang="sv-SE" sz="1400" dirty="0" smtClean="0"/>
              <a:t>Nutrition</a:t>
            </a:r>
          </a:p>
          <a:p>
            <a:pPr marL="457200" lvl="1" indent="0">
              <a:buNone/>
            </a:pPr>
            <a:r>
              <a:rPr lang="sv-SE" dirty="0" smtClean="0"/>
              <a:t>Det är alltid individuell bedömning av patientens specifika behov som avgör insatserna som även ska dokumenteras i vårdplan/</a:t>
            </a:r>
            <a:r>
              <a:rPr lang="sv-SE" dirty="0" err="1" smtClean="0"/>
              <a:t>rehabplan</a:t>
            </a:r>
            <a:r>
              <a:rPr lang="sv-SE" dirty="0" smtClean="0"/>
              <a:t>.</a:t>
            </a:r>
          </a:p>
          <a:p>
            <a:pPr lvl="1"/>
            <a:endParaRPr lang="sv-SE" dirty="0" smtClean="0"/>
          </a:p>
          <a:p>
            <a:pPr lvl="1"/>
            <a:endParaRPr lang="sv-SE" dirty="0"/>
          </a:p>
        </p:txBody>
      </p:sp>
    </p:spTree>
    <p:extLst>
      <p:ext uri="{BB962C8B-B14F-4D97-AF65-F5344CB8AC3E}">
        <p14:creationId xmlns:p14="http://schemas.microsoft.com/office/powerpoint/2010/main" val="2467305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Dokumentation misstänkt/konstaterad Corona i VIVA och </a:t>
            </a:r>
            <a:r>
              <a:rPr lang="sv-SE" dirty="0" smtClean="0"/>
              <a:t>TES och MCSS</a:t>
            </a:r>
            <a:endParaRPr lang="sv-SE" dirty="0"/>
          </a:p>
        </p:txBody>
      </p:sp>
      <p:sp>
        <p:nvSpPr>
          <p:cNvPr id="3" name="Platshållare för innehåll 2"/>
          <p:cNvSpPr>
            <a:spLocks noGrp="1"/>
          </p:cNvSpPr>
          <p:nvPr>
            <p:ph idx="1"/>
          </p:nvPr>
        </p:nvSpPr>
        <p:spPr/>
        <p:txBody>
          <a:bodyPr/>
          <a:lstStyle/>
          <a:p>
            <a:r>
              <a:rPr lang="sv-SE" sz="1600" dirty="0"/>
              <a:t>Misstanke om </a:t>
            </a:r>
            <a:r>
              <a:rPr lang="sv-SE" sz="1600" dirty="0" smtClean="0"/>
              <a:t>Coronasmitta </a:t>
            </a:r>
            <a:r>
              <a:rPr lang="sv-SE" sz="1600" dirty="0"/>
              <a:t>ska </a:t>
            </a:r>
            <a:r>
              <a:rPr lang="sv-SE" sz="1600" dirty="0" smtClean="0"/>
              <a:t>bedömas </a:t>
            </a:r>
            <a:r>
              <a:rPr lang="sv-SE" sz="1600" dirty="0"/>
              <a:t>av en sjuksköterska och det är sjuksköterskan som dokumenterar detta.</a:t>
            </a:r>
          </a:p>
          <a:p>
            <a:r>
              <a:rPr lang="sv-SE" sz="1600" dirty="0" smtClean="0"/>
              <a:t>En </a:t>
            </a:r>
            <a:r>
              <a:rPr lang="sv-SE" sz="1600" dirty="0"/>
              <a:t>misstänkt </a:t>
            </a:r>
            <a:r>
              <a:rPr lang="sv-SE" sz="1600" dirty="0" smtClean="0"/>
              <a:t>Coronasmitta </a:t>
            </a:r>
            <a:r>
              <a:rPr lang="sv-SE" sz="1600" dirty="0"/>
              <a:t>eller en konstaterad Corona smittad </a:t>
            </a:r>
            <a:r>
              <a:rPr lang="sv-SE" sz="1600" dirty="0" smtClean="0"/>
              <a:t>ska skrivas </a:t>
            </a:r>
            <a:r>
              <a:rPr lang="sv-SE" sz="1600" dirty="0"/>
              <a:t>i </a:t>
            </a:r>
            <a:r>
              <a:rPr lang="sv-SE" sz="1600" b="1" dirty="0"/>
              <a:t>patient/brukar-kortet under fältet</a:t>
            </a:r>
            <a:r>
              <a:rPr lang="sv-SE" sz="1600" dirty="0"/>
              <a:t> </a:t>
            </a:r>
            <a:r>
              <a:rPr lang="sv-SE" sz="1600" b="1" dirty="0"/>
              <a:t>viktig information</a:t>
            </a:r>
            <a:r>
              <a:rPr lang="sv-SE" sz="1600" dirty="0"/>
              <a:t> och under </a:t>
            </a:r>
            <a:r>
              <a:rPr lang="sv-SE" sz="1600" b="1" dirty="0" smtClean="0"/>
              <a:t>uppmärksamhetsinformationen</a:t>
            </a:r>
            <a:r>
              <a:rPr lang="sv-SE" sz="1600" dirty="0"/>
              <a:t>. Ifrån patient/brukarkortet uppdateras informationen till båda TES miljöerna. </a:t>
            </a:r>
            <a:endParaRPr lang="sv-SE" sz="1600" dirty="0" smtClean="0"/>
          </a:p>
          <a:p>
            <a:r>
              <a:rPr lang="sv-SE" sz="1600" dirty="0" smtClean="0"/>
              <a:t>Symbol för Coronasmitta finns i webgränssnittet MCSS. Denna ska tas bort vid symtomfrihet. </a:t>
            </a:r>
            <a:r>
              <a:rPr lang="sv-SE" sz="1600" dirty="0"/>
              <a:t>Dialog med enhetschef </a:t>
            </a:r>
            <a:r>
              <a:rPr lang="sv-SE" sz="1600" dirty="0" err="1"/>
              <a:t>SoL</a:t>
            </a:r>
            <a:r>
              <a:rPr lang="sv-SE" sz="1600" dirty="0"/>
              <a:t> om det finns </a:t>
            </a:r>
            <a:r>
              <a:rPr lang="sv-SE" sz="1600" dirty="0" err="1"/>
              <a:t>SoLåtagande</a:t>
            </a:r>
            <a:r>
              <a:rPr lang="sv-SE" sz="1600" dirty="0"/>
              <a:t>. </a:t>
            </a:r>
          </a:p>
          <a:p>
            <a:pPr marL="0" indent="0">
              <a:buNone/>
            </a:pPr>
            <a:endParaRPr lang="sv-SE" sz="1400" dirty="0"/>
          </a:p>
        </p:txBody>
      </p:sp>
      <p:pic>
        <p:nvPicPr>
          <p:cNvPr id="4" name="Bildobjekt 3"/>
          <p:cNvPicPr>
            <a:picLocks noChangeAspect="1"/>
          </p:cNvPicPr>
          <p:nvPr/>
        </p:nvPicPr>
        <p:blipFill>
          <a:blip r:embed="rId3"/>
          <a:stretch>
            <a:fillRect/>
          </a:stretch>
        </p:blipFill>
        <p:spPr>
          <a:xfrm>
            <a:off x="6274948" y="3527198"/>
            <a:ext cx="1265671" cy="1265671"/>
          </a:xfrm>
          <a:prstGeom prst="rect">
            <a:avLst/>
          </a:prstGeom>
        </p:spPr>
      </p:pic>
    </p:spTree>
    <p:extLst>
      <p:ext uri="{BB962C8B-B14F-4D97-AF65-F5344CB8AC3E}">
        <p14:creationId xmlns:p14="http://schemas.microsoft.com/office/powerpoint/2010/main" val="40615600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Dokumentation</a:t>
            </a:r>
            <a:endParaRPr lang="sv-SE" dirty="0"/>
          </a:p>
        </p:txBody>
      </p:sp>
      <p:sp>
        <p:nvSpPr>
          <p:cNvPr id="3" name="Platshållare för innehåll 2"/>
          <p:cNvSpPr>
            <a:spLocks noGrp="1"/>
          </p:cNvSpPr>
          <p:nvPr>
            <p:ph idx="1"/>
          </p:nvPr>
        </p:nvSpPr>
        <p:spPr/>
        <p:txBody>
          <a:bodyPr/>
          <a:lstStyle/>
          <a:p>
            <a:r>
              <a:rPr lang="sv-SE" sz="1600" dirty="0" smtClean="0"/>
              <a:t>Koden ZV100 Åtgärd relaterad till Covid- 19 ska användas vid både konstaterad smitta och misstänkt smitta.</a:t>
            </a:r>
          </a:p>
          <a:p>
            <a:r>
              <a:rPr lang="sv-SE" sz="1600" dirty="0" smtClean="0"/>
              <a:t>Koden ligger under administration i sökordsträdet</a:t>
            </a:r>
          </a:p>
          <a:p>
            <a:r>
              <a:rPr lang="sv-SE" sz="1600" dirty="0" smtClean="0"/>
              <a:t>Koden är en </a:t>
            </a:r>
            <a:r>
              <a:rPr lang="sv-SE" sz="1600" b="1" dirty="0" smtClean="0"/>
              <a:t>tilläggskod</a:t>
            </a:r>
            <a:r>
              <a:rPr lang="sv-SE" sz="1600" dirty="0" smtClean="0"/>
              <a:t> och </a:t>
            </a:r>
            <a:r>
              <a:rPr lang="sv-SE" sz="1600" b="1" dirty="0" smtClean="0"/>
              <a:t>ingen</a:t>
            </a:r>
            <a:r>
              <a:rPr lang="sv-SE" sz="1600" dirty="0" smtClean="0"/>
              <a:t> dokumentation ska ske på denna kod utan ordinarie åtgärdskod ska användas. </a:t>
            </a:r>
          </a:p>
          <a:p>
            <a:r>
              <a:rPr lang="sv-SE" sz="1600" dirty="0" smtClean="0"/>
              <a:t>Exempel</a:t>
            </a:r>
            <a:r>
              <a:rPr lang="sv-SE" sz="1600" dirty="0"/>
              <a:t>: </a:t>
            </a:r>
            <a:endParaRPr lang="sv-SE" sz="1600" dirty="0" smtClean="0"/>
          </a:p>
          <a:p>
            <a:pPr marL="0" indent="0">
              <a:buNone/>
            </a:pPr>
            <a:r>
              <a:rPr lang="sv-SE" sz="1400" b="1" dirty="0" smtClean="0"/>
              <a:t>AV034</a:t>
            </a:r>
            <a:r>
              <a:rPr lang="sv-SE" sz="1400" dirty="0" smtClean="0"/>
              <a:t> </a:t>
            </a:r>
            <a:r>
              <a:rPr lang="sv-SE" sz="1400" dirty="0"/>
              <a:t>Provtagning UNS + ZV100 Åtgärd relaterad till </a:t>
            </a:r>
            <a:r>
              <a:rPr lang="sv-SE" sz="1400" dirty="0" smtClean="0"/>
              <a:t>covid-19v</a:t>
            </a:r>
          </a:p>
          <a:p>
            <a:pPr marL="0" indent="0">
              <a:buNone/>
            </a:pPr>
            <a:r>
              <a:rPr lang="sv-SE" sz="1400" b="1" dirty="0" smtClean="0"/>
              <a:t>XS005 </a:t>
            </a:r>
            <a:r>
              <a:rPr lang="sv-SE" sz="1400" dirty="0" smtClean="0"/>
              <a:t>Oavsett </a:t>
            </a:r>
            <a:r>
              <a:rPr lang="sv-SE" sz="1400" dirty="0"/>
              <a:t>negativt eller positivt provsvar görs åtgärdsregistrering </a:t>
            </a:r>
            <a:r>
              <a:rPr lang="sv-SE" sz="1400" dirty="0" smtClean="0"/>
              <a:t>- </a:t>
            </a:r>
            <a:r>
              <a:rPr lang="sv-SE" sz="1400" dirty="0"/>
              <a:t>externt informationsutbyte och ZV100 Åtgärd relaterad till </a:t>
            </a:r>
            <a:r>
              <a:rPr lang="sv-SE" sz="1400" dirty="0" smtClean="0"/>
              <a:t>covid-19.</a:t>
            </a:r>
            <a:endParaRPr lang="sv-SE" sz="1400" dirty="0"/>
          </a:p>
          <a:p>
            <a:pPr marL="0" indent="0">
              <a:buNone/>
            </a:pPr>
            <a:r>
              <a:rPr lang="sv-SE" sz="1400" b="1" dirty="0" smtClean="0"/>
              <a:t>QE016</a:t>
            </a:r>
            <a:r>
              <a:rPr lang="sv-SE" sz="1400" dirty="0" smtClean="0"/>
              <a:t> </a:t>
            </a:r>
            <a:r>
              <a:rPr lang="sv-SE" sz="1400" dirty="0"/>
              <a:t>Övervakning av kroppstemperatur + ZV100 </a:t>
            </a:r>
            <a:r>
              <a:rPr lang="sv-SE" sz="1400" dirty="0" smtClean="0"/>
              <a:t>Åtgärd relaterad </a:t>
            </a:r>
            <a:r>
              <a:rPr lang="sv-SE" sz="1400" dirty="0"/>
              <a:t>till covid-19 </a:t>
            </a:r>
            <a:r>
              <a:rPr lang="sv-SE" sz="1400" b="1" dirty="0" smtClean="0"/>
              <a:t>QT016 </a:t>
            </a:r>
            <a:r>
              <a:rPr lang="sv-SE" sz="1400" dirty="0"/>
              <a:t>Rådgivning till närstående + ZV100 Åtgärd relaterad till </a:t>
            </a:r>
            <a:r>
              <a:rPr lang="sv-SE" sz="1400" dirty="0" smtClean="0"/>
              <a:t>covid-19</a:t>
            </a:r>
          </a:p>
          <a:p>
            <a:pPr marL="0" indent="0">
              <a:buNone/>
            </a:pPr>
            <a:r>
              <a:rPr lang="sv-SE" sz="1400" b="1" dirty="0" smtClean="0"/>
              <a:t>PD007 </a:t>
            </a:r>
            <a:r>
              <a:rPr lang="sv-SE" sz="1400" dirty="0" smtClean="0"/>
              <a:t>Bedömning av andningsfunktioner +</a:t>
            </a:r>
            <a:r>
              <a:rPr lang="sv-SE" sz="1400" dirty="0"/>
              <a:t>ZV100 Åtgärd </a:t>
            </a:r>
            <a:r>
              <a:rPr lang="sv-SE" sz="1400" dirty="0" smtClean="0"/>
              <a:t>	relaterad </a:t>
            </a:r>
            <a:r>
              <a:rPr lang="sv-SE" sz="1400" dirty="0"/>
              <a:t>till </a:t>
            </a:r>
            <a:r>
              <a:rPr lang="sv-SE" sz="1400" dirty="0" smtClean="0"/>
              <a:t>covid-19</a:t>
            </a:r>
            <a:endParaRPr lang="sv-SE" sz="1400" dirty="0"/>
          </a:p>
          <a:p>
            <a:pPr marL="0" indent="0">
              <a:buNone/>
            </a:pPr>
            <a:endParaRPr lang="sv-SE" sz="1400" dirty="0"/>
          </a:p>
          <a:p>
            <a:pPr marL="0" indent="0">
              <a:buNone/>
            </a:pPr>
            <a:endParaRPr lang="sv-SE" dirty="0" smtClean="0"/>
          </a:p>
          <a:p>
            <a:endParaRPr lang="sv-SE" dirty="0"/>
          </a:p>
        </p:txBody>
      </p:sp>
    </p:spTree>
    <p:extLst>
      <p:ext uri="{BB962C8B-B14F-4D97-AF65-F5344CB8AC3E}">
        <p14:creationId xmlns:p14="http://schemas.microsoft.com/office/powerpoint/2010/main" val="2624975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solidFill>
                  <a:srgbClr val="FF0000"/>
                </a:solidFill>
              </a:rPr>
              <a:t>Nyheter </a:t>
            </a:r>
            <a:r>
              <a:rPr lang="sv-SE" dirty="0" err="1" smtClean="0">
                <a:solidFill>
                  <a:srgbClr val="FF0000"/>
                </a:solidFill>
              </a:rPr>
              <a:t>Covid</a:t>
            </a:r>
            <a:r>
              <a:rPr lang="sv-SE" dirty="0" smtClean="0">
                <a:solidFill>
                  <a:srgbClr val="FF0000"/>
                </a:solidFill>
              </a:rPr>
              <a:t> </a:t>
            </a:r>
            <a:r>
              <a:rPr lang="sv-SE" sz="1400" dirty="0" smtClean="0">
                <a:solidFill>
                  <a:srgbClr val="FF0000"/>
                </a:solidFill>
              </a:rPr>
              <a:t>2025-01-03</a:t>
            </a:r>
            <a:endParaRPr lang="sv-SE" sz="1400" dirty="0">
              <a:solidFill>
                <a:srgbClr val="FF0000"/>
              </a:solidFill>
            </a:endParaRPr>
          </a:p>
        </p:txBody>
      </p:sp>
      <p:sp>
        <p:nvSpPr>
          <p:cNvPr id="3" name="Platshållare för innehåll 2"/>
          <p:cNvSpPr>
            <a:spLocks noGrp="1"/>
          </p:cNvSpPr>
          <p:nvPr>
            <p:ph idx="1"/>
          </p:nvPr>
        </p:nvSpPr>
        <p:spPr/>
        <p:txBody>
          <a:bodyPr/>
          <a:lstStyle/>
          <a:p>
            <a:r>
              <a:rPr lang="sv-SE" dirty="0" err="1" smtClean="0">
                <a:solidFill>
                  <a:srgbClr val="FF0000"/>
                </a:solidFill>
              </a:rPr>
              <a:t>Covid</a:t>
            </a:r>
            <a:r>
              <a:rPr lang="sv-SE" dirty="0" smtClean="0">
                <a:solidFill>
                  <a:srgbClr val="FF0000"/>
                </a:solidFill>
              </a:rPr>
              <a:t> </a:t>
            </a:r>
            <a:r>
              <a:rPr lang="sv-SE" dirty="0">
                <a:solidFill>
                  <a:srgbClr val="FF0000"/>
                </a:solidFill>
              </a:rPr>
              <a:t>följer inte samma säsongsmönster som influensa och RS utan sprids året runt. </a:t>
            </a:r>
            <a:endParaRPr lang="sv-SE" dirty="0" smtClean="0">
              <a:solidFill>
                <a:srgbClr val="FF0000"/>
              </a:solidFill>
            </a:endParaRPr>
          </a:p>
          <a:p>
            <a:r>
              <a:rPr lang="sv-SE" dirty="0" smtClean="0">
                <a:solidFill>
                  <a:srgbClr val="FF0000"/>
                </a:solidFill>
              </a:rPr>
              <a:t>Vi vill </a:t>
            </a:r>
            <a:r>
              <a:rPr lang="sv-SE" dirty="0">
                <a:solidFill>
                  <a:srgbClr val="FF0000"/>
                </a:solidFill>
              </a:rPr>
              <a:t>framförallt påminna </a:t>
            </a:r>
            <a:r>
              <a:rPr lang="sv-SE" dirty="0" smtClean="0">
                <a:solidFill>
                  <a:srgbClr val="FF0000"/>
                </a:solidFill>
              </a:rPr>
              <a:t>om </a:t>
            </a:r>
            <a:r>
              <a:rPr lang="sv-SE" dirty="0" smtClean="0">
                <a:solidFill>
                  <a:srgbClr val="FF0000"/>
                </a:solidFill>
                <a:hlinkClick r:id="rId2"/>
              </a:rPr>
              <a:t>basala hygienrutiner </a:t>
            </a:r>
            <a:r>
              <a:rPr lang="sv-SE" dirty="0" smtClean="0">
                <a:solidFill>
                  <a:srgbClr val="FF0000"/>
                </a:solidFill>
              </a:rPr>
              <a:t>och </a:t>
            </a:r>
            <a:r>
              <a:rPr lang="sv-SE" dirty="0">
                <a:solidFill>
                  <a:srgbClr val="FF0000"/>
                </a:solidFill>
                <a:hlinkClick r:id="rId3"/>
              </a:rPr>
              <a:t>smittförebyggande åtgärder </a:t>
            </a:r>
            <a:r>
              <a:rPr lang="sv-SE" dirty="0">
                <a:solidFill>
                  <a:srgbClr val="FF0000"/>
                </a:solidFill>
              </a:rPr>
              <a:t> </a:t>
            </a:r>
            <a:r>
              <a:rPr lang="sv-SE" dirty="0" smtClean="0">
                <a:solidFill>
                  <a:srgbClr val="FF0000"/>
                </a:solidFill>
              </a:rPr>
              <a:t>samt </a:t>
            </a:r>
            <a:r>
              <a:rPr lang="sv-SE" dirty="0">
                <a:solidFill>
                  <a:srgbClr val="FF0000"/>
                </a:solidFill>
              </a:rPr>
              <a:t>fortsatt uppmärksamhet på symtom för att minimera risker för smittspridning, både bland personal och brukare. </a:t>
            </a:r>
            <a:br>
              <a:rPr lang="sv-SE" dirty="0">
                <a:solidFill>
                  <a:srgbClr val="FF0000"/>
                </a:solidFill>
              </a:rPr>
            </a:br>
            <a:endParaRPr lang="sv-SE" dirty="0" smtClean="0">
              <a:solidFill>
                <a:srgbClr val="FF0000"/>
              </a:solidFill>
            </a:endParaRPr>
          </a:p>
          <a:p>
            <a:r>
              <a:rPr lang="sv-SE" dirty="0" smtClean="0">
                <a:solidFill>
                  <a:srgbClr val="FF0000"/>
                </a:solidFill>
              </a:rPr>
              <a:t>Uppmärksamhetsinformation detta ska  </a:t>
            </a:r>
            <a:r>
              <a:rPr lang="sv-SE" dirty="0" smtClean="0">
                <a:solidFill>
                  <a:srgbClr val="FF0000"/>
                </a:solidFill>
              </a:rPr>
              <a:t>fyllas i vid konstaterad eller misstanke om </a:t>
            </a:r>
            <a:r>
              <a:rPr lang="sv-SE" dirty="0" err="1" smtClean="0">
                <a:solidFill>
                  <a:srgbClr val="FF0000"/>
                </a:solidFill>
              </a:rPr>
              <a:t>Covid</a:t>
            </a:r>
            <a:r>
              <a:rPr lang="sv-SE" dirty="0" smtClean="0">
                <a:solidFill>
                  <a:srgbClr val="FF0000"/>
                </a:solidFill>
              </a:rPr>
              <a:t> i HSL-journalen</a:t>
            </a:r>
            <a:endParaRPr lang="sv-SE" dirty="0">
              <a:solidFill>
                <a:srgbClr val="FF0000"/>
              </a:solidFill>
            </a:endParaRPr>
          </a:p>
        </p:txBody>
      </p:sp>
    </p:spTree>
    <p:extLst>
      <p:ext uri="{BB962C8B-B14F-4D97-AF65-F5344CB8AC3E}">
        <p14:creationId xmlns:p14="http://schemas.microsoft.com/office/powerpoint/2010/main" val="3188044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Patient/brukar kortet Viva</a:t>
            </a:r>
            <a:endParaRPr lang="sv-SE" dirty="0"/>
          </a:p>
        </p:txBody>
      </p:sp>
      <p:sp>
        <p:nvSpPr>
          <p:cNvPr id="6" name="Platshållare för innehåll 5"/>
          <p:cNvSpPr>
            <a:spLocks noGrp="1"/>
          </p:cNvSpPr>
          <p:nvPr>
            <p:ph idx="1"/>
          </p:nvPr>
        </p:nvSpPr>
        <p:spPr>
          <a:xfrm>
            <a:off x="272143" y="1318466"/>
            <a:ext cx="8088086" cy="3735458"/>
          </a:xfrm>
        </p:spPr>
        <p:txBody>
          <a:bodyPr/>
          <a:lstStyle/>
          <a:p>
            <a:r>
              <a:rPr lang="sv-SE" b="1" dirty="0"/>
              <a:t>Vid misstänkt Corona smitta ska det stå:</a:t>
            </a:r>
            <a:endParaRPr lang="sv-SE" dirty="0"/>
          </a:p>
          <a:p>
            <a:pPr marL="0" lvl="0" indent="0">
              <a:buNone/>
            </a:pPr>
            <a:r>
              <a:rPr lang="sv-SE" dirty="0" smtClean="0"/>
              <a:t>      Misstänkt </a:t>
            </a:r>
            <a:r>
              <a:rPr lang="sv-SE" dirty="0"/>
              <a:t>Corona smitta, provtagning </a:t>
            </a:r>
            <a:r>
              <a:rPr lang="sv-SE" dirty="0" smtClean="0"/>
              <a:t>pågår</a:t>
            </a:r>
          </a:p>
          <a:p>
            <a:pPr marL="0" lvl="0" indent="0">
              <a:buNone/>
            </a:pPr>
            <a:r>
              <a:rPr lang="sv-SE" sz="1400" i="1" dirty="0"/>
              <a:t> </a:t>
            </a:r>
            <a:r>
              <a:rPr lang="sv-SE" sz="1400" i="1" dirty="0" smtClean="0"/>
              <a:t>       ( </a:t>
            </a:r>
            <a:r>
              <a:rPr lang="sv-SE" sz="1400" i="1" dirty="0"/>
              <a:t>texten kan uteslutas vid de fall inga prover tas</a:t>
            </a:r>
            <a:r>
              <a:rPr lang="sv-SE" sz="1400" i="1" dirty="0" smtClean="0"/>
              <a:t>)</a:t>
            </a:r>
            <a:r>
              <a:rPr lang="sv-SE" dirty="0" smtClean="0"/>
              <a:t>, använd skyddsutrustning </a:t>
            </a:r>
            <a:endParaRPr lang="sv-SE" dirty="0"/>
          </a:p>
          <a:p>
            <a:r>
              <a:rPr lang="sv-SE" b="1" dirty="0"/>
              <a:t>Vid konstaterad Corona smitta ska det stå:</a:t>
            </a:r>
            <a:endParaRPr lang="sv-SE" dirty="0"/>
          </a:p>
          <a:p>
            <a:pPr marL="0" lvl="0" indent="0">
              <a:buNone/>
            </a:pPr>
            <a:r>
              <a:rPr lang="sv-SE" dirty="0" smtClean="0"/>
              <a:t>      Konstaterad </a:t>
            </a:r>
            <a:r>
              <a:rPr lang="sv-SE" dirty="0"/>
              <a:t>Corona smitta, använd skyddsutrustning</a:t>
            </a:r>
          </a:p>
          <a:p>
            <a:pPr marL="0" indent="0">
              <a:buNone/>
            </a:pPr>
            <a:r>
              <a:rPr lang="sv-SE" sz="1400" dirty="0" smtClean="0"/>
              <a:t>        Det </a:t>
            </a:r>
            <a:r>
              <a:rPr lang="sv-SE" sz="1400" dirty="0"/>
              <a:t>ska finnas en åtgärdsregistrering som styrker detta</a:t>
            </a:r>
            <a:r>
              <a:rPr lang="sv-SE" sz="1400" dirty="0" smtClean="0"/>
              <a:t>, lämpligt </a:t>
            </a:r>
            <a:r>
              <a:rPr lang="sv-SE" sz="1400" dirty="0"/>
              <a:t>sökord </a:t>
            </a:r>
            <a:r>
              <a:rPr lang="sv-SE" sz="1400" dirty="0" smtClean="0"/>
              <a:t>väljs och </a:t>
            </a:r>
            <a:r>
              <a:rPr lang="sv-SE" sz="1400" dirty="0"/>
              <a:t>om </a:t>
            </a:r>
            <a:endParaRPr lang="sv-SE" sz="1400" dirty="0" smtClean="0"/>
          </a:p>
          <a:p>
            <a:pPr marL="0" indent="0">
              <a:buNone/>
            </a:pPr>
            <a:r>
              <a:rPr lang="sv-SE" sz="1400" dirty="0"/>
              <a:t> </a:t>
            </a:r>
            <a:r>
              <a:rPr lang="sv-SE" sz="1400" dirty="0" smtClean="0"/>
              <a:t>       det finns </a:t>
            </a:r>
            <a:r>
              <a:rPr lang="sv-SE" sz="1400" dirty="0"/>
              <a:t>behov av insatser ska det framgå i vårdplanen. </a:t>
            </a:r>
          </a:p>
          <a:p>
            <a:pPr marL="0" indent="0">
              <a:buNone/>
            </a:pPr>
            <a:r>
              <a:rPr lang="sv-SE" sz="1400" dirty="0" smtClean="0"/>
              <a:t>        Om </a:t>
            </a:r>
            <a:r>
              <a:rPr lang="sv-SE" sz="1400" dirty="0"/>
              <a:t>det i journalanteckning från VGR står ICD-10 koden U07.1 COVID19 läggs den in </a:t>
            </a:r>
            <a:endParaRPr lang="sv-SE" sz="1400" dirty="0" smtClean="0"/>
          </a:p>
          <a:p>
            <a:pPr marL="0" indent="0">
              <a:buNone/>
            </a:pPr>
            <a:r>
              <a:rPr lang="sv-SE" sz="1400" dirty="0" smtClean="0"/>
              <a:t>         under </a:t>
            </a:r>
            <a:r>
              <a:rPr lang="sv-SE" sz="1400" dirty="0"/>
              <a:t>medicinska diagnoser</a:t>
            </a:r>
            <a:r>
              <a:rPr lang="sv-SE" dirty="0"/>
              <a:t>.</a:t>
            </a:r>
          </a:p>
          <a:p>
            <a:r>
              <a:rPr lang="sv-SE" sz="1600" dirty="0" smtClean="0"/>
              <a:t>Om patient är frisk men den man delar  hushåll med har symtom eller har </a:t>
            </a:r>
          </a:p>
          <a:p>
            <a:pPr marL="0" indent="0">
              <a:buNone/>
            </a:pPr>
            <a:r>
              <a:rPr lang="sv-SE" sz="1600" dirty="0"/>
              <a:t> </a:t>
            </a:r>
            <a:r>
              <a:rPr lang="sv-SE" sz="1600" dirty="0" smtClean="0"/>
              <a:t>     konstaterad smitta skrivs detta under viktig information.</a:t>
            </a:r>
          </a:p>
          <a:p>
            <a:pPr marL="0" indent="0">
              <a:buNone/>
            </a:pPr>
            <a:r>
              <a:rPr lang="sv-SE" sz="1600" dirty="0"/>
              <a:t> </a:t>
            </a:r>
            <a:r>
              <a:rPr lang="sv-SE" sz="1600" dirty="0" smtClean="0"/>
              <a:t>     ”Närstående misstänkt/konstaterad smitta”. Detta gäller i ordinärt boende.</a:t>
            </a:r>
            <a:endParaRPr lang="sv-SE" sz="1600" dirty="0"/>
          </a:p>
        </p:txBody>
      </p:sp>
      <p:pic>
        <p:nvPicPr>
          <p:cNvPr id="7" name="Bildobjekt 6"/>
          <p:cNvPicPr/>
          <p:nvPr/>
        </p:nvPicPr>
        <p:blipFill>
          <a:blip r:embed="rId3"/>
          <a:stretch>
            <a:fillRect/>
          </a:stretch>
        </p:blipFill>
        <p:spPr>
          <a:xfrm>
            <a:off x="4630187" y="459946"/>
            <a:ext cx="2804795" cy="858520"/>
          </a:xfrm>
          <a:prstGeom prst="rect">
            <a:avLst/>
          </a:prstGeom>
        </p:spPr>
      </p:pic>
      <p:sp>
        <p:nvSpPr>
          <p:cNvPr id="8" name="Högerpil 7"/>
          <p:cNvSpPr/>
          <p:nvPr/>
        </p:nvSpPr>
        <p:spPr>
          <a:xfrm flipH="1">
            <a:off x="5347887" y="969632"/>
            <a:ext cx="1083597" cy="141149"/>
          </a:xfrm>
          <a:prstGeom prst="rightArrow">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66839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Nyheter </a:t>
            </a:r>
            <a:r>
              <a:rPr lang="sv-SE" dirty="0" err="1" smtClean="0"/>
              <a:t>Covid</a:t>
            </a:r>
            <a:r>
              <a:rPr lang="sv-SE" dirty="0" smtClean="0"/>
              <a:t> </a:t>
            </a:r>
            <a:r>
              <a:rPr lang="sv-SE" sz="1400" dirty="0" smtClean="0"/>
              <a:t>2024-07-30</a:t>
            </a:r>
            <a:endParaRPr lang="sv-SE" sz="1400" dirty="0"/>
          </a:p>
        </p:txBody>
      </p:sp>
      <p:sp>
        <p:nvSpPr>
          <p:cNvPr id="3" name="Platshållare för innehåll 2"/>
          <p:cNvSpPr>
            <a:spLocks noGrp="1"/>
          </p:cNvSpPr>
          <p:nvPr>
            <p:ph idx="1"/>
          </p:nvPr>
        </p:nvSpPr>
        <p:spPr/>
        <p:txBody>
          <a:bodyPr/>
          <a:lstStyle/>
          <a:p>
            <a:r>
              <a:rPr lang="sv-SE" dirty="0"/>
              <a:t>Covid-19 ökar både i Sverige och i Europa. </a:t>
            </a:r>
            <a:r>
              <a:rPr lang="sv-SE" dirty="0" err="1"/>
              <a:t>Covid</a:t>
            </a:r>
            <a:r>
              <a:rPr lang="sv-SE" dirty="0"/>
              <a:t> följer inte samma säsongsmönster som influensa och RS utan sprids året runt. </a:t>
            </a:r>
            <a:endParaRPr lang="sv-SE" dirty="0" smtClean="0"/>
          </a:p>
          <a:p>
            <a:r>
              <a:rPr lang="sv-SE" dirty="0" smtClean="0"/>
              <a:t>Vi vill </a:t>
            </a:r>
            <a:r>
              <a:rPr lang="sv-SE" dirty="0"/>
              <a:t>framförallt påminna </a:t>
            </a:r>
            <a:r>
              <a:rPr lang="sv-SE" dirty="0" smtClean="0"/>
              <a:t>om </a:t>
            </a:r>
            <a:r>
              <a:rPr lang="sv-SE" dirty="0" smtClean="0">
                <a:hlinkClick r:id="rId2"/>
              </a:rPr>
              <a:t>basala hygienrutiner </a:t>
            </a:r>
            <a:r>
              <a:rPr lang="sv-SE" dirty="0" smtClean="0"/>
              <a:t>och </a:t>
            </a:r>
            <a:r>
              <a:rPr lang="sv-SE" dirty="0">
                <a:hlinkClick r:id="rId3"/>
              </a:rPr>
              <a:t>smittförebyggande åtgärder </a:t>
            </a:r>
            <a:r>
              <a:rPr lang="sv-SE" dirty="0"/>
              <a:t> </a:t>
            </a:r>
            <a:r>
              <a:rPr lang="sv-SE" dirty="0" smtClean="0"/>
              <a:t>samt </a:t>
            </a:r>
            <a:r>
              <a:rPr lang="sv-SE" dirty="0"/>
              <a:t>fortsatt uppmärksamhet på symtom för att minimera risker för smittspridning, både bland personal och brukare. </a:t>
            </a:r>
            <a:br>
              <a:rPr lang="sv-SE" dirty="0"/>
            </a:br>
            <a:endParaRPr lang="sv-SE" dirty="0" smtClean="0"/>
          </a:p>
          <a:p>
            <a:r>
              <a:rPr lang="sv-SE" dirty="0" smtClean="0"/>
              <a:t>Ett förtydligande gällande uppmärksamma information, detta ska inte fyllas i vid konstaterad eller misstanke om </a:t>
            </a:r>
            <a:r>
              <a:rPr lang="sv-SE" dirty="0" err="1" smtClean="0"/>
              <a:t>Covid</a:t>
            </a:r>
            <a:r>
              <a:rPr lang="sv-SE" dirty="0" smtClean="0"/>
              <a:t> då det inte är en samhällsfarlig sjukdom</a:t>
            </a:r>
            <a:endParaRPr lang="sv-SE" dirty="0"/>
          </a:p>
        </p:txBody>
      </p:sp>
    </p:spTree>
    <p:extLst>
      <p:ext uri="{BB962C8B-B14F-4D97-AF65-F5344CB8AC3E}">
        <p14:creationId xmlns:p14="http://schemas.microsoft.com/office/powerpoint/2010/main" val="2727245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Vägledning vid förkylningssymtom hos patient</a:t>
            </a:r>
            <a:endParaRPr lang="sv-SE" dirty="0"/>
          </a:p>
        </p:txBody>
      </p:sp>
      <p:sp>
        <p:nvSpPr>
          <p:cNvPr id="3" name="Platshållare för innehåll 2"/>
          <p:cNvSpPr>
            <a:spLocks noGrp="1"/>
          </p:cNvSpPr>
          <p:nvPr>
            <p:ph idx="1"/>
          </p:nvPr>
        </p:nvSpPr>
        <p:spPr/>
        <p:txBody>
          <a:bodyPr/>
          <a:lstStyle/>
          <a:p>
            <a:r>
              <a:rPr lang="sv-SE" dirty="0" smtClean="0"/>
              <a:t>Agera utifrån symtom och förhindra att sprida smitta vidare.</a:t>
            </a:r>
          </a:p>
          <a:p>
            <a:endParaRPr lang="sv-SE" dirty="0" smtClean="0"/>
          </a:p>
          <a:p>
            <a:r>
              <a:rPr lang="sv-SE" dirty="0" smtClean="0"/>
              <a:t>Följ </a:t>
            </a:r>
            <a:r>
              <a:rPr lang="sv-SE" dirty="0"/>
              <a:t>b</a:t>
            </a:r>
            <a:r>
              <a:rPr lang="sv-SE" dirty="0" smtClean="0"/>
              <a:t>asala hygienrutiner, bedöm behov av skyddsutrustning.</a:t>
            </a:r>
          </a:p>
          <a:p>
            <a:endParaRPr lang="sv-SE" dirty="0" smtClean="0"/>
          </a:p>
          <a:p>
            <a:r>
              <a:rPr lang="sv-SE" dirty="0" smtClean="0"/>
              <a:t>Kontrollera vaccinationsstatus gällande Covid-19.</a:t>
            </a:r>
          </a:p>
          <a:p>
            <a:endParaRPr lang="sv-SE" dirty="0"/>
          </a:p>
          <a:p>
            <a:r>
              <a:rPr lang="sv-SE" dirty="0" smtClean="0"/>
              <a:t>Bedöm behov av läkarkontakt för ev. provtagning.</a:t>
            </a:r>
          </a:p>
          <a:p>
            <a:pPr marL="0" indent="0">
              <a:buNone/>
            </a:pPr>
            <a:endParaRPr lang="sv-SE" dirty="0" smtClean="0"/>
          </a:p>
          <a:p>
            <a:r>
              <a:rPr lang="sv-SE" dirty="0" smtClean="0"/>
              <a:t>Provtagningsindikation, se nedan länk.</a:t>
            </a:r>
            <a:endParaRPr lang="sv-SE" dirty="0"/>
          </a:p>
          <a:p>
            <a:pPr marL="0" indent="0">
              <a:buNone/>
            </a:pPr>
            <a:r>
              <a:rPr lang="sv-SE" sz="900" dirty="0" smtClean="0">
                <a:hlinkClick r:id="rId2"/>
              </a:rPr>
              <a:t> https</a:t>
            </a:r>
            <a:r>
              <a:rPr lang="sv-SE" sz="900" dirty="0">
                <a:hlinkClick r:id="rId2"/>
              </a:rPr>
              <a:t>://</a:t>
            </a:r>
            <a:r>
              <a:rPr lang="sv-SE" sz="900" dirty="0" smtClean="0">
                <a:hlinkClick r:id="rId2"/>
              </a:rPr>
              <a:t>mellanarkiv-offentlig.vgregion.se/alfresco/s/archive/stream/public/v1/source/available/sofia/ssn11800-2140136717-143/surrogate/Provtagningsindikation%20f%c3%b6r%20p%c3%a5visning%20av%20p%c3%a5g%c3%a5ende%20covid-19.pdf</a:t>
            </a:r>
            <a:endParaRPr lang="sv-SE" sz="900" dirty="0" smtClean="0"/>
          </a:p>
          <a:p>
            <a:endParaRPr lang="sv-SE" sz="900" dirty="0" smtClean="0"/>
          </a:p>
          <a:p>
            <a:endParaRPr lang="sv-SE" dirty="0" smtClean="0"/>
          </a:p>
          <a:p>
            <a:endParaRPr lang="sv-SE" dirty="0"/>
          </a:p>
        </p:txBody>
      </p:sp>
    </p:spTree>
    <p:extLst>
      <p:ext uri="{BB962C8B-B14F-4D97-AF65-F5344CB8AC3E}">
        <p14:creationId xmlns:p14="http://schemas.microsoft.com/office/powerpoint/2010/main" val="2833284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Bedömning av smittfrihet</a:t>
            </a:r>
            <a:endParaRPr lang="sv-SE" dirty="0"/>
          </a:p>
        </p:txBody>
      </p:sp>
      <p:sp>
        <p:nvSpPr>
          <p:cNvPr id="3" name="Platshållare för innehåll 2"/>
          <p:cNvSpPr>
            <a:spLocks noGrp="1"/>
          </p:cNvSpPr>
          <p:nvPr>
            <p:ph idx="1"/>
          </p:nvPr>
        </p:nvSpPr>
        <p:spPr>
          <a:xfrm>
            <a:off x="523511" y="1228889"/>
            <a:ext cx="6791144" cy="3384827"/>
          </a:xfrm>
        </p:spPr>
        <p:txBody>
          <a:bodyPr/>
          <a:lstStyle/>
          <a:p>
            <a:r>
              <a:rPr lang="sv-SE" dirty="0" smtClean="0"/>
              <a:t>Grundregel </a:t>
            </a:r>
            <a:r>
              <a:rPr lang="sv-SE" dirty="0"/>
              <a:t>är att patient/omsorgstagare som bedömts smittsam inte vistas bland andra patienter/omsorgstagare.</a:t>
            </a:r>
          </a:p>
          <a:p>
            <a:r>
              <a:rPr lang="sv-SE" dirty="0" smtClean="0"/>
              <a:t>I tidsangivelserna nedan </a:t>
            </a:r>
            <a:r>
              <a:rPr lang="sv-SE" dirty="0"/>
              <a:t>ingår att person med symtom ska ha varit feberfri minst 24 timmar och påtagligt allmänt förbättrad.</a:t>
            </a:r>
          </a:p>
          <a:p>
            <a:pPr marL="0" indent="0">
              <a:buNone/>
            </a:pPr>
            <a:r>
              <a:rPr lang="sv-SE" dirty="0" smtClean="0"/>
              <a:t> För patient/omsorgstagare </a:t>
            </a:r>
            <a:r>
              <a:rPr lang="sv-SE" dirty="0"/>
              <a:t>med bekräftad </a:t>
            </a:r>
            <a:r>
              <a:rPr lang="sv-SE" dirty="0" smtClean="0"/>
              <a:t>covid-19:</a:t>
            </a:r>
          </a:p>
          <a:p>
            <a:r>
              <a:rPr lang="sv-SE" dirty="0" smtClean="0"/>
              <a:t>som </a:t>
            </a:r>
            <a:r>
              <a:rPr lang="sv-SE" dirty="0"/>
              <a:t>inte är </a:t>
            </a:r>
            <a:r>
              <a:rPr lang="sv-SE" dirty="0" err="1"/>
              <a:t>immunosuprimerade</a:t>
            </a:r>
            <a:r>
              <a:rPr lang="sv-SE" dirty="0"/>
              <a:t> gäller </a:t>
            </a:r>
            <a:r>
              <a:rPr lang="sv-SE" dirty="0" smtClean="0"/>
              <a:t>5 </a:t>
            </a:r>
            <a:r>
              <a:rPr lang="sv-SE" dirty="0"/>
              <a:t>dagar från symtomdebut.</a:t>
            </a:r>
          </a:p>
          <a:p>
            <a:r>
              <a:rPr lang="sv-SE" dirty="0" smtClean="0"/>
              <a:t>som </a:t>
            </a:r>
            <a:r>
              <a:rPr lang="sv-SE" dirty="0"/>
              <a:t>är symtomfria gäller </a:t>
            </a:r>
            <a:r>
              <a:rPr lang="sv-SE" dirty="0" smtClean="0"/>
              <a:t>5 </a:t>
            </a:r>
            <a:r>
              <a:rPr lang="sv-SE" dirty="0"/>
              <a:t>dagar från provtagningsdatum</a:t>
            </a:r>
          </a:p>
          <a:p>
            <a:r>
              <a:rPr lang="sv-SE" dirty="0" smtClean="0"/>
              <a:t>med </a:t>
            </a:r>
            <a:r>
              <a:rPr lang="sv-SE" dirty="0" err="1"/>
              <a:t>immunosuppression</a:t>
            </a:r>
            <a:r>
              <a:rPr lang="sv-SE" dirty="0"/>
              <a:t> eller kritisk sjukdom som vårdats på IVA gäller individuell bedömning med 14 dagar som riktmärke</a:t>
            </a:r>
          </a:p>
          <a:p>
            <a:pPr marL="0" indent="0">
              <a:buNone/>
            </a:pPr>
            <a:r>
              <a:rPr lang="sv-SE" b="1" dirty="0" smtClean="0"/>
              <a:t> </a:t>
            </a:r>
            <a:endParaRPr lang="sv-SE" dirty="0" smtClean="0">
              <a:solidFill>
                <a:srgbClr val="FF0000"/>
              </a:solidFill>
            </a:endParaRPr>
          </a:p>
          <a:p>
            <a:pPr marL="0" indent="0">
              <a:buNone/>
            </a:pPr>
            <a:r>
              <a:rPr lang="sv-SE" dirty="0" smtClean="0"/>
              <a:t>Läs mer </a:t>
            </a:r>
            <a:r>
              <a:rPr lang="sv-SE" dirty="0" smtClean="0">
                <a:solidFill>
                  <a:srgbClr val="FF0000"/>
                </a:solidFill>
                <a:hlinkClick r:id="rId2"/>
              </a:rPr>
              <a:t>Smittfrihet</a:t>
            </a:r>
            <a:endParaRPr lang="sv-SE" dirty="0">
              <a:solidFill>
                <a:srgbClr val="FF0000"/>
              </a:solidFill>
            </a:endParaRPr>
          </a:p>
        </p:txBody>
      </p:sp>
    </p:spTree>
    <p:extLst>
      <p:ext uri="{BB962C8B-B14F-4D97-AF65-F5344CB8AC3E}">
        <p14:creationId xmlns:p14="http://schemas.microsoft.com/office/powerpoint/2010/main" val="4139924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20356" y="290676"/>
            <a:ext cx="6732424" cy="857250"/>
          </a:xfrm>
        </p:spPr>
        <p:txBody>
          <a:bodyPr/>
          <a:lstStyle/>
          <a:p>
            <a:r>
              <a:rPr lang="sv-SE" dirty="0" smtClean="0"/>
              <a:t>Information om vägledningen</a:t>
            </a:r>
            <a:endParaRPr lang="sv-SE" dirty="0"/>
          </a:p>
        </p:txBody>
      </p:sp>
      <p:sp>
        <p:nvSpPr>
          <p:cNvPr id="3" name="Platshållare för innehåll 2"/>
          <p:cNvSpPr>
            <a:spLocks noGrp="1"/>
          </p:cNvSpPr>
          <p:nvPr>
            <p:ph idx="1"/>
          </p:nvPr>
        </p:nvSpPr>
        <p:spPr/>
        <p:txBody>
          <a:bodyPr/>
          <a:lstStyle/>
          <a:p>
            <a:pPr marL="0" indent="0">
              <a:buNone/>
            </a:pPr>
            <a:r>
              <a:rPr lang="sv-SE" dirty="0" smtClean="0"/>
              <a:t>Eftersom Covid-19 inte längre är en samhällsfarlig sjukdom så gäller samma rutiner och arbetssätt som för övriga smittsamma sjukdomar. T.ex. Basala hygienregler, skyddsutrustning och brytande av smittvägar.</a:t>
            </a:r>
          </a:p>
          <a:p>
            <a:pPr marL="0" indent="0">
              <a:buNone/>
            </a:pPr>
            <a:endParaRPr lang="sv-SE" dirty="0" smtClean="0"/>
          </a:p>
          <a:p>
            <a:pPr marL="0" indent="0">
              <a:buNone/>
            </a:pPr>
            <a:r>
              <a:rPr lang="sv-SE" dirty="0" smtClean="0"/>
              <a:t>Det är inte alltid enkelt att bedöma hur vi ska gå tillväga när patient uppvisar förkylningssymtom, det kan t.ex. vara en ”vanlig” förkylning eller allergi. Därför har vi på nästa sida försökt ge en vägledning på hur man kan tänka.</a:t>
            </a:r>
          </a:p>
          <a:p>
            <a:pPr marL="0" indent="0">
              <a:buNone/>
            </a:pPr>
            <a:endParaRPr lang="sv-SE" dirty="0" smtClean="0"/>
          </a:p>
          <a:p>
            <a:pPr marL="0" indent="0">
              <a:buNone/>
            </a:pPr>
            <a:endParaRPr lang="sv-SE" dirty="0" smtClean="0"/>
          </a:p>
          <a:p>
            <a:pPr marL="0" indent="0">
              <a:buNone/>
            </a:pPr>
            <a:endParaRPr lang="sv-SE" dirty="0"/>
          </a:p>
        </p:txBody>
      </p:sp>
    </p:spTree>
    <p:extLst>
      <p:ext uri="{BB962C8B-B14F-4D97-AF65-F5344CB8AC3E}">
        <p14:creationId xmlns:p14="http://schemas.microsoft.com/office/powerpoint/2010/main" val="28019797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Erbjudande om vaccin ska dokumenteras</a:t>
            </a:r>
            <a:endParaRPr lang="sv-SE" dirty="0"/>
          </a:p>
        </p:txBody>
      </p:sp>
      <p:sp>
        <p:nvSpPr>
          <p:cNvPr id="3" name="Platshållare för innehåll 2"/>
          <p:cNvSpPr>
            <a:spLocks noGrp="1"/>
          </p:cNvSpPr>
          <p:nvPr>
            <p:ph idx="1"/>
          </p:nvPr>
        </p:nvSpPr>
        <p:spPr/>
        <p:txBody>
          <a:bodyPr/>
          <a:lstStyle/>
          <a:p>
            <a:pPr marL="0" indent="0">
              <a:buNone/>
            </a:pPr>
            <a:r>
              <a:rPr lang="sv-SE" dirty="0" smtClean="0"/>
              <a:t>Erbjudande om vaccin ska dokumenteras, ett sökord finns under administrativa koden AADK Samtycke Vaccination. Dokumentera om samtycket givits eller inte.</a:t>
            </a:r>
          </a:p>
          <a:p>
            <a:pPr marL="0" indent="0">
              <a:buNone/>
            </a:pPr>
            <a:endParaRPr lang="sv-SE" dirty="0"/>
          </a:p>
          <a:p>
            <a:r>
              <a:rPr lang="sv-SE" dirty="0" smtClean="0"/>
              <a:t>Patient som tackar </a:t>
            </a:r>
            <a:r>
              <a:rPr lang="sv-SE" b="1" dirty="0" smtClean="0"/>
              <a:t>ja</a:t>
            </a:r>
            <a:r>
              <a:rPr lang="sv-SE" dirty="0" smtClean="0"/>
              <a:t>/</a:t>
            </a:r>
            <a:r>
              <a:rPr lang="sv-SE" b="1" dirty="0" smtClean="0"/>
              <a:t>nej</a:t>
            </a:r>
            <a:r>
              <a:rPr lang="sv-SE" dirty="0" smtClean="0"/>
              <a:t> till vaccination </a:t>
            </a:r>
            <a:r>
              <a:rPr lang="sv-SE" dirty="0"/>
              <a:t>Covid-19 </a:t>
            </a:r>
            <a:r>
              <a:rPr lang="sv-SE" dirty="0" smtClean="0"/>
              <a:t> lägg till kod ZV100</a:t>
            </a:r>
          </a:p>
          <a:p>
            <a:pPr marL="0" indent="0">
              <a:buNone/>
            </a:pPr>
            <a:r>
              <a:rPr lang="sv-SE" dirty="0" smtClean="0"/>
              <a:t> </a:t>
            </a:r>
            <a:endParaRPr lang="sv-SE" dirty="0"/>
          </a:p>
        </p:txBody>
      </p:sp>
    </p:spTree>
    <p:extLst>
      <p:ext uri="{BB962C8B-B14F-4D97-AF65-F5344CB8AC3E}">
        <p14:creationId xmlns:p14="http://schemas.microsoft.com/office/powerpoint/2010/main" val="32041774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Smittspårning av covid-19</a:t>
            </a:r>
            <a:endParaRPr lang="sv-SE" dirty="0"/>
          </a:p>
        </p:txBody>
      </p:sp>
      <p:sp>
        <p:nvSpPr>
          <p:cNvPr id="3" name="Platshållare för innehåll 2"/>
          <p:cNvSpPr>
            <a:spLocks noGrp="1"/>
          </p:cNvSpPr>
          <p:nvPr>
            <p:ph idx="1"/>
          </p:nvPr>
        </p:nvSpPr>
        <p:spPr/>
        <p:txBody>
          <a:bodyPr/>
          <a:lstStyle/>
          <a:p>
            <a:pPr marL="0" indent="0">
              <a:buNone/>
            </a:pPr>
            <a:r>
              <a:rPr lang="sv-SE" dirty="0" smtClean="0"/>
              <a:t>När </a:t>
            </a:r>
            <a:r>
              <a:rPr lang="sv-SE" dirty="0"/>
              <a:t>ett nytt fall konstateras på en tidigare smittfri enhet bedömer samordningsansvarig vårdcentral/läkare om smittspårning ska utföras.</a:t>
            </a:r>
          </a:p>
          <a:p>
            <a:pPr lvl="0"/>
            <a:endParaRPr lang="sv-SE" dirty="0" smtClean="0"/>
          </a:p>
          <a:p>
            <a:pPr lvl="0"/>
            <a:endParaRPr lang="sv-SE" dirty="0"/>
          </a:p>
          <a:p>
            <a:pPr marL="0" lvl="0" indent="0">
              <a:buNone/>
            </a:pPr>
            <a:endParaRPr lang="sv-SE" dirty="0" smtClean="0"/>
          </a:p>
          <a:p>
            <a:pPr marL="0" indent="0">
              <a:buNone/>
            </a:pPr>
            <a:endParaRPr lang="sv-SE" dirty="0"/>
          </a:p>
        </p:txBody>
      </p:sp>
    </p:spTree>
    <p:extLst>
      <p:ext uri="{BB962C8B-B14F-4D97-AF65-F5344CB8AC3E}">
        <p14:creationId xmlns:p14="http://schemas.microsoft.com/office/powerpoint/2010/main" val="2434274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Vaccination mot covid-19 </a:t>
            </a:r>
            <a:endParaRPr lang="sv-SE" dirty="0"/>
          </a:p>
        </p:txBody>
      </p:sp>
      <p:sp>
        <p:nvSpPr>
          <p:cNvPr id="3" name="Platshållare för innehåll 2"/>
          <p:cNvSpPr>
            <a:spLocks noGrp="1"/>
          </p:cNvSpPr>
          <p:nvPr>
            <p:ph idx="1"/>
          </p:nvPr>
        </p:nvSpPr>
        <p:spPr/>
        <p:txBody>
          <a:bodyPr/>
          <a:lstStyle/>
          <a:p>
            <a:r>
              <a:rPr lang="sv-SE" smtClean="0"/>
              <a:t>Inhämta </a:t>
            </a:r>
            <a:r>
              <a:rPr lang="sv-SE" dirty="0" smtClean="0"/>
              <a:t>samtycke till både </a:t>
            </a:r>
            <a:r>
              <a:rPr lang="sv-SE" dirty="0" err="1" smtClean="0"/>
              <a:t>covidvaccination</a:t>
            </a:r>
            <a:r>
              <a:rPr lang="sv-SE" dirty="0" smtClean="0"/>
              <a:t> och influensa för att underlätta planering av vaccinationerna utifrån samvaccination och dosintervall.</a:t>
            </a:r>
          </a:p>
          <a:p>
            <a:r>
              <a:rPr lang="sv-SE" dirty="0"/>
              <a:t>R</a:t>
            </a:r>
            <a:r>
              <a:rPr lang="sv-SE" dirty="0" smtClean="0"/>
              <a:t>utin gäller för ordination och hantering av hälsodeklarationer. Läs mer på sidan ”</a:t>
            </a:r>
            <a:r>
              <a:rPr lang="sv-SE" dirty="0"/>
              <a:t>V</a:t>
            </a:r>
            <a:r>
              <a:rPr lang="sv-SE" dirty="0" smtClean="0"/>
              <a:t>accination av patienter mot covid-19 ” med aktuell information som uppdateras kontinuerligt.</a:t>
            </a:r>
            <a:endParaRPr lang="sv-SE" dirty="0">
              <a:hlinkClick r:id="rId2"/>
            </a:endParaRPr>
          </a:p>
          <a:p>
            <a:r>
              <a:rPr lang="sv-SE" dirty="0" smtClean="0">
                <a:hlinkClick r:id="rId2"/>
              </a:rPr>
              <a:t>Länk till MAS/MAR Covid-19 vaccination</a:t>
            </a:r>
            <a:endParaRPr lang="sv-SE" dirty="0" smtClean="0"/>
          </a:p>
          <a:p>
            <a:pPr marL="0" indent="0">
              <a:buNone/>
            </a:pPr>
            <a:endParaRPr lang="sv-SE" dirty="0"/>
          </a:p>
        </p:txBody>
      </p:sp>
    </p:spTree>
    <p:extLst>
      <p:ext uri="{BB962C8B-B14F-4D97-AF65-F5344CB8AC3E}">
        <p14:creationId xmlns:p14="http://schemas.microsoft.com/office/powerpoint/2010/main" val="3699856560"/>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mall_Plommonlila">
  <a:themeElements>
    <a:clrScheme name="Borås Stad">
      <a:dk1>
        <a:sysClr val="windowText" lastClr="000000"/>
      </a:dk1>
      <a:lt1>
        <a:sysClr val="window" lastClr="FFFFFF"/>
      </a:lt1>
      <a:dk2>
        <a:srgbClr val="4D4F53"/>
      </a:dk2>
      <a:lt2>
        <a:srgbClr val="FFFFFF"/>
      </a:lt2>
      <a:accent1>
        <a:srgbClr val="00AFD8"/>
      </a:accent1>
      <a:accent2>
        <a:srgbClr val="F1BE48"/>
      </a:accent2>
      <a:accent3>
        <a:srgbClr val="93328E"/>
      </a:accent3>
      <a:accent4>
        <a:srgbClr val="84BD00"/>
      </a:accent4>
      <a:accent5>
        <a:srgbClr val="AD96DC"/>
      </a:accent5>
      <a:accent6>
        <a:srgbClr val="F04E98"/>
      </a:accent6>
      <a:hlink>
        <a:srgbClr val="005776"/>
      </a:hlink>
      <a:folHlink>
        <a:srgbClr val="00364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FD8"/>
        </a:solid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20659</TotalTime>
  <Words>1269</Words>
  <Application>Microsoft Office PowerPoint</Application>
  <PresentationFormat>Bildspel på skärmen (16:9)</PresentationFormat>
  <Paragraphs>124</Paragraphs>
  <Slides>20</Slides>
  <Notes>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20</vt:i4>
      </vt:variant>
    </vt:vector>
  </HeadingPairs>
  <TitlesOfParts>
    <vt:vector size="24" baseType="lpstr">
      <vt:lpstr>ＭＳ Ｐゴシック</vt:lpstr>
      <vt:lpstr>Arial</vt:lpstr>
      <vt:lpstr>Calibri</vt:lpstr>
      <vt:lpstr>Powerpointmall_Plommonlila</vt:lpstr>
      <vt:lpstr>Hälso- och sjukvård </vt:lpstr>
      <vt:lpstr>Nyheter Covid 2025-01-03</vt:lpstr>
      <vt:lpstr>Nyheter Covid 2024-07-30</vt:lpstr>
      <vt:lpstr>Vägledning vid förkylningssymtom hos patient</vt:lpstr>
      <vt:lpstr>Bedömning av smittfrihet</vt:lpstr>
      <vt:lpstr>Information om vägledningen</vt:lpstr>
      <vt:lpstr>Erbjudande om vaccin ska dokumenteras</vt:lpstr>
      <vt:lpstr>Smittspårning av covid-19</vt:lpstr>
      <vt:lpstr>Vaccination mot covid-19 </vt:lpstr>
      <vt:lpstr>Vaccination, ordination och dokumentation</vt:lpstr>
      <vt:lpstr>Användning av andningsskydd</vt:lpstr>
      <vt:lpstr>Andningsskydd forts.</vt:lpstr>
      <vt:lpstr>Uppmärksamma personer med Postcovid</vt:lpstr>
      <vt:lpstr>Uppmärksamhetsinformation Viva </vt:lpstr>
      <vt:lpstr>PowerPoint-presentation</vt:lpstr>
      <vt:lpstr>PowerPoint-presentation</vt:lpstr>
      <vt:lpstr>Kunskapsstöd för vården i samband med Covid-19 för all legitimerad personal</vt:lpstr>
      <vt:lpstr>Dokumentation misstänkt/konstaterad Corona i VIVA och TES och MCSS</vt:lpstr>
      <vt:lpstr>Dokumentation</vt:lpstr>
      <vt:lpstr>Patient/brukar kortet Viva</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Mats</dc:creator>
  <cp:lastModifiedBy>Anna Pettersson</cp:lastModifiedBy>
  <cp:revision>457</cp:revision>
  <cp:lastPrinted>2020-04-03T12:25:08Z</cp:lastPrinted>
  <dcterms:created xsi:type="dcterms:W3CDTF">2017-05-01T15:18:12Z</dcterms:created>
  <dcterms:modified xsi:type="dcterms:W3CDTF">2025-01-03T08:55:06Z</dcterms:modified>
</cp:coreProperties>
</file>