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89" r:id="rId3"/>
    <p:sldId id="284" r:id="rId4"/>
    <p:sldId id="285" r:id="rId5"/>
    <p:sldId id="286" r:id="rId6"/>
    <p:sldId id="287" r:id="rId7"/>
    <p:sldId id="288" r:id="rId8"/>
    <p:sldId id="290" r:id="rId9"/>
    <p:sldId id="281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BE3"/>
    <a:srgbClr val="30704D"/>
    <a:srgbClr val="80A37D"/>
    <a:srgbClr val="91959A"/>
    <a:srgbClr val="53575D"/>
    <a:srgbClr val="B03F78"/>
    <a:srgbClr val="882754"/>
    <a:srgbClr val="E1DAE2"/>
    <a:srgbClr val="EDDBE5"/>
    <a:srgbClr val="664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1622" autoAdjust="0"/>
  </p:normalViewPr>
  <p:slideViewPr>
    <p:cSldViewPr snapToGrid="0" snapToObjects="1">
      <p:cViewPr varScale="1">
        <p:scale>
          <a:sx n="63" d="100"/>
          <a:sy n="63" d="100"/>
        </p:scale>
        <p:origin x="145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4632" y="1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16A42856-0072-E246-BFBF-51AAA4DC93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F6F124A-8589-504F-92A7-411FFC9D8B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44BDD-13C5-A146-98A7-1D7BC3AAFD77}" type="datetime1">
              <a:rPr lang="sv-SE" smtClean="0"/>
              <a:t>2024-03-19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64AF4F9-7CA6-924C-9D2B-016437ECAE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5F0100F-719E-6049-8F55-FC28110CEC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15DA3-FAF2-7C4F-BDD8-C2DC917980C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82766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16E59-DD55-5040-90CE-1CC6F70C670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5776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13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OBS, detta</a:t>
            </a:r>
            <a:r>
              <a:rPr lang="sv-SE" baseline="0" dirty="0" smtClean="0"/>
              <a:t> steg är det enda som rör de ärenden där </a:t>
            </a:r>
            <a:r>
              <a:rPr lang="sv-SE" baseline="0" dirty="0" err="1" smtClean="0"/>
              <a:t>ordinatör</a:t>
            </a:r>
            <a:r>
              <a:rPr lang="sv-SE" baseline="0" dirty="0" smtClean="0"/>
              <a:t> är från regionen, dvs annan huvudman. </a:t>
            </a:r>
            <a:endParaRPr lang="sv-SE" dirty="0" smtClean="0"/>
          </a:p>
          <a:p>
            <a:r>
              <a:rPr lang="sv-SE" dirty="0" smtClean="0"/>
              <a:t>Legitimerad</a:t>
            </a:r>
            <a:r>
              <a:rPr lang="sv-SE" baseline="0" dirty="0" smtClean="0"/>
              <a:t> personal i kommunen har inget ansvar för insatser som utförs på egenvårdsbeslut fattat av annan huvudman. Undantaget är om man uppmärksammar risker i samband med egenvård som </a:t>
            </a:r>
            <a:r>
              <a:rPr lang="sv-SE" baseline="0" dirty="0" err="1" smtClean="0"/>
              <a:t>ordinatör</a:t>
            </a:r>
            <a:r>
              <a:rPr lang="sv-SE" baseline="0" dirty="0" smtClean="0"/>
              <a:t> behöver kännedom om, då kan legitimerad personal behöva kontakta </a:t>
            </a:r>
            <a:r>
              <a:rPr lang="sv-SE" baseline="0" dirty="0" err="1" smtClean="0"/>
              <a:t>ordinatör</a:t>
            </a:r>
            <a:r>
              <a:rPr lang="sv-SE" baseline="0" dirty="0" smtClean="0"/>
              <a:t> om samtycke finns från patient. </a:t>
            </a:r>
          </a:p>
          <a:p>
            <a:r>
              <a:rPr lang="sv-SE" baseline="0" dirty="0" smtClean="0"/>
              <a:t>Vi kan inte överpröva ett beslut fattat av </a:t>
            </a:r>
            <a:r>
              <a:rPr lang="sv-SE" baseline="0" dirty="0" err="1" smtClean="0"/>
              <a:t>ordinatör</a:t>
            </a:r>
            <a:r>
              <a:rPr lang="sv-SE" baseline="0" dirty="0" smtClean="0"/>
              <a:t> hos annan huvudman. Vi kan påtala om det finns risker i utförandet men själva beslutet kan vi inte styra över. </a:t>
            </a:r>
          </a:p>
          <a:p>
            <a:r>
              <a:rPr lang="sv-SE" baseline="0" dirty="0" smtClean="0"/>
              <a:t>Vi kan inte heller kräva av annan </a:t>
            </a:r>
            <a:r>
              <a:rPr lang="sv-SE" baseline="0" dirty="0" err="1" smtClean="0"/>
              <a:t>ordinatör</a:t>
            </a:r>
            <a:r>
              <a:rPr lang="sv-SE" baseline="0" dirty="0" smtClean="0"/>
              <a:t> att det ska fattas beslut om egenvård. </a:t>
            </a:r>
          </a:p>
          <a:p>
            <a:endParaRPr lang="sv-SE" baseline="0" dirty="0" smtClean="0"/>
          </a:p>
          <a:p>
            <a:r>
              <a:rPr lang="sv-SE" baseline="0" dirty="0" smtClean="0"/>
              <a:t>Om något går fel i utförandet är det ett missförhållande enligt lex Sarah. Annan huvudman kan behöva utreda om beslutet om egenvård var felaktigt och beslutet är hälso- och sjukvård och utreds enligt lex Maria av den huvudmannen.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6373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Steg två när beslutet fattas av legitimerad personal i kommunen. </a:t>
            </a:r>
            <a:r>
              <a:rPr lang="sv-SE" b="1" dirty="0" smtClean="0"/>
              <a:t>Observera att resterande bilder i </a:t>
            </a:r>
            <a:r>
              <a:rPr lang="sv-SE" b="1" dirty="0" err="1" smtClean="0"/>
              <a:t>powerpointen</a:t>
            </a:r>
            <a:r>
              <a:rPr lang="sv-SE" b="1" dirty="0" smtClean="0"/>
              <a:t> rör endast detta steg. </a:t>
            </a:r>
          </a:p>
          <a:p>
            <a:endParaRPr lang="sv-SE" b="1" dirty="0" smtClean="0"/>
          </a:p>
          <a:p>
            <a:r>
              <a:rPr lang="sv-SE" b="1" dirty="0" smtClean="0"/>
              <a:t>Vi har sköra patienter som skrivs in för att de har behov av hälso- och sjukvård. Detta bildspel</a:t>
            </a:r>
            <a:r>
              <a:rPr lang="sv-SE" b="1" baseline="0" dirty="0" smtClean="0"/>
              <a:t> är bara för att förtydliga vad som gäller och hur man ska gå tillväga vid en bedömning om egenvård. Tanken är inte att vi ska lägga över pågående insatser som </a:t>
            </a:r>
            <a:r>
              <a:rPr lang="sv-SE" b="1" baseline="0" dirty="0" smtClean="0"/>
              <a:t>egenvård. Detta bildspel </a:t>
            </a:r>
            <a:r>
              <a:rPr lang="sv-SE" b="1" baseline="0" dirty="0" smtClean="0"/>
              <a:t>finns som stöd om det finns behov av att fatta ett egenvårdsbeslut.</a:t>
            </a:r>
            <a:endParaRPr lang="sv-SE" b="1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206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611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Den som ska utföra egenvården kan vara:</a:t>
            </a:r>
            <a:r>
              <a:rPr lang="sv-SE" baseline="0" dirty="0" smtClean="0"/>
              <a:t> patient, anhörig, eller personal såsom baspersonal, boendestöd eller personlig assistent.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8503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 smtClean="0"/>
              <a:t>Västkom</a:t>
            </a:r>
            <a:r>
              <a:rPr lang="sv-SE" baseline="0" dirty="0" smtClean="0"/>
              <a:t> har en mall för egenvårdsintyg. </a:t>
            </a:r>
            <a:r>
              <a:rPr lang="sv-SE" baseline="0" dirty="0" smtClean="0"/>
              <a:t>Denna mall är </a:t>
            </a:r>
            <a:r>
              <a:rPr lang="sv-SE" baseline="0" dirty="0" smtClean="0"/>
              <a:t>under </a:t>
            </a:r>
            <a:r>
              <a:rPr lang="sv-SE" baseline="0" dirty="0" smtClean="0"/>
              <a:t>omarbetning</a:t>
            </a:r>
            <a:r>
              <a:rPr lang="sv-SE" baseline="0" smtClean="0"/>
              <a:t>.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6654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smtClean="0"/>
              <a:t>MAS MAR finns tillgängliga</a:t>
            </a:r>
            <a:r>
              <a:rPr lang="sv-SE" b="1" baseline="0" dirty="0" smtClean="0"/>
              <a:t> som stöd vid eventuell </a:t>
            </a:r>
            <a:r>
              <a:rPr lang="sv-SE" b="1" baseline="0" dirty="0" smtClean="0"/>
              <a:t>egenvårdsbedömning.</a:t>
            </a:r>
            <a:endParaRPr lang="sv-SE" b="1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F3A424-B8C4-1640-83D2-8369C35A3107}" type="datetime1">
              <a:rPr lang="sv-SE" smtClean="0"/>
              <a:t>2024-03-19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16E59-DD55-5040-90CE-1CC6F70C670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24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text 2">
            <a:extLst>
              <a:ext uri="{FF2B5EF4-FFF2-40B4-BE49-F238E27FC236}">
                <a16:creationId xmlns:a16="http://schemas.microsoft.com/office/drawing/2014/main" id="{CEED82CC-8C60-3240-958F-DDA05DBF6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2523" y="1177105"/>
            <a:ext cx="9055247" cy="1808162"/>
          </a:xfrm>
        </p:spPr>
        <p:txBody>
          <a:bodyPr/>
          <a:lstStyle>
            <a:lvl1pPr marL="0" indent="0">
              <a:buNone/>
              <a:defRPr sz="5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      </a:t>
            </a:r>
          </a:p>
        </p:txBody>
      </p:sp>
      <p:sp>
        <p:nvSpPr>
          <p:cNvPr id="11" name="Platshållare för text 8">
            <a:extLst>
              <a:ext uri="{FF2B5EF4-FFF2-40B4-BE49-F238E27FC236}">
                <a16:creationId xmlns:a16="http://schemas.microsoft.com/office/drawing/2014/main" id="{00EA962F-9B6F-2049-91D6-1AD61FD0A0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2524" y="3068365"/>
            <a:ext cx="8712200" cy="1439863"/>
          </a:xfrm>
        </p:spPr>
        <p:txBody>
          <a:bodyPr>
            <a:norm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7" name="Platshållare för text 14">
            <a:extLst>
              <a:ext uri="{FF2B5EF4-FFF2-40B4-BE49-F238E27FC236}">
                <a16:creationId xmlns:a16="http://schemas.microsoft.com/office/drawing/2014/main" id="{8FE4B620-1A66-D349-9A97-5268B97743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2524" y="5122642"/>
            <a:ext cx="4676337" cy="5683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sv-SE" dirty="0"/>
              <a:t>Klicka här för att lägga till namn</a:t>
            </a: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59C9614F-CFC4-6441-BE88-BFA958120BF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2524" y="5690967"/>
            <a:ext cx="2743200" cy="365125"/>
          </a:xfrm>
          <a:prstGeom prst="rect">
            <a:avLst/>
          </a:prstGeom>
        </p:spPr>
        <p:txBody>
          <a:bodyPr anchor="t"/>
          <a:lstStyle>
            <a:lvl1pPr>
              <a:defRPr sz="1400">
                <a:solidFill>
                  <a:srgbClr val="882754"/>
                </a:solidFill>
              </a:defRPr>
            </a:lvl1pPr>
          </a:lstStyle>
          <a:p>
            <a:fld id="{0F848EBE-8DCE-4B3B-8834-87DBDAFDC3BC}" type="datetime1">
              <a:rPr lang="sv-SE" smtClean="0"/>
              <a:pPr/>
              <a:t>2024-03-19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920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 med rubru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C67C05-F033-6240-A993-E51E59D035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2684" y="876924"/>
            <a:ext cx="8485186" cy="5040400"/>
          </a:xfrm>
        </p:spPr>
        <p:txBody>
          <a:bodyPr>
            <a:normAutofit/>
          </a:bodyPr>
          <a:lstStyle>
            <a:lvl1pPr marL="0" indent="0" algn="ctr">
              <a:buNone/>
              <a:defRPr sz="6000" b="1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5013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kgrund med logga och grafiskt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5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med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624B0C8-274D-954B-920E-AA16AFDCAB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pil&#10;&#10;Automatiskt genererad beskrivning">
            <a:extLst>
              <a:ext uri="{FF2B5EF4-FFF2-40B4-BE49-F238E27FC236}">
                <a16:creationId xmlns:a16="http://schemas.microsoft.com/office/drawing/2014/main" id="{A071FF56-94CD-E84D-8AAB-AEDDABDB12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04913" y="5767378"/>
            <a:ext cx="522874" cy="81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7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5" y="315893"/>
            <a:ext cx="5178489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6008DF-DFF3-4E4A-9CA6-F55BA84B90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59856" y="1514074"/>
            <a:ext cx="5178488" cy="463488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0704D"/>
                </a:solidFill>
              </a:defRPr>
            </a:lvl1pPr>
            <a:lvl2pPr>
              <a:defRPr sz="2000">
                <a:solidFill>
                  <a:srgbClr val="30704D"/>
                </a:solidFill>
              </a:defRPr>
            </a:lvl2pPr>
            <a:lvl3pPr>
              <a:defRPr sz="1800">
                <a:solidFill>
                  <a:srgbClr val="30704D"/>
                </a:solidFill>
              </a:defRPr>
            </a:lvl3pPr>
            <a:lvl4pPr>
              <a:defRPr sz="1600">
                <a:solidFill>
                  <a:srgbClr val="30704D"/>
                </a:solidFill>
              </a:defRPr>
            </a:lvl4pPr>
            <a:lvl5pPr>
              <a:defRPr sz="1600">
                <a:solidFill>
                  <a:srgbClr val="30704D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5B8099-4D14-7141-9E49-931708548A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53658" y="1"/>
            <a:ext cx="4619751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474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5" y="315893"/>
            <a:ext cx="5178489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6008DF-DFF3-4E4A-9CA6-F55BA84B90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59856" y="1514074"/>
            <a:ext cx="5178488" cy="463488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0704D"/>
                </a:solidFill>
              </a:defRPr>
            </a:lvl1pPr>
            <a:lvl2pPr>
              <a:defRPr sz="2000">
                <a:solidFill>
                  <a:srgbClr val="30704D"/>
                </a:solidFill>
              </a:defRPr>
            </a:lvl2pPr>
            <a:lvl3pPr>
              <a:defRPr sz="1800">
                <a:solidFill>
                  <a:srgbClr val="30704D"/>
                </a:solidFill>
              </a:defRPr>
            </a:lvl3pPr>
            <a:lvl4pPr>
              <a:defRPr sz="1600">
                <a:solidFill>
                  <a:srgbClr val="30704D"/>
                </a:solidFill>
              </a:defRPr>
            </a:lvl4pPr>
            <a:lvl5pPr>
              <a:defRPr sz="1600">
                <a:solidFill>
                  <a:srgbClr val="30704D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BFDD9ED7-3DBB-2B43-B122-81AC8B9368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540" y="1"/>
            <a:ext cx="554946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82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5" y="315893"/>
            <a:ext cx="5178489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6008DF-DFF3-4E4A-9CA6-F55BA84B90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59856" y="1514074"/>
            <a:ext cx="5178488" cy="463488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0704D"/>
                </a:solidFill>
              </a:defRPr>
            </a:lvl1pPr>
            <a:lvl2pPr>
              <a:defRPr sz="2000">
                <a:solidFill>
                  <a:srgbClr val="30704D"/>
                </a:solidFill>
              </a:defRPr>
            </a:lvl2pPr>
            <a:lvl3pPr>
              <a:defRPr sz="1800">
                <a:solidFill>
                  <a:srgbClr val="30704D"/>
                </a:solidFill>
              </a:defRPr>
            </a:lvl3pPr>
            <a:lvl4pPr>
              <a:defRPr sz="1600">
                <a:solidFill>
                  <a:srgbClr val="30704D"/>
                </a:solidFill>
              </a:defRPr>
            </a:lvl4pPr>
            <a:lvl5pPr>
              <a:defRPr sz="1600">
                <a:solidFill>
                  <a:srgbClr val="30704D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5B8099-4D14-7141-9E49-931708548A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5282" y="-1646"/>
            <a:ext cx="4666591" cy="33494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2526926-586C-1643-8834-B4177B8F85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95282" y="3347841"/>
            <a:ext cx="4666591" cy="35101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254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två bilder utfall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5" y="315893"/>
            <a:ext cx="5178489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6008DF-DFF3-4E4A-9CA6-F55BA84B90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59856" y="1514074"/>
            <a:ext cx="5178488" cy="463488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0704D"/>
                </a:solidFill>
              </a:defRPr>
            </a:lvl1pPr>
            <a:lvl2pPr>
              <a:defRPr sz="2000">
                <a:solidFill>
                  <a:srgbClr val="30704D"/>
                </a:solidFill>
              </a:defRPr>
            </a:lvl2pPr>
            <a:lvl3pPr>
              <a:defRPr sz="1800">
                <a:solidFill>
                  <a:srgbClr val="30704D"/>
                </a:solidFill>
              </a:defRPr>
            </a:lvl3pPr>
            <a:lvl4pPr>
              <a:defRPr sz="1600">
                <a:solidFill>
                  <a:srgbClr val="30704D"/>
                </a:solidFill>
              </a:defRPr>
            </a:lvl4pPr>
            <a:lvl5pPr>
              <a:defRPr sz="1600">
                <a:solidFill>
                  <a:srgbClr val="30704D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5B8099-4D14-7141-9E49-931708548A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540" y="0"/>
            <a:ext cx="5549460" cy="34289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D2526926-586C-1643-8834-B4177B8F85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42539" y="3428999"/>
            <a:ext cx="5549460" cy="342900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80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 med 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5" y="315893"/>
            <a:ext cx="9509559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96008DF-DFF3-4E4A-9CA6-F55BA84B90FF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59855" y="1514074"/>
            <a:ext cx="9509559" cy="463488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0704D"/>
                </a:solidFill>
              </a:defRPr>
            </a:lvl1pPr>
            <a:lvl2pPr>
              <a:defRPr sz="2000">
                <a:solidFill>
                  <a:srgbClr val="30704D"/>
                </a:solidFill>
              </a:defRPr>
            </a:lvl2pPr>
            <a:lvl3pPr>
              <a:defRPr sz="1800">
                <a:solidFill>
                  <a:srgbClr val="30704D"/>
                </a:solidFill>
              </a:defRPr>
            </a:lvl3pPr>
            <a:lvl4pPr>
              <a:defRPr sz="1600">
                <a:solidFill>
                  <a:srgbClr val="30704D"/>
                </a:solidFill>
              </a:defRPr>
            </a:lvl4pPr>
            <a:lvl5pPr>
              <a:defRPr sz="1600">
                <a:solidFill>
                  <a:srgbClr val="30704D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402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510DD531-370B-D548-BBC7-70F66D0F0696}"/>
              </a:ext>
            </a:extLst>
          </p:cNvPr>
          <p:cNvSpPr/>
          <p:nvPr userDrawn="1"/>
        </p:nvSpPr>
        <p:spPr>
          <a:xfrm>
            <a:off x="0" y="0"/>
            <a:ext cx="12192000" cy="992777"/>
          </a:xfrm>
          <a:prstGeom prst="rect">
            <a:avLst/>
          </a:prstGeom>
          <a:solidFill>
            <a:srgbClr val="E5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691A9E1-BBDC-9440-B2CA-B850E5F260F5}"/>
              </a:ext>
            </a:extLst>
          </p:cNvPr>
          <p:cNvSpPr/>
          <p:nvPr userDrawn="1"/>
        </p:nvSpPr>
        <p:spPr>
          <a:xfrm>
            <a:off x="10938423" y="1"/>
            <a:ext cx="1253575" cy="6858000"/>
          </a:xfrm>
          <a:prstGeom prst="rect">
            <a:avLst/>
          </a:prstGeom>
          <a:solidFill>
            <a:srgbClr val="E5E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2CF2AB2-E280-6449-AA8D-328950FCD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" y="992777"/>
            <a:ext cx="12192000" cy="4860263"/>
          </a:xfrm>
        </p:spPr>
        <p:txBody>
          <a:bodyPr/>
          <a:lstStyle>
            <a:lvl1pPr marL="0" indent="0">
              <a:buNone/>
              <a:defRPr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62641895-2CB8-8746-AA5A-02F3A1D4F5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1147" y="329608"/>
            <a:ext cx="10598150" cy="388419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400">
                <a:solidFill>
                  <a:srgbClr val="30704D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2" name="Platshållare för text 2">
            <a:extLst>
              <a:ext uri="{FF2B5EF4-FFF2-40B4-BE49-F238E27FC236}">
                <a16:creationId xmlns:a16="http://schemas.microsoft.com/office/drawing/2014/main" id="{A0A8DDE7-803B-8440-900B-20AC0EB6DB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147" y="6096616"/>
            <a:ext cx="11067887" cy="55309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600">
                <a:solidFill>
                  <a:srgbClr val="30704D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1461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2F92A9-7F9B-5C40-919B-3D108FCA2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C90F251-5A73-B943-B2A0-74E2CDE1C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3844" y="1825625"/>
            <a:ext cx="48768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F6576349-066F-A447-9635-DC86042F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56" y="315893"/>
            <a:ext cx="9789418" cy="8822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>
                <a:solidFill>
                  <a:srgbClr val="30704D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421045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 med rubrik och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B4429-2205-DD41-8082-64DAC64E8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06" y="757326"/>
            <a:ext cx="9673805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2C67C05-F033-6240-A993-E51E59D035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4215" y="2274799"/>
            <a:ext cx="8485186" cy="150382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7778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B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184B75-1362-2A44-A6A8-2033A240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158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4DF3447-D0A0-1343-87E3-129203F58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5158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5" name="Bildobjekt 4" descr="En bild som visar pil&#10;&#10;Automatiskt genererad beskrivning">
            <a:extLst>
              <a:ext uri="{FF2B5EF4-FFF2-40B4-BE49-F238E27FC236}">
                <a16:creationId xmlns:a16="http://schemas.microsoft.com/office/drawing/2014/main" id="{1F21C5BE-93D7-6748-841E-B450E7134A4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45599" y="5774093"/>
            <a:ext cx="522874" cy="81916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3E591BA-E4D4-6842-88BC-C67F6BA6C8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t="9368"/>
          <a:stretch/>
        </p:blipFill>
        <p:spPr>
          <a:xfrm>
            <a:off x="11146783" y="0"/>
            <a:ext cx="853549" cy="1605329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C4AF2E6-8BCA-2B43-AC59-3133AB4068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/>
          <a:srcRect b="40591"/>
          <a:stretch/>
        </p:blipFill>
        <p:spPr>
          <a:xfrm rot="5400000">
            <a:off x="11040098" y="1799201"/>
            <a:ext cx="853550" cy="1041581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8B263CC8-302A-CF45-B9E6-6C762255E09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134114" y="3064211"/>
            <a:ext cx="853549" cy="175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7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4" r:id="rId2"/>
    <p:sldLayoutId id="2147483688" r:id="rId3"/>
    <p:sldLayoutId id="2147483706" r:id="rId4"/>
    <p:sldLayoutId id="2147483707" r:id="rId5"/>
    <p:sldLayoutId id="2147483723" r:id="rId6"/>
    <p:sldLayoutId id="2147483701" r:id="rId7"/>
    <p:sldLayoutId id="2147483718" r:id="rId8"/>
    <p:sldLayoutId id="2147483702" r:id="rId9"/>
    <p:sldLayoutId id="2147483714" r:id="rId10"/>
    <p:sldLayoutId id="2147483721" r:id="rId11"/>
    <p:sldLayoutId id="2147483711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0704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3070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070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070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3070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30704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asmar@boras.se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486685C-3300-4A4B-874F-A2F4B33242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2523" y="1177105"/>
            <a:ext cx="9055247" cy="81203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Egenvård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09DCA3-12EB-2349-B4EC-3A5317CFE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2523" y="1989137"/>
            <a:ext cx="8712200" cy="1439863"/>
          </a:xfrm>
        </p:spPr>
        <p:txBody>
          <a:bodyPr/>
          <a:lstStyle/>
          <a:p>
            <a:r>
              <a:rPr lang="sv-SE" dirty="0" smtClean="0"/>
              <a:t>Rutin för legitimerad personal i kommunal primärvård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DC1D28-9BBB-1041-BAC0-49B997063C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MAS/MAR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7E87EFE-CB97-4745-B372-405FF8F9531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F848EBE-8DCE-4B3B-8834-87DBDAFDC3BC}" type="datetime1">
              <a:rPr lang="sv-SE" smtClean="0"/>
              <a:pPr/>
              <a:t>2024-03-19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3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egenvård?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sv-SE" dirty="0" smtClean="0"/>
              <a:t>Lagen om egenvård 2022:1250</a:t>
            </a:r>
          </a:p>
          <a:p>
            <a:pPr marL="0" indent="0">
              <a:buNone/>
            </a:pPr>
            <a:r>
              <a:rPr lang="sv-SE" dirty="0" smtClean="0"/>
              <a:t>”Med </a:t>
            </a:r>
            <a:r>
              <a:rPr lang="sv-SE" dirty="0"/>
              <a:t>egenvård avses i denna lag en hälso- och sjukvårdsåtgärd som behandlande hälso- och sjukvårdspersonal har bedömt att en patient kan utföra själv eller med hjälp av någon annan</a:t>
            </a:r>
            <a:r>
              <a:rPr lang="sv-SE" dirty="0" smtClean="0"/>
              <a:t>.”</a:t>
            </a:r>
          </a:p>
          <a:p>
            <a:pPr marL="0" indent="0">
              <a:buNone/>
            </a:pPr>
            <a:r>
              <a:rPr lang="sv-SE" dirty="0" smtClean="0"/>
              <a:t>”När </a:t>
            </a:r>
            <a:r>
              <a:rPr lang="sv-SE" dirty="0"/>
              <a:t>egenvård utförs gäller inte hälso- och sjukvårdslagen (2017:30</a:t>
            </a:r>
            <a:r>
              <a:rPr lang="sv-SE" dirty="0" smtClean="0"/>
              <a:t>).”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Inte blanda ihop egenvård enligt lagen med individens ”egen” egenvård som inte är hälso- och sjukvård, tex att det är bra att smörja sig med mjukgörande kräm, eller att det är bra att träna och vara fysiskt aktiv.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585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F6E350-D15A-F24D-9202-051FC25C0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27" y="1155156"/>
            <a:ext cx="9509559" cy="882288"/>
          </a:xfrm>
        </p:spPr>
        <p:txBody>
          <a:bodyPr/>
          <a:lstStyle/>
          <a:p>
            <a:r>
              <a:rPr lang="sv-SE" dirty="0" smtClean="0"/>
              <a:t>1. Beslut om egenvård fattas av </a:t>
            </a:r>
            <a:r>
              <a:rPr lang="sv-SE" dirty="0" err="1" smtClean="0"/>
              <a:t>ordinatör</a:t>
            </a:r>
            <a:r>
              <a:rPr lang="sv-SE" dirty="0" smtClean="0"/>
              <a:t> inom regionen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63AD6E-4B6D-9A40-9D8A-F0503B5D1B0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85427" y="2457838"/>
            <a:ext cx="9509559" cy="3516242"/>
          </a:xfrm>
        </p:spPr>
        <p:txBody>
          <a:bodyPr>
            <a:normAutofit fontScale="55000" lnSpcReduction="20000"/>
          </a:bodyPr>
          <a:lstStyle/>
          <a:p>
            <a:r>
              <a:rPr lang="sv-SE" sz="3800" dirty="0" smtClean="0"/>
              <a:t>Legitimerad personal i kommunen har inget ansvar för insatsen, dvs ingen delegering ska ske och inga signeringslistor skrivs </a:t>
            </a:r>
          </a:p>
          <a:p>
            <a:r>
              <a:rPr lang="sv-SE" sz="3800" dirty="0" smtClean="0"/>
              <a:t>Insatsen är inte hälso- och sjukvård när den utförs och är därför inte ett ansvar för legitimerad personal i kommunen</a:t>
            </a:r>
          </a:p>
          <a:p>
            <a:endParaRPr lang="sv-SE" sz="3800" dirty="0" smtClean="0"/>
          </a:p>
          <a:p>
            <a:pPr marL="0" indent="0">
              <a:buNone/>
            </a:pPr>
            <a:endParaRPr lang="sv-SE" sz="3800" dirty="0" smtClean="0"/>
          </a:p>
          <a:p>
            <a:pPr marL="0" indent="0">
              <a:buNone/>
            </a:pPr>
            <a:r>
              <a:rPr lang="sv-SE" sz="3800" dirty="0"/>
              <a:t>Legitimerad personal </a:t>
            </a:r>
            <a:r>
              <a:rPr lang="sv-SE" sz="3800" dirty="0" smtClean="0"/>
              <a:t>kan behöva </a:t>
            </a:r>
            <a:r>
              <a:rPr lang="sv-SE" sz="3800" dirty="0"/>
              <a:t>ha kännedom om insatsen om det finns andra </a:t>
            </a:r>
            <a:r>
              <a:rPr lang="sv-SE" sz="3800" dirty="0" smtClean="0"/>
              <a:t>hälso- och sjukvårdsinsatser </a:t>
            </a:r>
            <a:r>
              <a:rPr lang="sv-SE" sz="3800" dirty="0"/>
              <a:t>hos </a:t>
            </a:r>
            <a:r>
              <a:rPr lang="sv-SE" sz="3800" dirty="0" smtClean="0"/>
              <a:t>patienten</a:t>
            </a:r>
            <a:r>
              <a:rPr lang="sv-SE" sz="3800" dirty="0"/>
              <a:t>.</a:t>
            </a:r>
            <a:endParaRPr lang="sv-SE" sz="3800" dirty="0" smtClean="0"/>
          </a:p>
          <a:p>
            <a:pPr marL="0" indent="0">
              <a:buNone/>
            </a:pPr>
            <a:r>
              <a:rPr lang="sv-SE" sz="3800" smtClean="0"/>
              <a:t>Vid behov dokumentera </a:t>
            </a:r>
            <a:r>
              <a:rPr lang="sv-SE" sz="3800" dirty="0" smtClean="0"/>
              <a:t>i vård/</a:t>
            </a:r>
            <a:r>
              <a:rPr lang="sv-SE" sz="3800" dirty="0" err="1" smtClean="0"/>
              <a:t>rehabplan</a:t>
            </a:r>
            <a:r>
              <a:rPr lang="sv-SE" sz="3800" dirty="0" smtClean="0"/>
              <a:t> att det finns ett egenvårdsbeslut och vid behov kan beslutet sparas i pappersakt. Beslutet ska INTE scannas in i Viva.</a:t>
            </a:r>
          </a:p>
          <a:p>
            <a:pPr marL="0" indent="0">
              <a:buNone/>
            </a:pPr>
            <a:endParaRPr lang="sv-SE" sz="2900" dirty="0" smtClean="0"/>
          </a:p>
          <a:p>
            <a:pPr marL="0" indent="0">
              <a:buNone/>
            </a:pPr>
            <a:endParaRPr lang="sv-SE" sz="2900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9853" y="757037"/>
            <a:ext cx="9509559" cy="882288"/>
          </a:xfrm>
        </p:spPr>
        <p:txBody>
          <a:bodyPr/>
          <a:lstStyle/>
          <a:p>
            <a:r>
              <a:rPr lang="sv-SE" dirty="0" smtClean="0"/>
              <a:t>2. Beslut om egenvård fattas av legitimerad personal i kommunen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>
          <a:xfrm>
            <a:off x="759854" y="2239318"/>
            <a:ext cx="9509559" cy="4634882"/>
          </a:xfrm>
        </p:spPr>
        <p:txBody>
          <a:bodyPr/>
          <a:lstStyle/>
          <a:p>
            <a:r>
              <a:rPr lang="sv-SE" dirty="0" smtClean="0"/>
              <a:t>Sjuksköterska, arbetsterapeut och fysioterapeut kan fatta beslut om egenvård för de insatser </a:t>
            </a:r>
            <a:r>
              <a:rPr lang="sv-SE" b="1" dirty="0" smtClean="0"/>
              <a:t>de själva är </a:t>
            </a:r>
            <a:r>
              <a:rPr lang="sv-SE" b="1" dirty="0" err="1" smtClean="0"/>
              <a:t>ordinatörer</a:t>
            </a:r>
            <a:r>
              <a:rPr lang="sv-SE" b="1" dirty="0" smtClean="0"/>
              <a:t> </a:t>
            </a:r>
            <a:r>
              <a:rPr lang="sv-SE" dirty="0" smtClean="0"/>
              <a:t>av</a:t>
            </a:r>
          </a:p>
          <a:p>
            <a:r>
              <a:rPr lang="sv-SE" dirty="0" smtClean="0"/>
              <a:t>Det kan till exempel vara långvarig </a:t>
            </a:r>
            <a:r>
              <a:rPr lang="sv-SE" dirty="0" err="1" smtClean="0"/>
              <a:t>ortosbehandling</a:t>
            </a:r>
            <a:r>
              <a:rPr lang="sv-SE" dirty="0" smtClean="0"/>
              <a:t>, träning, mm</a:t>
            </a:r>
          </a:p>
          <a:p>
            <a:endParaRPr lang="sv-SE" dirty="0"/>
          </a:p>
          <a:p>
            <a:r>
              <a:rPr lang="sv-SE" dirty="0" smtClean="0"/>
              <a:t>Vid beslut om egenvård fattad av </a:t>
            </a:r>
            <a:r>
              <a:rPr lang="sv-SE" dirty="0" err="1" smtClean="0"/>
              <a:t>ordinatör</a:t>
            </a:r>
            <a:r>
              <a:rPr lang="sv-SE" dirty="0" smtClean="0"/>
              <a:t> inom kommunen ska alltid riskbedömning göras, information lämnas och dokumentation ska ske enligt nästkommande bilder.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i="1" dirty="0" smtClean="0"/>
              <a:t>Grunden inför beslut om egenvård är alltid att våra patienter är sköra och i första hand utför vi hälso- och sjukvård. Ska alltid vara patientnyttan som går först.</a:t>
            </a:r>
          </a:p>
        </p:txBody>
      </p:sp>
    </p:spTree>
    <p:extLst>
      <p:ext uri="{BB962C8B-B14F-4D97-AF65-F5344CB8AC3E}">
        <p14:creationId xmlns:p14="http://schemas.microsoft.com/office/powerpoint/2010/main" val="3980593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Riskbedömning inför beslut om egenvård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En riskbedömning ska göras om patienten själv, eller med hjälp av någon annan, kan utföra den aktuella hälso- och sjukvårdsåtgärden som egenvård på ett säkert sätt. 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Frågorna nedan ska besvaras utifrån ett patientsäkerhetsperspektiv:</a:t>
            </a:r>
          </a:p>
          <a:p>
            <a:pPr lvl="0"/>
            <a:r>
              <a:rPr lang="sv-SE" b="1" dirty="0"/>
              <a:t>Är det bäst för patienten att åtgärden utförs som egenvård? </a:t>
            </a:r>
          </a:p>
          <a:p>
            <a:pPr lvl="0"/>
            <a:r>
              <a:rPr lang="sv-SE" dirty="0"/>
              <a:t>Finns det någon risk för att patienten skadas om åtgärden utförs som egenvård?</a:t>
            </a:r>
          </a:p>
          <a:p>
            <a:pPr lvl="0"/>
            <a:r>
              <a:rPr lang="sv-SE" dirty="0"/>
              <a:t>Bedöms patienten kunna förstå och kunna ta ansvar för att ordinationen utförs på ett säkert sätt?</a:t>
            </a:r>
          </a:p>
          <a:p>
            <a:pPr lvl="0"/>
            <a:r>
              <a:rPr lang="sv-SE" dirty="0"/>
              <a:t>Om patienten behöver hjälp i </a:t>
            </a:r>
            <a:r>
              <a:rPr lang="sv-SE" dirty="0" smtClean="0"/>
              <a:t>utförandet, </a:t>
            </a:r>
            <a:r>
              <a:rPr lang="sv-SE" dirty="0"/>
              <a:t>har den som ska hjälpa tillräcklig kompetens för att utföra insatsen?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6211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9855" y="507482"/>
            <a:ext cx="9509559" cy="882288"/>
          </a:xfrm>
        </p:spPr>
        <p:txBody>
          <a:bodyPr/>
          <a:lstStyle/>
          <a:p>
            <a:r>
              <a:rPr lang="sv-SE" dirty="0" smtClean="0"/>
              <a:t>Information till den som ska utföra egenvården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>
          <a:xfrm>
            <a:off x="759854" y="1897251"/>
            <a:ext cx="9509559" cy="4634882"/>
          </a:xfrm>
        </p:spPr>
        <p:txBody>
          <a:bodyPr/>
          <a:lstStyle/>
          <a:p>
            <a:pPr lvl="0"/>
            <a:r>
              <a:rPr lang="sv-SE" dirty="0" smtClean="0"/>
              <a:t>informera </a:t>
            </a:r>
            <a:r>
              <a:rPr lang="sv-SE" dirty="0"/>
              <a:t>om vad egenvårdsbeslutet innebär </a:t>
            </a:r>
          </a:p>
          <a:p>
            <a:pPr lvl="0"/>
            <a:r>
              <a:rPr lang="sv-SE" dirty="0" smtClean="0"/>
              <a:t>informera </a:t>
            </a:r>
            <a:r>
              <a:rPr lang="sv-SE" dirty="0"/>
              <a:t>om att den ordination som patienten utför själv eller med hjälp av annan person, inte räknas som hälso- och sjukvård </a:t>
            </a:r>
          </a:p>
          <a:p>
            <a:pPr lvl="0"/>
            <a:r>
              <a:rPr lang="sv-SE" dirty="0"/>
              <a:t>få nödvändiga instruktioner och eventuell praktisk utbildning</a:t>
            </a:r>
          </a:p>
          <a:p>
            <a:pPr lvl="0"/>
            <a:r>
              <a:rPr lang="sv-SE" dirty="0"/>
              <a:t>känna sig förtrogen med insatsen och veta under vilka omständigheter den ska utföras </a:t>
            </a:r>
          </a:p>
          <a:p>
            <a:pPr lvl="0"/>
            <a:r>
              <a:rPr lang="sv-SE" dirty="0"/>
              <a:t>veta att ordinatören av egenvården ska kontaktas om situationen </a:t>
            </a:r>
            <a:r>
              <a:rPr lang="sv-SE" dirty="0" smtClean="0"/>
              <a:t>förändras</a:t>
            </a:r>
            <a:r>
              <a:rPr lang="sv-SE" dirty="0"/>
              <a:t> </a:t>
            </a:r>
            <a:r>
              <a:rPr lang="sv-SE" dirty="0" smtClean="0"/>
              <a:t>eller något inte fungerar som avsett</a:t>
            </a:r>
          </a:p>
          <a:p>
            <a:pPr lvl="0"/>
            <a:endParaRPr lang="sv-SE" dirty="0" smtClean="0"/>
          </a:p>
          <a:p>
            <a:pPr marL="0" lvl="0" indent="0">
              <a:buNone/>
            </a:pPr>
            <a:r>
              <a:rPr lang="sv-SE" dirty="0"/>
              <a:t>Den som ska utföra egenvården kan vara: patient, anhörig, eller personal såsom baspersonal, boendestöd eller personlig assistent.</a:t>
            </a:r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408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Dokumentation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>
          <a:xfrm>
            <a:off x="759855" y="1514074"/>
            <a:ext cx="9509559" cy="534392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dirty="0" smtClean="0"/>
              <a:t>Bedömning om en åtgärd ska utföras som egenvård är hälso- och sjukvård och </a:t>
            </a:r>
            <a:r>
              <a:rPr lang="sv-SE" dirty="0"/>
              <a:t>ska dokumenteras i </a:t>
            </a:r>
            <a:r>
              <a:rPr lang="sv-SE" dirty="0" smtClean="0"/>
              <a:t>journal då bedömningen gjorts av legitimerad personal i kommunen. </a:t>
            </a:r>
          </a:p>
          <a:p>
            <a:pPr marL="0" indent="0">
              <a:buNone/>
            </a:pPr>
            <a:r>
              <a:rPr lang="sv-SE" dirty="0" smtClean="0"/>
              <a:t>Behöver patienten </a:t>
            </a:r>
            <a:r>
              <a:rPr lang="sv-SE" dirty="0"/>
              <a:t>hjälp med hantering </a:t>
            </a:r>
            <a:r>
              <a:rPr lang="sv-SE" dirty="0" smtClean="0"/>
              <a:t>av insatsen av anhörig eller personal </a:t>
            </a:r>
            <a:r>
              <a:rPr lang="sv-SE" dirty="0"/>
              <a:t>utifrån SOL eller LSS ska även egenvårdsintyg skrivas. 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b="1" dirty="0" smtClean="0"/>
              <a:t>Egenvårdsintyg och journaldokumentation ska innehålla:</a:t>
            </a:r>
            <a:endParaRPr lang="sv-SE" b="1" dirty="0"/>
          </a:p>
          <a:p>
            <a:pPr lvl="0"/>
            <a:r>
              <a:rPr lang="sv-SE" dirty="0"/>
              <a:t>Vilken/vilka uppgifter som bedöms som egenvård</a:t>
            </a:r>
          </a:p>
          <a:p>
            <a:pPr lvl="0"/>
            <a:r>
              <a:rPr lang="sv-SE" dirty="0"/>
              <a:t>Riskbedömning</a:t>
            </a:r>
          </a:p>
          <a:p>
            <a:pPr lvl="0"/>
            <a:r>
              <a:rPr lang="sv-SE" dirty="0"/>
              <a:t>Hur information och instruktioner till den/dem som skall utföra egenvården förmedlas</a:t>
            </a:r>
          </a:p>
          <a:p>
            <a:pPr lvl="0"/>
            <a:r>
              <a:rPr lang="sv-SE" dirty="0"/>
              <a:t>Vilka åtgärder som skall vidtas och vem som skall kontaktas om patienten i samband med egenvården har drabbats av skada/ sjukdom eller utsatta för risk för skada/ sjukdom</a:t>
            </a:r>
          </a:p>
          <a:p>
            <a:pPr lvl="0"/>
            <a:r>
              <a:rPr lang="sv-SE" dirty="0"/>
              <a:t>Vilka åtgärder som skall vidtas och vem som skall kontaktas om patientens situation förändras</a:t>
            </a:r>
          </a:p>
          <a:p>
            <a:pPr lvl="0"/>
            <a:r>
              <a:rPr lang="sv-SE" dirty="0"/>
              <a:t>Hur, när och av vem beslutet om egenvård skall följas upp.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609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Uppföljning av beslut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sv-SE" dirty="0" smtClean="0"/>
              <a:t>Uppföljning av beslutet om egenvård görs av</a:t>
            </a:r>
            <a:r>
              <a:rPr lang="sv-SE" b="1" dirty="0" smtClean="0"/>
              <a:t> </a:t>
            </a:r>
            <a:r>
              <a:rPr lang="sv-SE" b="1" dirty="0" err="1" smtClean="0"/>
              <a:t>ordinatör</a:t>
            </a:r>
            <a:r>
              <a:rPr lang="sv-SE" b="1" dirty="0" smtClean="0"/>
              <a:t> </a:t>
            </a:r>
            <a:r>
              <a:rPr lang="sv-SE" dirty="0" smtClean="0"/>
              <a:t>som fattat beslutet, eller av den legitimerad personal som övertagit ansvaret för patienten</a:t>
            </a:r>
          </a:p>
          <a:p>
            <a:r>
              <a:rPr lang="sv-SE" dirty="0" smtClean="0"/>
              <a:t>Uppföljningen ska dokumenteras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095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1">
            <a:extLst>
              <a:ext uri="{FF2B5EF4-FFF2-40B4-BE49-F238E27FC236}">
                <a16:creationId xmlns:a16="http://schemas.microsoft.com/office/drawing/2014/main" id="{97A476BA-2CDE-7448-AB8F-CF82EFE758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71749" y="2702481"/>
            <a:ext cx="9107646" cy="145303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sv-SE" sz="6400" dirty="0" smtClean="0"/>
              <a:t>Vid frågor kontakta MAS/MAR</a:t>
            </a:r>
          </a:p>
          <a:p>
            <a:pPr algn="l"/>
            <a:r>
              <a:rPr lang="sv-SE" sz="6400" dirty="0" smtClean="0">
                <a:hlinkClick r:id="rId2"/>
              </a:rPr>
              <a:t>masmar@boras.se</a:t>
            </a:r>
            <a:endParaRPr lang="sv-SE" sz="6400" dirty="0" smtClean="0"/>
          </a:p>
          <a:p>
            <a:pPr algn="l"/>
            <a:endParaRPr lang="sv-SE" sz="8800" dirty="0"/>
          </a:p>
        </p:txBody>
      </p:sp>
    </p:spTree>
    <p:extLst>
      <p:ext uri="{BB962C8B-B14F-4D97-AF65-F5344CB8AC3E}">
        <p14:creationId xmlns:p14="http://schemas.microsoft.com/office/powerpoint/2010/main" val="89742209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B556557-181F-284B-8835-C76FBE39712B}" vid="{10E089B7-9214-CD4C-8BC8-1AB729A5BB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Grön</Template>
  <TotalTime>1710</TotalTime>
  <Words>951</Words>
  <Application>Microsoft Office PowerPoint</Application>
  <PresentationFormat>Bredbild</PresentationFormat>
  <Paragraphs>84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Arial</vt:lpstr>
      <vt:lpstr>Calibri</vt:lpstr>
      <vt:lpstr>2_Office-tema</vt:lpstr>
      <vt:lpstr>PowerPoint-presentation</vt:lpstr>
      <vt:lpstr>Vad är egenvård?</vt:lpstr>
      <vt:lpstr>1. Beslut om egenvård fattas av ordinatör inom regionen</vt:lpstr>
      <vt:lpstr>2. Beslut om egenvård fattas av legitimerad personal i kommunen</vt:lpstr>
      <vt:lpstr>Riskbedömning inför beslut om egenvård</vt:lpstr>
      <vt:lpstr>Information till den som ska utföra egenvården</vt:lpstr>
      <vt:lpstr>Dokumentation</vt:lpstr>
      <vt:lpstr>Uppföljning av beslut</vt:lpstr>
      <vt:lpstr>PowerPoint-presentation</vt:lpstr>
    </vt:vector>
  </TitlesOfParts>
  <Company>Borås Stad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Jessica Engqvist</dc:creator>
  <cp:lastModifiedBy>Jessica Engkvist</cp:lastModifiedBy>
  <cp:revision>35</cp:revision>
  <cp:lastPrinted>2022-03-23T08:56:32Z</cp:lastPrinted>
  <dcterms:created xsi:type="dcterms:W3CDTF">2023-06-15T09:14:43Z</dcterms:created>
  <dcterms:modified xsi:type="dcterms:W3CDTF">2024-03-19T08:01:13Z</dcterms:modified>
</cp:coreProperties>
</file>