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7" r:id="rId1"/>
  </p:sldMasterIdLst>
  <p:notesMasterIdLst>
    <p:notesMasterId r:id="rId26"/>
  </p:notesMasterIdLst>
  <p:handoutMasterIdLst>
    <p:handoutMasterId r:id="rId27"/>
  </p:handoutMasterIdLst>
  <p:sldIdLst>
    <p:sldId id="256" r:id="rId2"/>
    <p:sldId id="275" r:id="rId3"/>
    <p:sldId id="257" r:id="rId4"/>
    <p:sldId id="258" r:id="rId5"/>
    <p:sldId id="259" r:id="rId6"/>
    <p:sldId id="260" r:id="rId7"/>
    <p:sldId id="262" r:id="rId8"/>
    <p:sldId id="263" r:id="rId9"/>
    <p:sldId id="264" r:id="rId10"/>
    <p:sldId id="266" r:id="rId11"/>
    <p:sldId id="265" r:id="rId12"/>
    <p:sldId id="276" r:id="rId13"/>
    <p:sldId id="267" r:id="rId14"/>
    <p:sldId id="269" r:id="rId15"/>
    <p:sldId id="270" r:id="rId16"/>
    <p:sldId id="281" r:id="rId17"/>
    <p:sldId id="280" r:id="rId18"/>
    <p:sldId id="261" r:id="rId19"/>
    <p:sldId id="279" r:id="rId20"/>
    <p:sldId id="271" r:id="rId21"/>
    <p:sldId id="277" r:id="rId22"/>
    <p:sldId id="278" r:id="rId23"/>
    <p:sldId id="273" r:id="rId24"/>
    <p:sldId id="282" r:id="rId25"/>
  </p:sldIdLst>
  <p:sldSz cx="9144000" cy="5143500" type="screen16x9"/>
  <p:notesSz cx="6797675" cy="9926638"/>
  <p:defaultTextStyle>
    <a:defPPr>
      <a:defRPr lang="sv-SE"/>
    </a:defPPr>
    <a:lvl1pPr algn="l" defTabSz="457200" rtl="0" fontAlgn="base">
      <a:spcBef>
        <a:spcPct val="0"/>
      </a:spcBef>
      <a:spcAft>
        <a:spcPct val="0"/>
      </a:spcAft>
      <a:defRPr sz="2400"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Calibri" charset="0"/>
        <a:ea typeface="ＭＳ Ｐゴシック" charset="0"/>
        <a:cs typeface="ＭＳ Ｐゴシック" charset="0"/>
      </a:defRPr>
    </a:lvl5pPr>
    <a:lvl6pPr marL="2286000" algn="l" defTabSz="457200" rtl="0" eaLnBrk="1" latinLnBrk="0" hangingPunct="1">
      <a:defRPr sz="2400" kern="1200">
        <a:solidFill>
          <a:schemeClr val="tx1"/>
        </a:solidFill>
        <a:latin typeface="Calibri" charset="0"/>
        <a:ea typeface="ＭＳ Ｐゴシック" charset="0"/>
        <a:cs typeface="ＭＳ Ｐゴシック" charset="0"/>
      </a:defRPr>
    </a:lvl6pPr>
    <a:lvl7pPr marL="2743200" algn="l" defTabSz="457200" rtl="0" eaLnBrk="1" latinLnBrk="0" hangingPunct="1">
      <a:defRPr sz="2400" kern="1200">
        <a:solidFill>
          <a:schemeClr val="tx1"/>
        </a:solidFill>
        <a:latin typeface="Calibri" charset="0"/>
        <a:ea typeface="ＭＳ Ｐゴシック" charset="0"/>
        <a:cs typeface="ＭＳ Ｐゴシック" charset="0"/>
      </a:defRPr>
    </a:lvl7pPr>
    <a:lvl8pPr marL="3200400" algn="l" defTabSz="457200" rtl="0" eaLnBrk="1" latinLnBrk="0" hangingPunct="1">
      <a:defRPr sz="2400" kern="1200">
        <a:solidFill>
          <a:schemeClr val="tx1"/>
        </a:solidFill>
        <a:latin typeface="Calibri" charset="0"/>
        <a:ea typeface="ＭＳ Ｐゴシック" charset="0"/>
        <a:cs typeface="ＭＳ Ｐゴシック" charset="0"/>
      </a:defRPr>
    </a:lvl8pPr>
    <a:lvl9pPr marL="3657600" algn="l" defTabSz="457200" rtl="0" eaLnBrk="1" latinLnBrk="0" hangingPunct="1">
      <a:defRPr sz="2400"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as Steffensen" initials="TS" lastIdx="2" clrIdx="0">
    <p:extLst>
      <p:ext uri="{19B8F6BF-5375-455C-9EA6-DF929625EA0E}">
        <p15:presenceInfo xmlns:p15="http://schemas.microsoft.com/office/powerpoint/2012/main" userId="S-1-5-21-1121480733-3117651760-1788846722-837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78534" autoAdjust="0"/>
  </p:normalViewPr>
  <p:slideViewPr>
    <p:cSldViewPr snapToGrid="0" snapToObjects="1">
      <p:cViewPr>
        <p:scale>
          <a:sx n="109" d="100"/>
          <a:sy n="109" d="100"/>
        </p:scale>
        <p:origin x="-144" y="78"/>
      </p:cViewPr>
      <p:guideLst>
        <p:guide orient="horz" pos="1620"/>
        <p:guide pos="2880"/>
      </p:guideLst>
    </p:cSldViewPr>
  </p:slideViewPr>
  <p:outlineViewPr>
    <p:cViewPr>
      <p:scale>
        <a:sx n="33" d="100"/>
        <a:sy n="33" d="100"/>
      </p:scale>
      <p:origin x="0" y="-4792"/>
    </p:cViewPr>
  </p:outlin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4B1F2963-2BF8-8846-9DF1-DDB7F23ECFB2}" type="datetimeFigureOut">
              <a:rPr lang="sv-SE"/>
              <a:pPr>
                <a:defRPr/>
              </a:pPr>
              <a:t>2020-05-27</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484889FF-4E7D-FB41-A760-197326907324}" type="slidenum">
              <a:rPr lang="sv-SE"/>
              <a:pPr>
                <a:defRPr/>
              </a:pPr>
              <a:t>‹#›</a:t>
            </a:fld>
            <a:endParaRPr lang="sv-SE"/>
          </a:p>
        </p:txBody>
      </p:sp>
    </p:spTree>
    <p:extLst>
      <p:ext uri="{BB962C8B-B14F-4D97-AF65-F5344CB8AC3E}">
        <p14:creationId xmlns:p14="http://schemas.microsoft.com/office/powerpoint/2010/main" val="18748707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C25B0F8E-A1DD-744F-8E5E-2DB38E51BE95}" type="datetimeFigureOut">
              <a:rPr lang="sv-SE"/>
              <a:pPr>
                <a:defRPr/>
              </a:pPr>
              <a:t>2020-05-27</a:t>
            </a:fld>
            <a:endParaRPr lang="sv-SE"/>
          </a:p>
        </p:txBody>
      </p:sp>
      <p:sp>
        <p:nvSpPr>
          <p:cNvPr id="4" name="Platshållare för bildobjekt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endParaRPr lang="sv-SE" noProof="0"/>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19D38846-45EB-0146-8E32-7BDF73FA21FC}" type="slidenum">
              <a:rPr lang="sv-SE"/>
              <a:pPr>
                <a:defRPr/>
              </a:pPr>
              <a:t>‹#›</a:t>
            </a:fld>
            <a:endParaRPr lang="sv-SE"/>
          </a:p>
        </p:txBody>
      </p:sp>
    </p:spTree>
    <p:extLst>
      <p:ext uri="{BB962C8B-B14F-4D97-AF65-F5344CB8AC3E}">
        <p14:creationId xmlns:p14="http://schemas.microsoft.com/office/powerpoint/2010/main" val="547424002"/>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Hej. Välkommen till </a:t>
            </a:r>
            <a:r>
              <a:rPr lang="sv-SE" dirty="0" err="1" smtClean="0"/>
              <a:t>Visamintroduktion</a:t>
            </a:r>
            <a:r>
              <a:rPr lang="sv-SE" dirty="0" smtClean="0"/>
              <a:t>.</a:t>
            </a:r>
            <a:r>
              <a:rPr lang="sv-SE" baseline="0" dirty="0" smtClean="0"/>
              <a:t> Jag heter…….. Och arbetar på ………….</a:t>
            </a:r>
          </a:p>
          <a:p>
            <a:r>
              <a:rPr lang="sv-SE" baseline="0" dirty="0" smtClean="0"/>
              <a:t>(Jag arbetet som </a:t>
            </a:r>
            <a:r>
              <a:rPr lang="sv-SE" baseline="0" dirty="0" err="1" smtClean="0"/>
              <a:t>Ssk</a:t>
            </a:r>
            <a:r>
              <a:rPr lang="sv-SE" baseline="0" dirty="0" smtClean="0"/>
              <a:t> …… antal år och har erfarenheten att bedömningar ute i verksamhet är inte helt lätta.)</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a:t>
            </a:fld>
            <a:endParaRPr lang="sv-SE"/>
          </a:p>
        </p:txBody>
      </p:sp>
    </p:spTree>
    <p:extLst>
      <p:ext uri="{BB962C8B-B14F-4D97-AF65-F5344CB8AC3E}">
        <p14:creationId xmlns:p14="http://schemas.microsoft.com/office/powerpoint/2010/main" val="2296974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På</a:t>
            </a:r>
            <a:r>
              <a:rPr lang="sv-SE" baseline="0" dirty="0" smtClean="0"/>
              <a:t> intranätet hittas telefonnummer till VC samt hur de vill kontaktas. Ex via VIP-nummer eller telefonkö (val 9). Har läkaren lämnat ut direktnummer till sig så kan givetvis det användas.</a:t>
            </a:r>
          </a:p>
          <a:p>
            <a:endParaRPr lang="sv-SE" baseline="0" dirty="0" smtClean="0"/>
          </a:p>
          <a:p>
            <a:r>
              <a:rPr lang="sv-SE" baseline="0" dirty="0" smtClean="0"/>
              <a:t>Rapport sker enligt SBAR</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11</a:t>
            </a:fld>
            <a:endParaRPr lang="sv-SE"/>
          </a:p>
        </p:txBody>
      </p:sp>
    </p:spTree>
    <p:extLst>
      <p:ext uri="{BB962C8B-B14F-4D97-AF65-F5344CB8AC3E}">
        <p14:creationId xmlns:p14="http://schemas.microsoft.com/office/powerpoint/2010/main" val="3693004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Läkarjourens</a:t>
            </a:r>
            <a:r>
              <a:rPr lang="sv-SE" baseline="0" dirty="0" smtClean="0"/>
              <a:t> anteckningar kommer inte upp i våra journalsystem (ej NPÖ).</a:t>
            </a:r>
          </a:p>
          <a:p>
            <a:r>
              <a:rPr lang="sv-SE" baseline="0" dirty="0" smtClean="0"/>
              <a:t>De har ingen möjlighet att förskriva nya recept. Arbetar inte jourtid i Pascal. Läkemedel som finns i KAF-förråd kan de ordinera. </a:t>
            </a:r>
          </a:p>
          <a:p>
            <a:endParaRPr lang="sv-SE" baseline="0" dirty="0" smtClean="0"/>
          </a:p>
          <a:p>
            <a:r>
              <a:rPr lang="sv-SE" baseline="0" dirty="0" smtClean="0"/>
              <a:t>Rapport enligt SBAR</a:t>
            </a:r>
          </a:p>
          <a:p>
            <a:endParaRPr lang="sv-SE" baseline="0" dirty="0" smtClean="0"/>
          </a:p>
          <a:p>
            <a:r>
              <a:rPr lang="sv-SE" baseline="0" dirty="0" smtClean="0"/>
              <a:t>KAF-förråd är det läkemedelsförråd som finns ute på sjuksköterskans verksamhet.</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12</a:t>
            </a:fld>
            <a:endParaRPr lang="sv-SE"/>
          </a:p>
        </p:txBody>
      </p:sp>
    </p:spTree>
    <p:extLst>
      <p:ext uri="{BB962C8B-B14F-4D97-AF65-F5344CB8AC3E}">
        <p14:creationId xmlns:p14="http://schemas.microsoft.com/office/powerpoint/2010/main" val="4291004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Glöm ej att skriva ner</a:t>
            </a:r>
            <a:r>
              <a:rPr lang="sv-SE" baseline="0" dirty="0" smtClean="0"/>
              <a:t> parametrar och den övriga informationen du får för egen del då beslutsstödet skickas med och du själv ska dokumentera sen,.</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13</a:t>
            </a:fld>
            <a:endParaRPr lang="sv-SE"/>
          </a:p>
        </p:txBody>
      </p:sp>
    </p:spTree>
    <p:extLst>
      <p:ext uri="{BB962C8B-B14F-4D97-AF65-F5344CB8AC3E}">
        <p14:creationId xmlns:p14="http://schemas.microsoft.com/office/powerpoint/2010/main" val="2935249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Beslut</a:t>
            </a:r>
            <a:r>
              <a:rPr lang="sv-SE" baseline="0" dirty="0" smtClean="0"/>
              <a:t> om palliativ vård är inget som görs på plats, utan det är en önskan från sjukvård/SÄS att patienter är bedömda av läkare i ett tidigare skede, så inte frågan behöver lyftas på plats när patient är försämrad.</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14</a:t>
            </a:fld>
            <a:endParaRPr lang="sv-SE"/>
          </a:p>
        </p:txBody>
      </p:sp>
    </p:spTree>
    <p:extLst>
      <p:ext uri="{BB962C8B-B14F-4D97-AF65-F5344CB8AC3E}">
        <p14:creationId xmlns:p14="http://schemas.microsoft.com/office/powerpoint/2010/main" val="1448008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Patienten</a:t>
            </a:r>
            <a:r>
              <a:rPr lang="sv-SE" baseline="0" dirty="0" smtClean="0"/>
              <a:t> bedöms utifrån </a:t>
            </a:r>
            <a:r>
              <a:rPr lang="sv-SE" dirty="0" smtClean="0"/>
              <a:t>samma bedömnings</a:t>
            </a:r>
            <a:r>
              <a:rPr lang="sv-SE" baseline="0" dirty="0" smtClean="0"/>
              <a:t>underlag och därmed mer likvärdig bedömning som också ser till att du patienten får rätt vård på rätt vårdnivå.</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15</a:t>
            </a:fld>
            <a:endParaRPr lang="sv-SE"/>
          </a:p>
        </p:txBody>
      </p:sp>
    </p:spTree>
    <p:extLst>
      <p:ext uri="{BB962C8B-B14F-4D97-AF65-F5344CB8AC3E}">
        <p14:creationId xmlns:p14="http://schemas.microsoft.com/office/powerpoint/2010/main" val="4260973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Deltagare</a:t>
            </a:r>
            <a:r>
              <a:rPr lang="sv-SE" baseline="0" dirty="0" smtClean="0"/>
              <a:t> ska ta fram pappersformat och så går man igenom dokument tillsammans.</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18</a:t>
            </a:fld>
            <a:endParaRPr lang="sv-SE"/>
          </a:p>
        </p:txBody>
      </p:sp>
    </p:spTree>
    <p:extLst>
      <p:ext uri="{BB962C8B-B14F-4D97-AF65-F5344CB8AC3E}">
        <p14:creationId xmlns:p14="http://schemas.microsoft.com/office/powerpoint/2010/main" val="665856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23</a:t>
            </a:fld>
            <a:endParaRPr lang="sv-SE"/>
          </a:p>
        </p:txBody>
      </p:sp>
    </p:spTree>
    <p:extLst>
      <p:ext uri="{BB962C8B-B14F-4D97-AF65-F5344CB8AC3E}">
        <p14:creationId xmlns:p14="http://schemas.microsoft.com/office/powerpoint/2010/main" val="931306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Är ett bedömningsunderlag som</a:t>
            </a:r>
            <a:r>
              <a:rPr lang="sv-SE" baseline="0" dirty="0" smtClean="0"/>
              <a:t> tagits fram för att vi ska göra så lika bedömningar som möjligt. Ur ett patientperspektiv så säkerställs det att man gjort alla delar av en bedömning av patient som behöver göras för att se till att man inte missat något. Det gör att patient kommer till rätt instans utifrån det behov patienten har.</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2</a:t>
            </a:fld>
            <a:endParaRPr lang="sv-SE"/>
          </a:p>
        </p:txBody>
      </p:sp>
    </p:spTree>
    <p:extLst>
      <p:ext uri="{BB962C8B-B14F-4D97-AF65-F5344CB8AC3E}">
        <p14:creationId xmlns:p14="http://schemas.microsoft.com/office/powerpoint/2010/main" val="735233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Det är många kommuner idag som börjat använda</a:t>
            </a:r>
            <a:r>
              <a:rPr lang="sv-SE" baseline="0" dirty="0" smtClean="0"/>
              <a:t> bedömningsunderlaget. Underlaget togs fram då det framförallt var efterfrågat från ambulanspersonal.</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3</a:t>
            </a:fld>
            <a:endParaRPr lang="sv-SE"/>
          </a:p>
        </p:txBody>
      </p:sp>
    </p:spTree>
    <p:extLst>
      <p:ext uri="{BB962C8B-B14F-4D97-AF65-F5344CB8AC3E}">
        <p14:creationId xmlns:p14="http://schemas.microsoft.com/office/powerpoint/2010/main" val="2702760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chemeClr val="tx1"/>
                </a:solidFill>
                <a:effectLst/>
                <a:latin typeface="+mn-lt"/>
                <a:ea typeface="ＭＳ Ｐゴシック" charset="0"/>
                <a:cs typeface="ＭＳ Ｐゴシック" charset="0"/>
              </a:rPr>
              <a:t>"Checklista Beslutsstöd "används om patienten, oavsett boendeform</a:t>
            </a:r>
            <a:r>
              <a:rPr lang="sv-SE" sz="1200" b="0" i="0" kern="1200" dirty="0" smtClean="0">
                <a:solidFill>
                  <a:schemeClr val="tx1"/>
                </a:solidFill>
                <a:effectLst/>
                <a:latin typeface="+mn-lt"/>
                <a:ea typeface="ＭＳ Ｐゴシック" charset="0"/>
                <a:cs typeface="ＭＳ Ｐゴシック" charset="0"/>
              </a:rPr>
              <a:t>, försämras </a:t>
            </a:r>
            <a:r>
              <a:rPr lang="sv-SE" sz="1200" b="0" i="0" kern="1200" dirty="0" smtClean="0">
                <a:solidFill>
                  <a:schemeClr val="tx1"/>
                </a:solidFill>
                <a:effectLst/>
                <a:latin typeface="+mn-lt"/>
                <a:ea typeface="ＭＳ Ｐゴシック" charset="0"/>
                <a:cs typeface="ＭＳ Ｐゴシック" charset="0"/>
              </a:rPr>
              <a:t>i sitt hälsotillstånd och sjuksköterskan behöver ta ställning till om patienten kan vara kvar i hemmet</a:t>
            </a:r>
            <a:r>
              <a:rPr lang="sv-SE" sz="1200" b="0" i="0" kern="1200" dirty="0" smtClean="0">
                <a:solidFill>
                  <a:schemeClr val="tx1"/>
                </a:solidFill>
                <a:effectLst/>
                <a:latin typeface="+mn-lt"/>
                <a:ea typeface="ＭＳ Ｐゴシック" charset="0"/>
                <a:cs typeface="ＭＳ Ｐゴシック" charset="0"/>
              </a:rPr>
              <a:t>, om </a:t>
            </a:r>
            <a:r>
              <a:rPr lang="sv-SE" sz="1200" b="0" i="0" kern="1200" dirty="0" smtClean="0">
                <a:solidFill>
                  <a:schemeClr val="tx1"/>
                </a:solidFill>
                <a:effectLst/>
                <a:latin typeface="+mn-lt"/>
                <a:ea typeface="ＭＳ Ｐゴシック" charset="0"/>
                <a:cs typeface="ＭＳ Ｐゴシック" charset="0"/>
              </a:rPr>
              <a:t>läkare ska kontaktas samt om det finns behov av att tillkalla ambulans eller sjuktransport till sjukhusets akutmottagning.</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4</a:t>
            </a:fld>
            <a:endParaRPr lang="sv-SE"/>
          </a:p>
        </p:txBody>
      </p:sp>
    </p:spTree>
    <p:extLst>
      <p:ext uri="{BB962C8B-B14F-4D97-AF65-F5344CB8AC3E}">
        <p14:creationId xmlns:p14="http://schemas.microsoft.com/office/powerpoint/2010/main" val="220268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 gånger man inte utför en VISAM-bedömning</a:t>
            </a:r>
            <a:r>
              <a:rPr lang="sv-SE" baseline="0" dirty="0" smtClean="0"/>
              <a:t> i hemsjukvården är när </a:t>
            </a:r>
            <a:r>
              <a:rPr lang="sv-SE" baseline="0" dirty="0" err="1" smtClean="0"/>
              <a:t>Ssk</a:t>
            </a:r>
            <a:r>
              <a:rPr lang="sv-SE" baseline="0" dirty="0" smtClean="0"/>
              <a:t> tar emot samtal via telefon och identifierar tidigt att patient behöver åka in för akuta åtgärder. Tex vid misstanke om hjärtinfarkt, stroke, kraftig blödning, benbrott, EP-anfall som inte går över efter medicinering osv.</a:t>
            </a:r>
          </a:p>
          <a:p>
            <a:endParaRPr lang="sv-SE" baseline="0" dirty="0" smtClean="0"/>
          </a:p>
          <a:p>
            <a:r>
              <a:rPr lang="sv-SE" baseline="0" dirty="0" smtClean="0"/>
              <a:t>När patient med palliativt beslut ska en helhet i bedömningen göras: Är de palliativa åtgärderna tillräckliga? Om de inte är det så ska kontakt tas med rätt vårdinstans.</a:t>
            </a:r>
          </a:p>
          <a:p>
            <a:endParaRPr lang="sv-SE" baseline="0" dirty="0" smtClean="0"/>
          </a:p>
          <a:p>
            <a:r>
              <a:rPr lang="sv-SE" baseline="0" dirty="0" smtClean="0"/>
              <a:t>Vid övriga bedömningar där ställningstagande till om patient behöver läkarkontakt ska </a:t>
            </a:r>
            <a:r>
              <a:rPr lang="sv-SE" baseline="0" dirty="0" err="1" smtClean="0"/>
              <a:t>ViSam</a:t>
            </a:r>
            <a:r>
              <a:rPr lang="sv-SE" baseline="0" dirty="0" smtClean="0"/>
              <a:t> användas.</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5</a:t>
            </a:fld>
            <a:endParaRPr lang="sv-SE"/>
          </a:p>
        </p:txBody>
      </p:sp>
    </p:spTree>
    <p:extLst>
      <p:ext uri="{BB962C8B-B14F-4D97-AF65-F5344CB8AC3E}">
        <p14:creationId xmlns:p14="http://schemas.microsoft.com/office/powerpoint/2010/main" val="3009157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6</a:t>
            </a:fld>
            <a:endParaRPr lang="sv-SE"/>
          </a:p>
        </p:txBody>
      </p:sp>
    </p:spTree>
    <p:extLst>
      <p:ext uri="{BB962C8B-B14F-4D97-AF65-F5344CB8AC3E}">
        <p14:creationId xmlns:p14="http://schemas.microsoft.com/office/powerpoint/2010/main" val="2558763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7</a:t>
            </a:fld>
            <a:endParaRPr lang="sv-SE"/>
          </a:p>
        </p:txBody>
      </p:sp>
    </p:spTree>
    <p:extLst>
      <p:ext uri="{BB962C8B-B14F-4D97-AF65-F5344CB8AC3E}">
        <p14:creationId xmlns:p14="http://schemas.microsoft.com/office/powerpoint/2010/main" val="2076821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9</a:t>
            </a:fld>
            <a:endParaRPr lang="sv-SE"/>
          </a:p>
        </p:txBody>
      </p:sp>
    </p:spTree>
    <p:extLst>
      <p:ext uri="{BB962C8B-B14F-4D97-AF65-F5344CB8AC3E}">
        <p14:creationId xmlns:p14="http://schemas.microsoft.com/office/powerpoint/2010/main" val="3983047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Om patient bedöms</a:t>
            </a:r>
            <a:r>
              <a:rPr lang="sv-SE" baseline="0" dirty="0" smtClean="0"/>
              <a:t> kunna </a:t>
            </a:r>
            <a:r>
              <a:rPr lang="sv-SE" dirty="0" smtClean="0"/>
              <a:t>stanna hemma, men kontakt</a:t>
            </a:r>
            <a:r>
              <a:rPr lang="sv-SE" baseline="0" dirty="0" smtClean="0"/>
              <a:t> behöver tas med läkare </a:t>
            </a:r>
            <a:r>
              <a:rPr lang="sv-SE" dirty="0" smtClean="0"/>
              <a:t>så kontaktar man den VC som</a:t>
            </a:r>
            <a:r>
              <a:rPr lang="sv-SE" baseline="0" dirty="0" smtClean="0"/>
              <a:t> patient tillhör för att få vidare ordinationer, eller om hembesök behövs (nån vårdkontakt som kan hjälpa patient i hemmet</a:t>
            </a:r>
            <a:r>
              <a:rPr lang="sv-SE" baseline="0" dirty="0" smtClean="0"/>
              <a:t>).</a:t>
            </a:r>
          </a:p>
          <a:p>
            <a:r>
              <a:rPr lang="sv-SE" baseline="0" dirty="0" smtClean="0"/>
              <a:t>NAV är ett projekt som pågått under ca ett år. Det är inte är utbyggt i hela staden ännu. NAV team är anestesiläkare samt </a:t>
            </a:r>
            <a:r>
              <a:rPr lang="sv-SE" baseline="0" dirty="0" err="1" smtClean="0"/>
              <a:t>ssk</a:t>
            </a:r>
            <a:r>
              <a:rPr lang="sv-SE" baseline="0" dirty="0" smtClean="0"/>
              <a:t> som utgår från SÄS och kan utföra avancerade sjukvårdsinsatser i hemmet, såsom bedömningar/behandling vid hjärtsvikt, infektioner, Kol </a:t>
            </a:r>
            <a:r>
              <a:rPr lang="sv-SE" baseline="0" dirty="0" err="1" smtClean="0"/>
              <a:t>exerbation</a:t>
            </a:r>
            <a:r>
              <a:rPr lang="sv-SE" baseline="0" dirty="0" smtClean="0"/>
              <a:t> mm. NAV kan tillkallas av sjuksköterska hemsjukvård eller av ambulans-</a:t>
            </a:r>
            <a:r>
              <a:rPr lang="sv-SE" baseline="0" dirty="0" err="1" smtClean="0"/>
              <a:t>ssk</a:t>
            </a:r>
            <a:endParaRPr lang="sv-SE" dirty="0"/>
          </a:p>
        </p:txBody>
      </p:sp>
      <p:sp>
        <p:nvSpPr>
          <p:cNvPr id="4" name="Platshållare för bildnummer 3"/>
          <p:cNvSpPr>
            <a:spLocks noGrp="1"/>
          </p:cNvSpPr>
          <p:nvPr>
            <p:ph type="sldNum" sz="quarter" idx="10"/>
          </p:nvPr>
        </p:nvSpPr>
        <p:spPr/>
        <p:txBody>
          <a:bodyPr/>
          <a:lstStyle/>
          <a:p>
            <a:pPr>
              <a:defRPr/>
            </a:pPr>
            <a:fld id="{19D38846-45EB-0146-8E32-7BDF73FA21FC}" type="slidenum">
              <a:rPr lang="sv-SE" smtClean="0"/>
              <a:pPr>
                <a:defRPr/>
              </a:pPr>
              <a:t>10</a:t>
            </a:fld>
            <a:endParaRPr lang="sv-SE"/>
          </a:p>
        </p:txBody>
      </p:sp>
    </p:spTree>
    <p:extLst>
      <p:ext uri="{BB962C8B-B14F-4D97-AF65-F5344CB8AC3E}">
        <p14:creationId xmlns:p14="http://schemas.microsoft.com/office/powerpoint/2010/main" val="835642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4" name="Rektangel 3"/>
          <p:cNvSpPr/>
          <p:nvPr/>
        </p:nvSpPr>
        <p:spPr>
          <a:xfrm>
            <a:off x="0" y="0"/>
            <a:ext cx="8027988" cy="51435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sv-SE" sz="1800"/>
          </a:p>
        </p:txBody>
      </p:sp>
      <p:pic>
        <p:nvPicPr>
          <p:cNvPr id="5" name="Bildobjekt 7" descr="boras_dots_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774950" y="-2774950"/>
            <a:ext cx="1963738" cy="751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ubrik 1"/>
          <p:cNvSpPr>
            <a:spLocks noGrp="1"/>
          </p:cNvSpPr>
          <p:nvPr>
            <p:ph type="ctrTitle"/>
          </p:nvPr>
        </p:nvSpPr>
        <p:spPr>
          <a:xfrm>
            <a:off x="582231" y="2450029"/>
            <a:ext cx="6732424" cy="1102519"/>
          </a:xfrm>
        </p:spPr>
        <p:txBody>
          <a:bodyPr/>
          <a:lstStyle>
            <a:lvl1pPr algn="l">
              <a:defRPr>
                <a:solidFill>
                  <a:schemeClr val="bg1"/>
                </a:solidFill>
              </a:defRPr>
            </a:lvl1pPr>
          </a:lstStyle>
          <a:p>
            <a:r>
              <a:rPr lang="sv-SE" smtClean="0"/>
              <a:t>Klicka här för att ändra format</a:t>
            </a:r>
            <a:endParaRPr lang="sv-SE" dirty="0"/>
          </a:p>
        </p:txBody>
      </p:sp>
      <p:sp>
        <p:nvSpPr>
          <p:cNvPr id="12" name="Underrubrik 2"/>
          <p:cNvSpPr>
            <a:spLocks noGrp="1"/>
          </p:cNvSpPr>
          <p:nvPr>
            <p:ph type="subTitle" idx="1"/>
          </p:nvPr>
        </p:nvSpPr>
        <p:spPr>
          <a:xfrm>
            <a:off x="582231" y="3673774"/>
            <a:ext cx="6732424" cy="1314451"/>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3043485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82231" y="371639"/>
            <a:ext cx="6732424" cy="857250"/>
          </a:xfrm>
        </p:spPr>
        <p:txBody>
          <a:bodyPr/>
          <a:lstStyle>
            <a:lvl1pPr algn="l">
              <a:defRPr sz="2600"/>
            </a:lvl1pPr>
          </a:lstStyle>
          <a:p>
            <a:r>
              <a:rPr lang="sv-SE" smtClean="0"/>
              <a:t>Klicka här för att ändra format</a:t>
            </a:r>
            <a:endParaRPr lang="sv-SE" dirty="0"/>
          </a:p>
        </p:txBody>
      </p:sp>
      <p:sp>
        <p:nvSpPr>
          <p:cNvPr id="3" name="Platshållare för innehåll 2"/>
          <p:cNvSpPr>
            <a:spLocks noGrp="1"/>
          </p:cNvSpPr>
          <p:nvPr>
            <p:ph idx="1"/>
          </p:nvPr>
        </p:nvSpPr>
        <p:spPr>
          <a:xfrm>
            <a:off x="582231" y="1408042"/>
            <a:ext cx="6732424" cy="338482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373826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82231" y="2717606"/>
            <a:ext cx="6732424" cy="1021556"/>
          </a:xfrm>
        </p:spPr>
        <p:txBody>
          <a:bodyPr anchor="t"/>
          <a:lstStyle>
            <a:lvl1pPr algn="l">
              <a:defRPr sz="2600" b="1" cap="none"/>
            </a:lvl1pPr>
          </a:lstStyle>
          <a:p>
            <a:r>
              <a:rPr lang="sv-SE" smtClean="0"/>
              <a:t>Klicka här för att ändra format</a:t>
            </a:r>
            <a:endParaRPr lang="sv-SE" dirty="0"/>
          </a:p>
        </p:txBody>
      </p:sp>
      <p:sp>
        <p:nvSpPr>
          <p:cNvPr id="3" name="Platshållare för text 2"/>
          <p:cNvSpPr>
            <a:spLocks noGrp="1"/>
          </p:cNvSpPr>
          <p:nvPr>
            <p:ph type="body" idx="1"/>
          </p:nvPr>
        </p:nvSpPr>
        <p:spPr>
          <a:xfrm>
            <a:off x="582231" y="1592465"/>
            <a:ext cx="6732424" cy="1125140"/>
          </a:xfrm>
        </p:spPr>
        <p:txBody>
          <a:bodyPr anchor="b">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Tree>
    <p:extLst>
      <p:ext uri="{BB962C8B-B14F-4D97-AF65-F5344CB8AC3E}">
        <p14:creationId xmlns:p14="http://schemas.microsoft.com/office/powerpoint/2010/main" val="332867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82230" y="379710"/>
            <a:ext cx="6732425" cy="857250"/>
          </a:xfrm>
        </p:spPr>
        <p:txBody>
          <a:bodyPr/>
          <a:lstStyle>
            <a:lvl1pPr>
              <a:defRPr sz="2600"/>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582231" y="1408042"/>
            <a:ext cx="3242365" cy="339366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072290" y="1408042"/>
            <a:ext cx="3242365" cy="339366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238998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91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Text och halvbild">
    <p:spTree>
      <p:nvGrpSpPr>
        <p:cNvPr id="1" name=""/>
        <p:cNvGrpSpPr/>
        <p:nvPr/>
      </p:nvGrpSpPr>
      <p:grpSpPr>
        <a:xfrm>
          <a:off x="0" y="0"/>
          <a:ext cx="0" cy="0"/>
          <a:chOff x="0" y="0"/>
          <a:chExt cx="0" cy="0"/>
        </a:xfrm>
      </p:grpSpPr>
      <p:sp>
        <p:nvSpPr>
          <p:cNvPr id="2" name="Rubrik 1"/>
          <p:cNvSpPr>
            <a:spLocks noGrp="1"/>
          </p:cNvSpPr>
          <p:nvPr>
            <p:ph type="title"/>
          </p:nvPr>
        </p:nvSpPr>
        <p:spPr>
          <a:xfrm>
            <a:off x="582231" y="442541"/>
            <a:ext cx="2883283" cy="720279"/>
          </a:xfrm>
        </p:spPr>
        <p:txBody>
          <a:bodyPr/>
          <a:lstStyle>
            <a:lvl1pPr algn="l">
              <a:defRPr sz="2000" b="1"/>
            </a:lvl1pPr>
          </a:lstStyle>
          <a:p>
            <a:r>
              <a:rPr lang="sv-SE" smtClean="0"/>
              <a:t>Klicka här för att ändra format</a:t>
            </a:r>
            <a:endParaRPr lang="sv-SE" dirty="0"/>
          </a:p>
        </p:txBody>
      </p:sp>
      <p:sp>
        <p:nvSpPr>
          <p:cNvPr id="3" name="Platshållare för innehåll 2"/>
          <p:cNvSpPr>
            <a:spLocks noGrp="1"/>
          </p:cNvSpPr>
          <p:nvPr>
            <p:ph idx="1"/>
          </p:nvPr>
        </p:nvSpPr>
        <p:spPr>
          <a:xfrm>
            <a:off x="3575050" y="2"/>
            <a:ext cx="4448177" cy="5143498"/>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
        <p:nvSpPr>
          <p:cNvPr id="4" name="Platshållare för text 3"/>
          <p:cNvSpPr>
            <a:spLocks noGrp="1"/>
          </p:cNvSpPr>
          <p:nvPr>
            <p:ph type="body" sz="half" idx="2"/>
          </p:nvPr>
        </p:nvSpPr>
        <p:spPr>
          <a:xfrm>
            <a:off x="582231" y="1235287"/>
            <a:ext cx="2883283" cy="35664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61918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Text och dubbel halvbild">
    <p:spTree>
      <p:nvGrpSpPr>
        <p:cNvPr id="1" name=""/>
        <p:cNvGrpSpPr/>
        <p:nvPr/>
      </p:nvGrpSpPr>
      <p:grpSpPr>
        <a:xfrm>
          <a:off x="0" y="0"/>
          <a:ext cx="0" cy="0"/>
          <a:chOff x="0" y="0"/>
          <a:chExt cx="0" cy="0"/>
        </a:xfrm>
      </p:grpSpPr>
      <p:sp>
        <p:nvSpPr>
          <p:cNvPr id="2" name="Rubrik 1"/>
          <p:cNvSpPr>
            <a:spLocks noGrp="1"/>
          </p:cNvSpPr>
          <p:nvPr>
            <p:ph type="title"/>
          </p:nvPr>
        </p:nvSpPr>
        <p:spPr>
          <a:xfrm>
            <a:off x="582231" y="442541"/>
            <a:ext cx="2883283" cy="720279"/>
          </a:xfrm>
        </p:spPr>
        <p:txBody>
          <a:bodyPr/>
          <a:lstStyle>
            <a:lvl1pPr algn="l">
              <a:defRPr sz="2000" b="1"/>
            </a:lvl1pPr>
          </a:lstStyle>
          <a:p>
            <a:r>
              <a:rPr lang="sv-SE" smtClean="0"/>
              <a:t>Klicka här för att ändra format</a:t>
            </a:r>
            <a:endParaRPr lang="sv-SE" dirty="0"/>
          </a:p>
        </p:txBody>
      </p:sp>
      <p:sp>
        <p:nvSpPr>
          <p:cNvPr id="3" name="Platshållare för innehåll 2"/>
          <p:cNvSpPr>
            <a:spLocks noGrp="1"/>
          </p:cNvSpPr>
          <p:nvPr>
            <p:ph idx="1"/>
          </p:nvPr>
        </p:nvSpPr>
        <p:spPr>
          <a:xfrm>
            <a:off x="3575050" y="1"/>
            <a:ext cx="4448177" cy="2497665"/>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
        <p:nvSpPr>
          <p:cNvPr id="4" name="Platshållare för text 3"/>
          <p:cNvSpPr>
            <a:spLocks noGrp="1"/>
          </p:cNvSpPr>
          <p:nvPr>
            <p:ph type="body" sz="half" idx="2"/>
          </p:nvPr>
        </p:nvSpPr>
        <p:spPr>
          <a:xfrm>
            <a:off x="582231" y="1235287"/>
            <a:ext cx="2883283" cy="35664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8" name="Platshållare för innehåll 2"/>
          <p:cNvSpPr>
            <a:spLocks noGrp="1"/>
          </p:cNvSpPr>
          <p:nvPr>
            <p:ph idx="11"/>
          </p:nvPr>
        </p:nvSpPr>
        <p:spPr>
          <a:xfrm>
            <a:off x="3575050" y="2624667"/>
            <a:ext cx="4448177" cy="2518833"/>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Tree>
    <p:extLst>
      <p:ext uri="{BB962C8B-B14F-4D97-AF65-F5344CB8AC3E}">
        <p14:creationId xmlns:p14="http://schemas.microsoft.com/office/powerpoint/2010/main" val="24420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l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 y="0"/>
            <a:ext cx="8023227" cy="5143501"/>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smtClean="0"/>
              <a:t>Klicka på ikonen för att lägga till en bild</a:t>
            </a:r>
            <a:endParaRPr lang="sv-SE" noProof="0"/>
          </a:p>
        </p:txBody>
      </p:sp>
      <p:sp>
        <p:nvSpPr>
          <p:cNvPr id="11" name="Rubrik 1"/>
          <p:cNvSpPr>
            <a:spLocks noGrp="1"/>
          </p:cNvSpPr>
          <p:nvPr>
            <p:ph type="title"/>
          </p:nvPr>
        </p:nvSpPr>
        <p:spPr>
          <a:xfrm>
            <a:off x="582231" y="3829708"/>
            <a:ext cx="6732424" cy="400110"/>
          </a:xfrm>
          <a:solidFill>
            <a:schemeClr val="bg1">
              <a:alpha val="75000"/>
            </a:schemeClr>
          </a:solidFill>
        </p:spPr>
        <p:txBody>
          <a:bodyPr>
            <a:spAutoFit/>
          </a:bodyPr>
          <a:lstStyle>
            <a:lvl1pPr algn="l">
              <a:defRPr sz="2000" b="1"/>
            </a:lvl1pPr>
          </a:lstStyle>
          <a:p>
            <a:r>
              <a:rPr lang="sv-SE" smtClean="0"/>
              <a:t>Klicka här för att ändra format</a:t>
            </a:r>
            <a:endParaRPr lang="sv-SE" dirty="0"/>
          </a:p>
        </p:txBody>
      </p:sp>
      <p:sp>
        <p:nvSpPr>
          <p:cNvPr id="12" name="Platshållare för text 3"/>
          <p:cNvSpPr>
            <a:spLocks noGrp="1"/>
          </p:cNvSpPr>
          <p:nvPr>
            <p:ph type="body" sz="half" idx="2"/>
          </p:nvPr>
        </p:nvSpPr>
        <p:spPr>
          <a:xfrm>
            <a:off x="582231" y="4233786"/>
            <a:ext cx="6732423" cy="307777"/>
          </a:xfrm>
          <a:solidFill>
            <a:schemeClr val="bg1">
              <a:alpha val="75000"/>
            </a:schemeClr>
          </a:solidFill>
        </p:spPr>
        <p:txBody>
          <a:bodyPr anchor="ctr">
            <a:sp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1672742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06375"/>
            <a:ext cx="6858000" cy="857250"/>
          </a:xfrm>
          <a:prstGeom prst="rect">
            <a:avLst/>
          </a:prstGeom>
        </p:spPr>
        <p:txBody>
          <a:bodyPr vert="horz" lIns="91440" tIns="45720" rIns="91440" bIns="45720" rtlCol="0" anchor="b">
            <a:noAutofit/>
          </a:bodyPr>
          <a:lstStyle/>
          <a:p>
            <a:r>
              <a:rPr lang="sv-SE" dirty="0" smtClean="0"/>
              <a:t>Klicka här för att ändra format</a:t>
            </a:r>
            <a:endParaRPr lang="sv-SE" dirty="0"/>
          </a:p>
        </p:txBody>
      </p:sp>
      <p:sp>
        <p:nvSpPr>
          <p:cNvPr id="3075" name="Platshållare för text 2"/>
          <p:cNvSpPr>
            <a:spLocks noGrp="1"/>
          </p:cNvSpPr>
          <p:nvPr>
            <p:ph type="body" idx="1"/>
          </p:nvPr>
        </p:nvSpPr>
        <p:spPr bwMode="auto">
          <a:xfrm>
            <a:off x="457200" y="1200150"/>
            <a:ext cx="68580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ktangel 6"/>
          <p:cNvSpPr/>
          <p:nvPr/>
        </p:nvSpPr>
        <p:spPr>
          <a:xfrm>
            <a:off x="8023225" y="0"/>
            <a:ext cx="1120775" cy="51435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sv-SE" sz="1800"/>
          </a:p>
        </p:txBody>
      </p:sp>
      <p:pic>
        <p:nvPicPr>
          <p:cNvPr id="3077" name="Bildobjekt 8" descr="BorasStad-vit-neg-2rad.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269288" y="234950"/>
            <a:ext cx="6508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Lst>
  <p:hf hdr="0"/>
  <p:txStyles>
    <p:titleStyle>
      <a:lvl1pPr algn="l" defTabSz="457200" rtl="0" eaLnBrk="1" fontAlgn="base" hangingPunct="1">
        <a:spcBef>
          <a:spcPct val="0"/>
        </a:spcBef>
        <a:spcAft>
          <a:spcPct val="0"/>
        </a:spcAft>
        <a:defRPr sz="3200" b="1" kern="1200" spc="-50">
          <a:solidFill>
            <a:schemeClr val="tx1"/>
          </a:solidFill>
          <a:latin typeface="Arial"/>
          <a:ea typeface="ＭＳ Ｐゴシック" charset="0"/>
          <a:cs typeface="Arial"/>
        </a:defRPr>
      </a:lvl1pPr>
      <a:lvl2pPr algn="l" defTabSz="457200" rtl="0" eaLnBrk="1" fontAlgn="base" hangingPunct="1">
        <a:spcBef>
          <a:spcPct val="0"/>
        </a:spcBef>
        <a:spcAft>
          <a:spcPct val="0"/>
        </a:spcAft>
        <a:defRPr sz="3200" b="1">
          <a:solidFill>
            <a:schemeClr val="tx1"/>
          </a:solidFill>
          <a:latin typeface="Arial" charset="0"/>
          <a:ea typeface="ＭＳ Ｐゴシック" charset="0"/>
        </a:defRPr>
      </a:lvl2pPr>
      <a:lvl3pPr algn="l" defTabSz="457200" rtl="0" eaLnBrk="1" fontAlgn="base" hangingPunct="1">
        <a:spcBef>
          <a:spcPct val="0"/>
        </a:spcBef>
        <a:spcAft>
          <a:spcPct val="0"/>
        </a:spcAft>
        <a:defRPr sz="3200" b="1">
          <a:solidFill>
            <a:schemeClr val="tx1"/>
          </a:solidFill>
          <a:latin typeface="Arial" charset="0"/>
          <a:ea typeface="ＭＳ Ｐゴシック" charset="0"/>
        </a:defRPr>
      </a:lvl3pPr>
      <a:lvl4pPr algn="l" defTabSz="457200" rtl="0" eaLnBrk="1" fontAlgn="base" hangingPunct="1">
        <a:spcBef>
          <a:spcPct val="0"/>
        </a:spcBef>
        <a:spcAft>
          <a:spcPct val="0"/>
        </a:spcAft>
        <a:defRPr sz="3200" b="1">
          <a:solidFill>
            <a:schemeClr val="tx1"/>
          </a:solidFill>
          <a:latin typeface="Arial" charset="0"/>
          <a:ea typeface="ＭＳ Ｐゴシック" charset="0"/>
        </a:defRPr>
      </a:lvl4pPr>
      <a:lvl5pPr algn="l" defTabSz="457200" rtl="0" eaLnBrk="1" fontAlgn="base" hangingPunct="1">
        <a:spcBef>
          <a:spcPct val="0"/>
        </a:spcBef>
        <a:spcAft>
          <a:spcPct val="0"/>
        </a:spcAft>
        <a:defRPr sz="3200" b="1">
          <a:solidFill>
            <a:schemeClr val="tx1"/>
          </a:solidFill>
          <a:latin typeface="Arial" charset="0"/>
          <a:ea typeface="ＭＳ Ｐゴシック" charset="0"/>
        </a:defRPr>
      </a:lvl5pPr>
      <a:lvl6pPr marL="457200" algn="l" defTabSz="457200" rtl="0" eaLnBrk="1" fontAlgn="base" hangingPunct="1">
        <a:spcBef>
          <a:spcPct val="0"/>
        </a:spcBef>
        <a:spcAft>
          <a:spcPct val="0"/>
        </a:spcAft>
        <a:defRPr sz="3200" b="1">
          <a:solidFill>
            <a:schemeClr val="tx1"/>
          </a:solidFill>
          <a:latin typeface="Arial" charset="0"/>
          <a:ea typeface="ＭＳ Ｐゴシック" charset="0"/>
        </a:defRPr>
      </a:lvl6pPr>
      <a:lvl7pPr marL="914400" algn="l" defTabSz="457200" rtl="0" eaLnBrk="1" fontAlgn="base" hangingPunct="1">
        <a:spcBef>
          <a:spcPct val="0"/>
        </a:spcBef>
        <a:spcAft>
          <a:spcPct val="0"/>
        </a:spcAft>
        <a:defRPr sz="3200" b="1">
          <a:solidFill>
            <a:schemeClr val="tx1"/>
          </a:solidFill>
          <a:latin typeface="Arial" charset="0"/>
          <a:ea typeface="ＭＳ Ｐゴシック" charset="0"/>
        </a:defRPr>
      </a:lvl7pPr>
      <a:lvl8pPr marL="1371600" algn="l" defTabSz="457200" rtl="0" eaLnBrk="1" fontAlgn="base" hangingPunct="1">
        <a:spcBef>
          <a:spcPct val="0"/>
        </a:spcBef>
        <a:spcAft>
          <a:spcPct val="0"/>
        </a:spcAft>
        <a:defRPr sz="3200" b="1">
          <a:solidFill>
            <a:schemeClr val="tx1"/>
          </a:solidFill>
          <a:latin typeface="Arial" charset="0"/>
          <a:ea typeface="ＭＳ Ｐゴシック" charset="0"/>
        </a:defRPr>
      </a:lvl8pPr>
      <a:lvl9pPr marL="1828800" algn="l" defTabSz="457200" rtl="0" eaLnBrk="1" fontAlgn="base" hangingPunct="1">
        <a:spcBef>
          <a:spcPct val="0"/>
        </a:spcBef>
        <a:spcAft>
          <a:spcPct val="0"/>
        </a:spcAft>
        <a:defRPr sz="3200" b="1">
          <a:solidFill>
            <a:schemeClr val="tx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14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2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2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ntranet.boras.se/styrningochledning/handbockermetodermodellerochrutiner/omsorghalsoochsjukvard/masmarrutinerforhalsoochsjukvard/samverkankontakter/primarvardochsjukhus/lakarkontaktforlegitimeradpersonalochhandlaggare.4.5117dd301535b31f95f2d66e.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82231" y="1948145"/>
            <a:ext cx="6732424" cy="1102519"/>
          </a:xfrm>
        </p:spPr>
        <p:txBody>
          <a:bodyPr/>
          <a:lstStyle/>
          <a:p>
            <a:pPr algn="ctr"/>
            <a:r>
              <a:rPr lang="sv-SE" sz="6000" dirty="0" smtClean="0"/>
              <a:t>VISAM</a:t>
            </a:r>
            <a:endParaRPr lang="sv-SE" sz="6000" dirty="0"/>
          </a:p>
        </p:txBody>
      </p:sp>
      <p:sp>
        <p:nvSpPr>
          <p:cNvPr id="3" name="Underrubrik 2"/>
          <p:cNvSpPr>
            <a:spLocks noGrp="1"/>
          </p:cNvSpPr>
          <p:nvPr>
            <p:ph type="subTitle" idx="1"/>
          </p:nvPr>
        </p:nvSpPr>
        <p:spPr>
          <a:xfrm>
            <a:off x="604133" y="3297256"/>
            <a:ext cx="6732424" cy="1314451"/>
          </a:xfrm>
        </p:spPr>
        <p:txBody>
          <a:bodyPr>
            <a:normAutofit/>
          </a:bodyPr>
          <a:lstStyle/>
          <a:p>
            <a:pPr algn="ctr"/>
            <a:r>
              <a:rPr lang="sv-SE" sz="3200" dirty="0" smtClean="0"/>
              <a:t>Bedömningsunderlag</a:t>
            </a:r>
            <a:endParaRPr lang="sv-SE" sz="3200" dirty="0"/>
          </a:p>
        </p:txBody>
      </p:sp>
    </p:spTree>
    <p:extLst>
      <p:ext uri="{BB962C8B-B14F-4D97-AF65-F5344CB8AC3E}">
        <p14:creationId xmlns:p14="http://schemas.microsoft.com/office/powerpoint/2010/main" val="1050661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Vårdnivå </a:t>
            </a:r>
            <a:r>
              <a:rPr lang="sv-SE" dirty="0" smtClean="0"/>
              <a:t>primärvård</a:t>
            </a:r>
            <a:r>
              <a:rPr lang="sv-SE" dirty="0"/>
              <a:t/>
            </a:r>
            <a:br>
              <a:rPr lang="sv-SE" dirty="0"/>
            </a:br>
            <a:r>
              <a:rPr lang="sv-SE" sz="1600" dirty="0" smtClean="0"/>
              <a:t>När patient kan vara kvar i hemmet </a:t>
            </a:r>
            <a:endParaRPr lang="sv-SE" dirty="0"/>
          </a:p>
        </p:txBody>
      </p:sp>
      <p:sp>
        <p:nvSpPr>
          <p:cNvPr id="3" name="Platshållare för innehåll 2"/>
          <p:cNvSpPr>
            <a:spLocks noGrp="1"/>
          </p:cNvSpPr>
          <p:nvPr>
            <p:ph idx="1"/>
          </p:nvPr>
        </p:nvSpPr>
        <p:spPr/>
        <p:txBody>
          <a:bodyPr/>
          <a:lstStyle/>
          <a:p>
            <a:r>
              <a:rPr lang="sv-SE" b="1" dirty="0" smtClean="0"/>
              <a:t>Fortsatt </a:t>
            </a:r>
            <a:r>
              <a:rPr lang="sv-SE" b="1" dirty="0"/>
              <a:t>vård i </a:t>
            </a:r>
            <a:r>
              <a:rPr lang="sv-SE" b="1" dirty="0" smtClean="0"/>
              <a:t>hemmet</a:t>
            </a:r>
            <a:r>
              <a:rPr lang="sv-SE" dirty="0" smtClean="0"/>
              <a:t>:</a:t>
            </a:r>
          </a:p>
          <a:p>
            <a:pPr marL="0" indent="0">
              <a:buNone/>
            </a:pPr>
            <a:r>
              <a:rPr lang="sv-SE" dirty="0" smtClean="0"/>
              <a:t>-    Ordinationer</a:t>
            </a:r>
          </a:p>
          <a:p>
            <a:pPr marL="0" indent="0">
              <a:buNone/>
            </a:pPr>
            <a:r>
              <a:rPr lang="sv-SE" dirty="0" smtClean="0"/>
              <a:t>-    Hembesök</a:t>
            </a:r>
          </a:p>
          <a:p>
            <a:pPr marL="0" indent="0">
              <a:buNone/>
            </a:pPr>
            <a:r>
              <a:rPr lang="sv-SE" dirty="0" smtClean="0"/>
              <a:t>-    Kontakt </a:t>
            </a:r>
            <a:r>
              <a:rPr lang="sv-SE" dirty="0"/>
              <a:t>arbetsterapeut, fysioterapeut </a:t>
            </a:r>
            <a:endParaRPr lang="sv-SE" dirty="0" smtClean="0"/>
          </a:p>
          <a:p>
            <a:pPr>
              <a:buFontTx/>
              <a:buChar char="-"/>
            </a:pPr>
            <a:r>
              <a:rPr lang="sv-SE" dirty="0" smtClean="0"/>
              <a:t>Socialtjänst</a:t>
            </a:r>
            <a:r>
              <a:rPr lang="sv-SE" dirty="0"/>
              <a:t>, handläggare, hemtjänst</a:t>
            </a:r>
          </a:p>
          <a:p>
            <a:pPr marL="0" indent="0">
              <a:buNone/>
            </a:pPr>
            <a:r>
              <a:rPr lang="sv-SE" dirty="0" smtClean="0"/>
              <a:t>-    </a:t>
            </a:r>
            <a:r>
              <a:rPr lang="sv-SE" dirty="0" smtClean="0"/>
              <a:t>Nav-teamet</a:t>
            </a:r>
            <a:endParaRPr lang="sv-SE" dirty="0">
              <a:solidFill>
                <a:srgbClr val="00B0F0"/>
              </a:solidFill>
            </a:endParaRPr>
          </a:p>
        </p:txBody>
      </p:sp>
    </p:spTree>
    <p:extLst>
      <p:ext uri="{BB962C8B-B14F-4D97-AF65-F5344CB8AC3E}">
        <p14:creationId xmlns:p14="http://schemas.microsoft.com/office/powerpoint/2010/main" val="4276982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Kontaktuppgifter vårdcentral</a:t>
            </a:r>
            <a:endParaRPr lang="sv-SE" dirty="0"/>
          </a:p>
        </p:txBody>
      </p:sp>
      <p:sp>
        <p:nvSpPr>
          <p:cNvPr id="3" name="Platshållare för innehåll 2"/>
          <p:cNvSpPr>
            <a:spLocks noGrp="1"/>
          </p:cNvSpPr>
          <p:nvPr>
            <p:ph idx="1"/>
          </p:nvPr>
        </p:nvSpPr>
        <p:spPr/>
        <p:txBody>
          <a:bodyPr/>
          <a:lstStyle/>
          <a:p>
            <a:r>
              <a:rPr lang="sv-SE" b="1" dirty="0"/>
              <a:t>Dagtid vardagar                           </a:t>
            </a:r>
          </a:p>
          <a:p>
            <a:pPr>
              <a:buFontTx/>
              <a:buChar char="-"/>
            </a:pPr>
            <a:r>
              <a:rPr lang="sv-SE" dirty="0"/>
              <a:t>Vårdcentral </a:t>
            </a:r>
            <a:r>
              <a:rPr lang="sv-SE" dirty="0" smtClean="0"/>
              <a:t>(som patient tillhör).</a:t>
            </a:r>
          </a:p>
          <a:p>
            <a:pPr>
              <a:buFontTx/>
              <a:buChar char="-"/>
            </a:pPr>
            <a:r>
              <a:rPr lang="sv-SE" dirty="0" smtClean="0"/>
              <a:t>Telefonnummer finns på MAS/</a:t>
            </a:r>
            <a:r>
              <a:rPr lang="sv-SE" dirty="0" err="1" smtClean="0"/>
              <a:t>MAR:s</a:t>
            </a:r>
            <a:r>
              <a:rPr lang="sv-SE" dirty="0" smtClean="0"/>
              <a:t> hemsida.</a:t>
            </a:r>
          </a:p>
          <a:p>
            <a:pPr>
              <a:buFontTx/>
              <a:buChar char="-"/>
            </a:pPr>
            <a:r>
              <a:rPr lang="sv-SE" dirty="0">
                <a:hlinkClick r:id="rId3"/>
              </a:rPr>
              <a:t>https://intranet.boras.se/styrningochledning/handbockermetodermodellerochrutiner/omsorghalsoochsjukvard/masmarrutinerforhalsoochsjukvard/samverkankontakter/primarvardochsjukhus/lakarkontaktforlegitimeradpersonalochhandlaggare.4.5117dd301535b31f95f2d66e.html</a:t>
            </a:r>
            <a:endParaRPr lang="sv-SE" dirty="0" smtClean="0"/>
          </a:p>
          <a:p>
            <a:pPr marL="0" indent="0">
              <a:buNone/>
            </a:pPr>
            <a:r>
              <a:rPr lang="sv-SE" dirty="0"/>
              <a:t>Lösenord: </a:t>
            </a:r>
            <a:r>
              <a:rPr lang="sv-SE" i="1" dirty="0" err="1"/>
              <a:t>Primarvard</a:t>
            </a:r>
            <a:endParaRPr lang="sv-SE" dirty="0"/>
          </a:p>
        </p:txBody>
      </p:sp>
    </p:spTree>
    <p:extLst>
      <p:ext uri="{BB962C8B-B14F-4D97-AF65-F5344CB8AC3E}">
        <p14:creationId xmlns:p14="http://schemas.microsoft.com/office/powerpoint/2010/main" val="654029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Kontaktuppgifter jourläkare</a:t>
            </a:r>
            <a:endParaRPr lang="sv-SE" dirty="0"/>
          </a:p>
        </p:txBody>
      </p:sp>
      <p:sp>
        <p:nvSpPr>
          <p:cNvPr id="3" name="Platshållare för innehåll 2"/>
          <p:cNvSpPr>
            <a:spLocks noGrp="1"/>
          </p:cNvSpPr>
          <p:nvPr>
            <p:ph idx="1"/>
          </p:nvPr>
        </p:nvSpPr>
        <p:spPr/>
        <p:txBody>
          <a:bodyPr/>
          <a:lstStyle/>
          <a:p>
            <a:r>
              <a:rPr lang="sv-SE" b="1" dirty="0"/>
              <a:t>Kväll, natt, helg </a:t>
            </a:r>
            <a:endParaRPr lang="sv-SE" b="1" dirty="0" smtClean="0"/>
          </a:p>
          <a:p>
            <a:pPr marL="0" indent="0">
              <a:buNone/>
            </a:pPr>
            <a:r>
              <a:rPr lang="sv-SE" b="1" dirty="0"/>
              <a:t> </a:t>
            </a:r>
            <a:r>
              <a:rPr lang="sv-SE" b="1" dirty="0" smtClean="0"/>
              <a:t>    </a:t>
            </a:r>
            <a:r>
              <a:rPr lang="sv-SE" dirty="0" smtClean="0"/>
              <a:t>Läkarjouren AB</a:t>
            </a:r>
          </a:p>
          <a:p>
            <a:pPr marL="0" indent="0">
              <a:buNone/>
            </a:pPr>
            <a:r>
              <a:rPr lang="sv-SE" dirty="0" smtClean="0"/>
              <a:t>      </a:t>
            </a:r>
          </a:p>
          <a:p>
            <a:pPr marL="0" indent="0">
              <a:buNone/>
            </a:pPr>
            <a:r>
              <a:rPr lang="sv-SE" b="1" dirty="0"/>
              <a:t>Läkarjouren i Sverige AB </a:t>
            </a:r>
            <a:r>
              <a:rPr lang="sv-SE" dirty="0"/>
              <a:t/>
            </a:r>
            <a:br>
              <a:rPr lang="sv-SE" dirty="0"/>
            </a:br>
            <a:r>
              <a:rPr lang="sv-SE" dirty="0"/>
              <a:t>Nås via SÄS växel </a:t>
            </a:r>
            <a:r>
              <a:rPr lang="sv-SE" dirty="0" smtClean="0"/>
              <a:t>033-6161000 (be att bli kopplad till distriktsläkarjouren) </a:t>
            </a:r>
            <a:r>
              <a:rPr lang="sv-SE" dirty="0"/>
              <a:t>eller 0707-783 700, </a:t>
            </a:r>
            <a:endParaRPr lang="sv-SE" dirty="0" smtClean="0"/>
          </a:p>
          <a:p>
            <a:pPr marL="0" indent="0">
              <a:buNone/>
            </a:pPr>
            <a:r>
              <a:rPr lang="sv-SE" dirty="0" smtClean="0"/>
              <a:t>0705-12 </a:t>
            </a:r>
            <a:r>
              <a:rPr lang="sv-SE" dirty="0"/>
              <a:t>92 92.</a:t>
            </a:r>
            <a:br>
              <a:rPr lang="sv-SE" dirty="0"/>
            </a:br>
            <a:endParaRPr lang="sv-SE" dirty="0" smtClean="0"/>
          </a:p>
          <a:p>
            <a:pPr marL="0" indent="0">
              <a:buNone/>
            </a:pPr>
            <a:r>
              <a:rPr lang="sv-SE" dirty="0" smtClean="0"/>
              <a:t>Öppettider </a:t>
            </a:r>
            <a:r>
              <a:rPr lang="sv-SE" dirty="0"/>
              <a:t>vardagar 17.00-08.00 </a:t>
            </a:r>
            <a:br>
              <a:rPr lang="sv-SE" dirty="0"/>
            </a:br>
            <a:r>
              <a:rPr lang="sv-SE" dirty="0"/>
              <a:t>samt lördag, söndag och </a:t>
            </a:r>
            <a:r>
              <a:rPr lang="sv-SE" dirty="0" smtClean="0"/>
              <a:t>helgdag</a:t>
            </a:r>
            <a:endParaRPr lang="sv-SE" dirty="0"/>
          </a:p>
        </p:txBody>
      </p:sp>
    </p:spTree>
    <p:extLst>
      <p:ext uri="{BB962C8B-B14F-4D97-AF65-F5344CB8AC3E}">
        <p14:creationId xmlns:p14="http://schemas.microsoft.com/office/powerpoint/2010/main" val="1250845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Beslutsstödets hantering</a:t>
            </a:r>
            <a:endParaRPr lang="sv-SE" dirty="0"/>
          </a:p>
        </p:txBody>
      </p:sp>
      <p:sp>
        <p:nvSpPr>
          <p:cNvPr id="3" name="Platshållare för innehåll 2"/>
          <p:cNvSpPr>
            <a:spLocks noGrp="1"/>
          </p:cNvSpPr>
          <p:nvPr>
            <p:ph idx="1"/>
          </p:nvPr>
        </p:nvSpPr>
        <p:spPr/>
        <p:txBody>
          <a:bodyPr/>
          <a:lstStyle/>
          <a:p>
            <a:r>
              <a:rPr lang="sv-SE" dirty="0"/>
              <a:t>Checklista Beslutsstöd" i papper </a:t>
            </a:r>
            <a:r>
              <a:rPr lang="sv-SE" dirty="0" smtClean="0"/>
              <a:t>ska skickas med till nästa vårdgivare. Ska </a:t>
            </a:r>
            <a:r>
              <a:rPr lang="sv-SE" dirty="0"/>
              <a:t>följa med sjuktransport eller ambulans om sådan </a:t>
            </a:r>
            <a:r>
              <a:rPr lang="sv-SE" dirty="0" smtClean="0"/>
              <a:t>tillkallas.</a:t>
            </a:r>
          </a:p>
          <a:p>
            <a:pPr marL="0" indent="0">
              <a:buNone/>
            </a:pPr>
            <a:r>
              <a:rPr lang="sv-SE" dirty="0" smtClean="0"/>
              <a:t> </a:t>
            </a:r>
          </a:p>
          <a:p>
            <a:r>
              <a:rPr lang="sv-SE" dirty="0" smtClean="0"/>
              <a:t>Dokumentation </a:t>
            </a:r>
            <a:r>
              <a:rPr lang="sv-SE" dirty="0"/>
              <a:t>i journal </a:t>
            </a:r>
            <a:r>
              <a:rPr lang="sv-SE" dirty="0" smtClean="0"/>
              <a:t>enligt mall VISAM i Viva.</a:t>
            </a:r>
          </a:p>
          <a:p>
            <a:pPr marL="0" indent="0">
              <a:buNone/>
            </a:pPr>
            <a:r>
              <a:rPr lang="sv-SE" dirty="0" smtClean="0"/>
              <a:t> </a:t>
            </a:r>
          </a:p>
          <a:p>
            <a:r>
              <a:rPr lang="sv-SE" dirty="0" smtClean="0"/>
              <a:t>SAMSA- skriv i vårdbegäran att </a:t>
            </a:r>
            <a:r>
              <a:rPr lang="sv-SE" dirty="0" err="1" smtClean="0"/>
              <a:t>visambedöming</a:t>
            </a:r>
            <a:r>
              <a:rPr lang="sv-SE" dirty="0" smtClean="0"/>
              <a:t> är gjord och vilken vårdnivå som rekommenderas.</a:t>
            </a:r>
            <a:endParaRPr lang="sv-SE" dirty="0"/>
          </a:p>
          <a:p>
            <a:pPr marL="0" indent="0">
              <a:buNone/>
            </a:pPr>
            <a:endParaRPr lang="sv-SE" dirty="0"/>
          </a:p>
        </p:txBody>
      </p:sp>
    </p:spTree>
    <p:extLst>
      <p:ext uri="{BB962C8B-B14F-4D97-AF65-F5344CB8AC3E}">
        <p14:creationId xmlns:p14="http://schemas.microsoft.com/office/powerpoint/2010/main" val="1837663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Bra att veta</a:t>
            </a:r>
            <a:endParaRPr lang="sv-SE" dirty="0"/>
          </a:p>
        </p:txBody>
      </p:sp>
      <p:sp>
        <p:nvSpPr>
          <p:cNvPr id="3" name="Platshållare för innehåll 2"/>
          <p:cNvSpPr>
            <a:spLocks noGrp="1"/>
          </p:cNvSpPr>
          <p:nvPr>
            <p:ph idx="1"/>
          </p:nvPr>
        </p:nvSpPr>
        <p:spPr/>
        <p:txBody>
          <a:bodyPr/>
          <a:lstStyle/>
          <a:p>
            <a:r>
              <a:rPr lang="sv-SE" dirty="0" smtClean="0"/>
              <a:t>Kommunsjuksköterskans </a:t>
            </a:r>
            <a:r>
              <a:rPr lang="sv-SE" dirty="0"/>
              <a:t>beslut överprövas inte</a:t>
            </a:r>
            <a:r>
              <a:rPr lang="sv-SE" dirty="0" smtClean="0"/>
              <a:t>.</a:t>
            </a:r>
          </a:p>
          <a:p>
            <a:endParaRPr lang="sv-SE" dirty="0" smtClean="0"/>
          </a:p>
          <a:p>
            <a:r>
              <a:rPr lang="sv-SE" dirty="0" smtClean="0"/>
              <a:t> </a:t>
            </a:r>
            <a:r>
              <a:rPr lang="sv-SE" dirty="0"/>
              <a:t>Kollegial bedömning välkomnas </a:t>
            </a:r>
            <a:endParaRPr lang="sv-SE" dirty="0" smtClean="0"/>
          </a:p>
          <a:p>
            <a:pPr marL="0" indent="0">
              <a:buNone/>
            </a:pPr>
            <a:endParaRPr lang="sv-SE" dirty="0" smtClean="0">
              <a:solidFill>
                <a:srgbClr val="00B0F0"/>
              </a:solidFill>
            </a:endParaRPr>
          </a:p>
          <a:p>
            <a:r>
              <a:rPr lang="sv-SE" dirty="0" smtClean="0"/>
              <a:t>Om s</a:t>
            </a:r>
            <a:r>
              <a:rPr lang="sv-SE" dirty="0" smtClean="0"/>
              <a:t>tällningstagande </a:t>
            </a:r>
            <a:r>
              <a:rPr lang="sv-SE" dirty="0"/>
              <a:t>till palliativ vård efterfrågas av </a:t>
            </a:r>
            <a:r>
              <a:rPr lang="sv-SE" dirty="0" smtClean="0"/>
              <a:t>ambulanssjuksköterska.</a:t>
            </a:r>
            <a:endParaRPr lang="sv-SE" dirty="0"/>
          </a:p>
          <a:p>
            <a:endParaRPr lang="sv-SE" dirty="0"/>
          </a:p>
        </p:txBody>
      </p:sp>
    </p:spTree>
    <p:extLst>
      <p:ext uri="{BB962C8B-B14F-4D97-AF65-F5344CB8AC3E}">
        <p14:creationId xmlns:p14="http://schemas.microsoft.com/office/powerpoint/2010/main" val="706418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Nyttan med </a:t>
            </a:r>
            <a:r>
              <a:rPr lang="sv-SE" dirty="0" err="1" smtClean="0"/>
              <a:t>ViSam</a:t>
            </a:r>
            <a:endParaRPr lang="sv-SE" dirty="0"/>
          </a:p>
        </p:txBody>
      </p:sp>
      <p:sp>
        <p:nvSpPr>
          <p:cNvPr id="3" name="Platshållare för innehåll 2"/>
          <p:cNvSpPr>
            <a:spLocks noGrp="1"/>
          </p:cNvSpPr>
          <p:nvPr>
            <p:ph idx="1"/>
          </p:nvPr>
        </p:nvSpPr>
        <p:spPr/>
        <p:txBody>
          <a:bodyPr/>
          <a:lstStyle/>
          <a:p>
            <a:pPr marL="0" indent="0">
              <a:buNone/>
            </a:pPr>
            <a:r>
              <a:rPr lang="sv-SE" dirty="0" smtClean="0"/>
              <a:t>• </a:t>
            </a:r>
            <a:r>
              <a:rPr lang="sv-SE" dirty="0"/>
              <a:t>Vitala parametrar är utförda i högre </a:t>
            </a:r>
            <a:r>
              <a:rPr lang="sv-SE" dirty="0" smtClean="0"/>
              <a:t>utsträckning</a:t>
            </a:r>
          </a:p>
          <a:p>
            <a:pPr marL="0" indent="0">
              <a:buNone/>
            </a:pPr>
            <a:endParaRPr lang="sv-SE" dirty="0" smtClean="0"/>
          </a:p>
          <a:p>
            <a:pPr marL="0" indent="0">
              <a:buNone/>
            </a:pPr>
            <a:r>
              <a:rPr lang="sv-SE" dirty="0" smtClean="0"/>
              <a:t>• Informationen på </a:t>
            </a:r>
            <a:r>
              <a:rPr lang="sv-SE" dirty="0"/>
              <a:t>rapporter är bättre </a:t>
            </a:r>
            <a:r>
              <a:rPr lang="sv-SE" dirty="0" smtClean="0"/>
              <a:t>(checklista och SBAR)</a:t>
            </a:r>
          </a:p>
          <a:p>
            <a:pPr marL="0" indent="0">
              <a:buNone/>
            </a:pPr>
            <a:endParaRPr lang="sv-SE" dirty="0" smtClean="0"/>
          </a:p>
          <a:p>
            <a:pPr marL="0" indent="0">
              <a:buNone/>
            </a:pPr>
            <a:r>
              <a:rPr lang="sv-SE" dirty="0" smtClean="0"/>
              <a:t>• Likvärdigt rapportinnehåll där alla parter får den information de vill ha. </a:t>
            </a:r>
          </a:p>
          <a:p>
            <a:pPr marL="0" indent="0">
              <a:buNone/>
            </a:pPr>
            <a:endParaRPr lang="sv-SE" dirty="0" smtClean="0"/>
          </a:p>
          <a:p>
            <a:pPr marL="0" indent="0">
              <a:buNone/>
            </a:pPr>
            <a:r>
              <a:rPr lang="sv-SE" dirty="0" smtClean="0"/>
              <a:t>• </a:t>
            </a:r>
            <a:r>
              <a:rPr lang="sv-SE" dirty="0"/>
              <a:t>Rätt patienter åker ambulans=rätt utnyttjade resurser. </a:t>
            </a:r>
            <a:endParaRPr lang="sv-SE" dirty="0" smtClean="0"/>
          </a:p>
          <a:p>
            <a:pPr marL="0" indent="0">
              <a:buNone/>
            </a:pPr>
            <a:endParaRPr lang="sv-SE" dirty="0" smtClean="0"/>
          </a:p>
          <a:p>
            <a:pPr marL="0" indent="0">
              <a:buNone/>
            </a:pPr>
            <a:r>
              <a:rPr lang="sv-SE" dirty="0" smtClean="0"/>
              <a:t>• </a:t>
            </a:r>
            <a:r>
              <a:rPr lang="sv-SE" dirty="0"/>
              <a:t>Patientsäkerhet i fokus i samverkan</a:t>
            </a:r>
          </a:p>
          <a:p>
            <a:endParaRPr lang="sv-SE" dirty="0"/>
          </a:p>
        </p:txBody>
      </p:sp>
    </p:spTree>
    <p:extLst>
      <p:ext uri="{BB962C8B-B14F-4D97-AF65-F5344CB8AC3E}">
        <p14:creationId xmlns:p14="http://schemas.microsoft.com/office/powerpoint/2010/main" val="1052283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Genomgång av </a:t>
            </a:r>
            <a:r>
              <a:rPr lang="sv-SE" dirty="0" err="1" smtClean="0"/>
              <a:t>ViSam</a:t>
            </a:r>
            <a:r>
              <a:rPr lang="sv-SE" dirty="0" smtClean="0"/>
              <a:t> checklista/beslutsstöd</a:t>
            </a:r>
            <a:endParaRPr lang="sv-SE" dirty="0"/>
          </a:p>
        </p:txBody>
      </p:sp>
      <p:pic>
        <p:nvPicPr>
          <p:cNvPr id="6" name="Platshållare för innehåll 5"/>
          <p:cNvPicPr>
            <a:picLocks noGrp="1" noChangeAspect="1"/>
          </p:cNvPicPr>
          <p:nvPr>
            <p:ph idx="1"/>
          </p:nvPr>
        </p:nvPicPr>
        <p:blipFill rotWithShape="1">
          <a:blip r:embed="rId2">
            <a:extLst>
              <a:ext uri="{28A0092B-C50C-407E-A947-70E740481C1C}">
                <a14:useLocalDpi xmlns:a14="http://schemas.microsoft.com/office/drawing/2010/main" val="0"/>
              </a:ext>
            </a:extLst>
          </a:blip>
          <a:srcRect l="13979" t="14374" r="14336" b="14938"/>
          <a:stretch/>
        </p:blipFill>
        <p:spPr>
          <a:xfrm>
            <a:off x="313757" y="1891552"/>
            <a:ext cx="1703295" cy="2375647"/>
          </a:xfrm>
        </p:spPr>
      </p:pic>
      <p:pic>
        <p:nvPicPr>
          <p:cNvPr id="10" name="Platshållare för innehåll 3"/>
          <p:cNvPicPr>
            <a:picLocks noChangeAspect="1"/>
          </p:cNvPicPr>
          <p:nvPr/>
        </p:nvPicPr>
        <p:blipFill rotWithShape="1">
          <a:blip r:embed="rId3">
            <a:extLst>
              <a:ext uri="{28A0092B-C50C-407E-A947-70E740481C1C}">
                <a14:useLocalDpi xmlns:a14="http://schemas.microsoft.com/office/drawing/2010/main" val="0"/>
              </a:ext>
            </a:extLst>
          </a:blip>
          <a:srcRect l="14638" t="14265" r="13853" b="15058"/>
          <a:stretch/>
        </p:blipFill>
        <p:spPr bwMode="auto">
          <a:xfrm>
            <a:off x="2254619" y="1882588"/>
            <a:ext cx="1712258" cy="239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pic>
        <p:nvPicPr>
          <p:cNvPr id="11" name="Platshållare för innehåll 7"/>
          <p:cNvPicPr>
            <a:picLocks noChangeAspect="1"/>
          </p:cNvPicPr>
          <p:nvPr/>
        </p:nvPicPr>
        <p:blipFill rotWithShape="1">
          <a:blip r:embed="rId4">
            <a:extLst>
              <a:ext uri="{28A0092B-C50C-407E-A947-70E740481C1C}">
                <a14:useLocalDpi xmlns:a14="http://schemas.microsoft.com/office/drawing/2010/main" val="0"/>
              </a:ext>
            </a:extLst>
          </a:blip>
          <a:srcRect l="13168" t="14549" r="16028" b="14995"/>
          <a:stretch/>
        </p:blipFill>
        <p:spPr bwMode="auto">
          <a:xfrm>
            <a:off x="4204445" y="1900518"/>
            <a:ext cx="1694329" cy="2384612"/>
          </a:xfrm>
          <a:prstGeom prst="rect">
            <a:avLst/>
          </a:prstGeom>
          <a:noFill/>
          <a:ln>
            <a:noFill/>
          </a:ln>
          <a:extLst>
            <a:ext uri="{FAA26D3D-D897-4be2-8F04-BA451C77F1D7}">
              <ma14:placeholderFlag xmlns="" xmlns:ma14="http://schemas.microsoft.com/office/mac/drawingml/2011/main" val="1"/>
            </a:ext>
          </a:extLst>
        </p:spPr>
      </p:pic>
      <p:pic>
        <p:nvPicPr>
          <p:cNvPr id="12" name="Platshållare för innehåll 6"/>
          <p:cNvPicPr>
            <a:picLocks noChangeAspect="1"/>
          </p:cNvPicPr>
          <p:nvPr/>
        </p:nvPicPr>
        <p:blipFill rotWithShape="1">
          <a:blip r:embed="rId5">
            <a:extLst>
              <a:ext uri="{28A0092B-C50C-407E-A947-70E740481C1C}">
                <a14:useLocalDpi xmlns:a14="http://schemas.microsoft.com/office/drawing/2010/main" val="0"/>
              </a:ext>
            </a:extLst>
          </a:blip>
          <a:srcRect l="14839" t="14284" r="14130" b="14731"/>
          <a:stretch/>
        </p:blipFill>
        <p:spPr bwMode="auto">
          <a:xfrm>
            <a:off x="6136342" y="1882588"/>
            <a:ext cx="1699766" cy="2402541"/>
          </a:xfrm>
          <a:prstGeom prst="rect">
            <a:avLst/>
          </a:prstGeom>
          <a:noFill/>
          <a:ln>
            <a:noFill/>
          </a:ln>
          <a:extLs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577088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ChangeAspect="1"/>
          </p:cNvPicPr>
          <p:nvPr/>
        </p:nvPicPr>
        <p:blipFill rotWithShape="1">
          <a:blip r:embed="rId2">
            <a:extLst>
              <a:ext uri="{28A0092B-C50C-407E-A947-70E740481C1C}">
                <a14:useLocalDpi xmlns:a14="http://schemas.microsoft.com/office/drawing/2010/main" val="0"/>
              </a:ext>
            </a:extLst>
          </a:blip>
          <a:srcRect t="14919" b="14846"/>
          <a:stretch/>
        </p:blipFill>
        <p:spPr bwMode="auto">
          <a:xfrm>
            <a:off x="1288410" y="0"/>
            <a:ext cx="5273755" cy="523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73622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rotWithShape="1">
          <a:blip r:embed="rId3">
            <a:extLst>
              <a:ext uri="{28A0092B-C50C-407E-A947-70E740481C1C}">
                <a14:useLocalDpi xmlns:a14="http://schemas.microsoft.com/office/drawing/2010/main" val="0"/>
              </a:ext>
            </a:extLst>
          </a:blip>
          <a:srcRect t="15078" b="15525"/>
          <a:stretch/>
        </p:blipFill>
        <p:spPr>
          <a:xfrm>
            <a:off x="1264274" y="1"/>
            <a:ext cx="5240356" cy="5143500"/>
          </a:xfrm>
        </p:spPr>
      </p:pic>
    </p:spTree>
    <p:extLst>
      <p:ext uri="{BB962C8B-B14F-4D97-AF65-F5344CB8AC3E}">
        <p14:creationId xmlns:p14="http://schemas.microsoft.com/office/powerpoint/2010/main" val="832928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p:cNvPicPr>
            <a:picLocks noGrp="1" noChangeAspect="1"/>
          </p:cNvPicPr>
          <p:nvPr>
            <p:ph idx="1"/>
          </p:nvPr>
        </p:nvPicPr>
        <p:blipFill rotWithShape="1">
          <a:blip r:embed="rId2">
            <a:extLst>
              <a:ext uri="{28A0092B-C50C-407E-A947-70E740481C1C}">
                <a14:useLocalDpi xmlns:a14="http://schemas.microsoft.com/office/drawing/2010/main" val="0"/>
              </a:ext>
            </a:extLst>
          </a:blip>
          <a:srcRect t="14549" b="15525"/>
          <a:stretch/>
        </p:blipFill>
        <p:spPr>
          <a:xfrm>
            <a:off x="1309768" y="-6839"/>
            <a:ext cx="5207573" cy="5150339"/>
          </a:xfrm>
        </p:spPr>
      </p:pic>
    </p:spTree>
    <p:extLst>
      <p:ext uri="{BB962C8B-B14F-4D97-AF65-F5344CB8AC3E}">
        <p14:creationId xmlns:p14="http://schemas.microsoft.com/office/powerpoint/2010/main" val="1707787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2231" y="336504"/>
            <a:ext cx="6732424" cy="857250"/>
          </a:xfrm>
        </p:spPr>
        <p:txBody>
          <a:bodyPr/>
          <a:lstStyle/>
          <a:p>
            <a:pPr algn="ctr"/>
            <a:r>
              <a:rPr lang="sv-SE" dirty="0" smtClean="0"/>
              <a:t>Varför ska VISAM användas</a:t>
            </a:r>
            <a:endParaRPr lang="sv-SE" dirty="0"/>
          </a:p>
        </p:txBody>
      </p:sp>
      <p:sp>
        <p:nvSpPr>
          <p:cNvPr id="3" name="Platshållare för innehåll 2"/>
          <p:cNvSpPr>
            <a:spLocks noGrp="1"/>
          </p:cNvSpPr>
          <p:nvPr>
            <p:ph idx="1"/>
          </p:nvPr>
        </p:nvSpPr>
        <p:spPr>
          <a:xfrm>
            <a:off x="1944866" y="1435521"/>
            <a:ext cx="4195957" cy="3110170"/>
          </a:xfrm>
        </p:spPr>
        <p:txBody>
          <a:bodyPr/>
          <a:lstStyle/>
          <a:p>
            <a:pPr algn="ctr"/>
            <a:endParaRPr lang="sv-SE" dirty="0" smtClean="0"/>
          </a:p>
          <a:p>
            <a:pPr algn="ctr"/>
            <a:endParaRPr lang="sv-SE" dirty="0"/>
          </a:p>
          <a:p>
            <a:pPr algn="just"/>
            <a:r>
              <a:rPr lang="sv-SE" dirty="0" smtClean="0"/>
              <a:t> </a:t>
            </a:r>
            <a:r>
              <a:rPr lang="sv-SE" dirty="0"/>
              <a:t>Patientsäkerhet, rätt </a:t>
            </a:r>
            <a:r>
              <a:rPr lang="sv-SE" dirty="0" smtClean="0"/>
              <a:t>vårdnivå</a:t>
            </a:r>
          </a:p>
          <a:p>
            <a:pPr algn="just"/>
            <a:endParaRPr lang="sv-SE" dirty="0" smtClean="0"/>
          </a:p>
          <a:p>
            <a:pPr algn="just"/>
            <a:r>
              <a:rPr lang="sv-SE" dirty="0" smtClean="0"/>
              <a:t> </a:t>
            </a:r>
            <a:r>
              <a:rPr lang="sv-SE" dirty="0"/>
              <a:t> Evidensbaserad bedömning</a:t>
            </a:r>
          </a:p>
          <a:p>
            <a:pPr algn="just"/>
            <a:endParaRPr lang="sv-SE" dirty="0" smtClean="0"/>
          </a:p>
          <a:p>
            <a:pPr algn="just"/>
            <a:r>
              <a:rPr lang="sv-SE" dirty="0" smtClean="0"/>
              <a:t>Risker</a:t>
            </a:r>
            <a:r>
              <a:rPr lang="sv-SE" dirty="0"/>
              <a:t>, ekonomi, patient i </a:t>
            </a:r>
            <a:r>
              <a:rPr lang="sv-SE" dirty="0" smtClean="0"/>
              <a:t>fokus</a:t>
            </a:r>
          </a:p>
          <a:p>
            <a:pPr algn="just"/>
            <a:endParaRPr lang="sv-SE" dirty="0" smtClean="0"/>
          </a:p>
          <a:p>
            <a:pPr marL="0" indent="0" algn="ctr">
              <a:buNone/>
            </a:pPr>
            <a:endParaRPr lang="sv-SE" dirty="0"/>
          </a:p>
          <a:p>
            <a:endParaRPr lang="sv-SE" dirty="0"/>
          </a:p>
        </p:txBody>
      </p:sp>
    </p:spTree>
    <p:extLst>
      <p:ext uri="{BB962C8B-B14F-4D97-AF65-F5344CB8AC3E}">
        <p14:creationId xmlns:p14="http://schemas.microsoft.com/office/powerpoint/2010/main" val="2162736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p:cNvPicPr>
            <a:picLocks noGrp="1" noChangeAspect="1"/>
          </p:cNvPicPr>
          <p:nvPr>
            <p:ph idx="1"/>
          </p:nvPr>
        </p:nvPicPr>
        <p:blipFill rotWithShape="1">
          <a:blip r:embed="rId2">
            <a:extLst>
              <a:ext uri="{28A0092B-C50C-407E-A947-70E740481C1C}">
                <a14:useLocalDpi xmlns:a14="http://schemas.microsoft.com/office/drawing/2010/main" val="0"/>
              </a:ext>
            </a:extLst>
          </a:blip>
          <a:srcRect t="15079" b="14731"/>
          <a:stretch/>
        </p:blipFill>
        <p:spPr>
          <a:xfrm>
            <a:off x="1242389" y="0"/>
            <a:ext cx="5181031" cy="5143499"/>
          </a:xfrm>
        </p:spPr>
      </p:pic>
    </p:spTree>
    <p:extLst>
      <p:ext uri="{BB962C8B-B14F-4D97-AF65-F5344CB8AC3E}">
        <p14:creationId xmlns:p14="http://schemas.microsoft.com/office/powerpoint/2010/main" val="270461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Begrepp</a:t>
            </a:r>
            <a:endParaRPr lang="sv-SE" dirty="0"/>
          </a:p>
        </p:txBody>
      </p:sp>
      <p:sp>
        <p:nvSpPr>
          <p:cNvPr id="3" name="Platshållare för innehåll 2"/>
          <p:cNvSpPr>
            <a:spLocks noGrp="1"/>
          </p:cNvSpPr>
          <p:nvPr>
            <p:ph idx="1"/>
          </p:nvPr>
        </p:nvSpPr>
        <p:spPr/>
        <p:txBody>
          <a:bodyPr/>
          <a:lstStyle/>
          <a:p>
            <a:r>
              <a:rPr lang="sv-SE" dirty="0" smtClean="0"/>
              <a:t>Sida </a:t>
            </a:r>
            <a:r>
              <a:rPr lang="sv-SE" dirty="0"/>
              <a:t>nr 1: RLS och SBAR finns på sida 4 som stöd.</a:t>
            </a:r>
          </a:p>
          <a:p>
            <a:r>
              <a:rPr lang="sv-SE" dirty="0"/>
              <a:t>Sida 2 </a:t>
            </a:r>
            <a:r>
              <a:rPr lang="sv-SE" b="1" dirty="0" err="1"/>
              <a:t>Exklusionssymtom</a:t>
            </a:r>
            <a:r>
              <a:rPr lang="sv-SE" b="1" dirty="0"/>
              <a:t>:</a:t>
            </a:r>
            <a:endParaRPr lang="sv-SE" b="1" dirty="0">
              <a:cs typeface="ＭＳ Ｐゴシック" charset="0"/>
            </a:endParaRPr>
          </a:p>
          <a:p>
            <a:r>
              <a:rPr lang="sv-SE" dirty="0">
                <a:cs typeface="ＭＳ Ｐゴシック" charset="0"/>
              </a:rPr>
              <a:t>Med </a:t>
            </a:r>
            <a:r>
              <a:rPr lang="sv-SE" dirty="0" err="1">
                <a:cs typeface="ＭＳ Ｐゴシック" charset="0"/>
              </a:rPr>
              <a:t>exklusionssymtom</a:t>
            </a:r>
            <a:r>
              <a:rPr lang="sv-SE" dirty="0">
                <a:cs typeface="ＭＳ Ｐゴシック" charset="0"/>
              </a:rPr>
              <a:t> </a:t>
            </a:r>
            <a:r>
              <a:rPr lang="sv-SE" dirty="0" smtClean="0">
                <a:cs typeface="ＭＳ Ｐゴシック" charset="0"/>
              </a:rPr>
              <a:t>menas </a:t>
            </a:r>
            <a:r>
              <a:rPr lang="sv-SE" dirty="0">
                <a:cs typeface="ＭＳ Ｐゴシック" charset="0"/>
              </a:rPr>
              <a:t>s</a:t>
            </a:r>
            <a:r>
              <a:rPr lang="sv-SE" dirty="0" smtClean="0">
                <a:cs typeface="ＭＳ Ｐゴシック" charset="0"/>
              </a:rPr>
              <a:t>ymtom som kan innebära att sjukhusvård är nödvändigt och patienten är således för sjuk för att vara kvar hemma, eller få vård på vårdcentral. </a:t>
            </a:r>
            <a:endParaRPr lang="sv-SE" dirty="0">
              <a:cs typeface="ＭＳ Ｐゴシック" charset="0"/>
            </a:endParaRPr>
          </a:p>
          <a:p>
            <a:endParaRPr lang="sv-SE" dirty="0"/>
          </a:p>
        </p:txBody>
      </p:sp>
    </p:spTree>
    <p:extLst>
      <p:ext uri="{BB962C8B-B14F-4D97-AF65-F5344CB8AC3E}">
        <p14:creationId xmlns:p14="http://schemas.microsoft.com/office/powerpoint/2010/main" val="3767979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Begrepp</a:t>
            </a:r>
            <a:endParaRPr lang="sv-SE" dirty="0"/>
          </a:p>
        </p:txBody>
      </p:sp>
      <p:sp>
        <p:nvSpPr>
          <p:cNvPr id="3" name="Platshållare för innehåll 2"/>
          <p:cNvSpPr>
            <a:spLocks noGrp="1"/>
          </p:cNvSpPr>
          <p:nvPr>
            <p:ph idx="1"/>
          </p:nvPr>
        </p:nvSpPr>
        <p:spPr/>
        <p:txBody>
          <a:bodyPr/>
          <a:lstStyle/>
          <a:p>
            <a:r>
              <a:rPr lang="sv-SE" b="1" dirty="0">
                <a:cs typeface="ＭＳ Ｐゴシック" charset="0"/>
              </a:rPr>
              <a:t>Makroskopisk </a:t>
            </a:r>
            <a:r>
              <a:rPr lang="sv-SE" b="1" dirty="0" err="1">
                <a:cs typeface="ＭＳ Ｐゴシック" charset="0"/>
              </a:rPr>
              <a:t>hematuri</a:t>
            </a:r>
            <a:r>
              <a:rPr lang="sv-SE" b="1" dirty="0">
                <a:cs typeface="ＭＳ Ｐゴシック" charset="0"/>
              </a:rPr>
              <a:t>: </a:t>
            </a:r>
            <a:r>
              <a:rPr lang="sv-SE" dirty="0">
                <a:cs typeface="ＭＳ Ｐゴシック" charset="0"/>
              </a:rPr>
              <a:t>Synligt blod i urinen</a:t>
            </a:r>
          </a:p>
          <a:p>
            <a:r>
              <a:rPr lang="sv-SE" b="1" dirty="0" err="1">
                <a:cs typeface="ＭＳ Ｐゴシック" charset="0"/>
              </a:rPr>
              <a:t>Syncope</a:t>
            </a:r>
            <a:r>
              <a:rPr lang="sv-SE" b="1" dirty="0">
                <a:cs typeface="ＭＳ Ｐゴシック" charset="0"/>
              </a:rPr>
              <a:t>: </a:t>
            </a:r>
            <a:r>
              <a:rPr lang="sv-SE" dirty="0">
                <a:cs typeface="ＭＳ Ｐゴシック" charset="0"/>
              </a:rPr>
              <a:t>övergående medvetandeförlust/svimning</a:t>
            </a:r>
          </a:p>
          <a:p>
            <a:r>
              <a:rPr lang="sv-SE" b="1" dirty="0">
                <a:cs typeface="ＭＳ Ｐゴシック" charset="0"/>
              </a:rPr>
              <a:t>Vegetativa symptom:</a:t>
            </a:r>
            <a:r>
              <a:rPr lang="sv-SE" dirty="0">
                <a:cs typeface="ＭＳ Ｐゴシック" charset="0"/>
              </a:rPr>
              <a:t> kallas de förändringar av en individs livsnödvändiga funktioner som kan inträffa vid insjuknande</a:t>
            </a:r>
          </a:p>
          <a:p>
            <a:r>
              <a:rPr lang="sv-SE" b="1" dirty="0" err="1"/>
              <a:t>Dyspnè</a:t>
            </a:r>
            <a:r>
              <a:rPr lang="sv-SE" b="1" dirty="0"/>
              <a:t>: </a:t>
            </a:r>
            <a:r>
              <a:rPr lang="sv-SE" dirty="0"/>
              <a:t>andnöd</a:t>
            </a:r>
          </a:p>
          <a:p>
            <a:r>
              <a:rPr lang="sv-SE" b="1" dirty="0"/>
              <a:t>Neurologiskt bortfall: </a:t>
            </a:r>
            <a:r>
              <a:rPr lang="sv-SE" dirty="0"/>
              <a:t>Ex sluddrigt tal, känselbortfall, synbortfall osv.</a:t>
            </a:r>
          </a:p>
          <a:p>
            <a:r>
              <a:rPr lang="sv-SE" dirty="0"/>
              <a:t>Sida 3. </a:t>
            </a:r>
            <a:r>
              <a:rPr lang="sv-SE" b="1" dirty="0" err="1"/>
              <a:t>Immunsupprimerande</a:t>
            </a:r>
            <a:r>
              <a:rPr lang="sv-SE" b="1" dirty="0"/>
              <a:t> läkemedel: </a:t>
            </a:r>
            <a:r>
              <a:rPr lang="sv-SE" dirty="0"/>
              <a:t>Läkemedel som används vid tex autoimmuna sjukdomar, där immunförsvaret behöver dämpas.</a:t>
            </a:r>
            <a:endParaRPr lang="sv-SE" b="1" dirty="0"/>
          </a:p>
          <a:p>
            <a:endParaRPr lang="sv-SE" dirty="0"/>
          </a:p>
        </p:txBody>
      </p:sp>
    </p:spTree>
    <p:extLst>
      <p:ext uri="{BB962C8B-B14F-4D97-AF65-F5344CB8AC3E}">
        <p14:creationId xmlns:p14="http://schemas.microsoft.com/office/powerpoint/2010/main" val="896240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Patientfall</a:t>
            </a:r>
            <a:endParaRPr lang="sv-SE" dirty="0"/>
          </a:p>
        </p:txBody>
      </p:sp>
      <p:sp>
        <p:nvSpPr>
          <p:cNvPr id="3" name="Platshållare för innehåll 2"/>
          <p:cNvSpPr>
            <a:spLocks noGrp="1"/>
          </p:cNvSpPr>
          <p:nvPr>
            <p:ph idx="1"/>
          </p:nvPr>
        </p:nvSpPr>
        <p:spPr/>
        <p:txBody>
          <a:bodyPr/>
          <a:lstStyle/>
          <a:p>
            <a:pPr marL="0" indent="0">
              <a:buNone/>
            </a:pPr>
            <a:r>
              <a:rPr lang="sv-SE" dirty="0" smtClean="0"/>
              <a:t>Sitta i små grupper, diskussion om patientfallen och diskutera sedan </a:t>
            </a:r>
            <a:r>
              <a:rPr lang="sv-SE" smtClean="0"/>
              <a:t>i helgrupp.      </a:t>
            </a:r>
            <a:endParaRPr lang="sv-SE" dirty="0" smtClean="0"/>
          </a:p>
        </p:txBody>
      </p:sp>
    </p:spTree>
    <p:extLst>
      <p:ext uri="{BB962C8B-B14F-4D97-AF65-F5344CB8AC3E}">
        <p14:creationId xmlns:p14="http://schemas.microsoft.com/office/powerpoint/2010/main" val="2531497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smtClean="0"/>
              <a:t>Frågor?</a:t>
            </a:r>
            <a:endParaRPr lang="sv-SE" sz="4000" dirty="0"/>
          </a:p>
        </p:txBody>
      </p:sp>
      <p:sp>
        <p:nvSpPr>
          <p:cNvPr id="3" name="Platshållare för innehåll 2"/>
          <p:cNvSpPr>
            <a:spLocks noGrp="1"/>
          </p:cNvSpPr>
          <p:nvPr>
            <p:ph idx="1"/>
          </p:nvPr>
        </p:nvSpPr>
        <p:spPr/>
        <p:txBody>
          <a:bodyPr/>
          <a:lstStyle/>
          <a:p>
            <a:pPr marL="0" indent="0">
              <a:buNone/>
            </a:pPr>
            <a:endParaRPr lang="sv-SE" sz="4000" dirty="0" smtClean="0"/>
          </a:p>
          <a:p>
            <a:pPr marL="0" indent="0">
              <a:buNone/>
            </a:pPr>
            <a:r>
              <a:rPr lang="sv-SE" sz="4000" dirty="0" smtClean="0"/>
              <a:t>Annars tack för idag!</a:t>
            </a:r>
            <a:endParaRPr lang="sv-SE" sz="4000" dirty="0"/>
          </a:p>
        </p:txBody>
      </p:sp>
    </p:spTree>
    <p:extLst>
      <p:ext uri="{BB962C8B-B14F-4D97-AF65-F5344CB8AC3E}">
        <p14:creationId xmlns:p14="http://schemas.microsoft.com/office/powerpoint/2010/main" val="2098316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Vilka använder VISAM idag?</a:t>
            </a:r>
            <a:endParaRPr lang="sv-SE" dirty="0"/>
          </a:p>
        </p:txBody>
      </p:sp>
      <p:sp>
        <p:nvSpPr>
          <p:cNvPr id="3" name="Platshållare för innehåll 2"/>
          <p:cNvSpPr>
            <a:spLocks noGrp="1"/>
          </p:cNvSpPr>
          <p:nvPr>
            <p:ph idx="1"/>
          </p:nvPr>
        </p:nvSpPr>
        <p:spPr>
          <a:xfrm>
            <a:off x="488339" y="1488141"/>
            <a:ext cx="6920208" cy="3017858"/>
          </a:xfrm>
        </p:spPr>
        <p:txBody>
          <a:bodyPr/>
          <a:lstStyle/>
          <a:p>
            <a:pPr marL="0" indent="0" algn="just">
              <a:buNone/>
            </a:pPr>
            <a:r>
              <a:rPr lang="sv-SE" dirty="0"/>
              <a:t>• </a:t>
            </a:r>
            <a:r>
              <a:rPr lang="sv-SE" dirty="0" smtClean="0"/>
              <a:t>    Minst </a:t>
            </a:r>
            <a:r>
              <a:rPr lang="sv-SE" dirty="0"/>
              <a:t>136 kommuner i Sverige.</a:t>
            </a:r>
          </a:p>
          <a:p>
            <a:pPr algn="just"/>
            <a:endParaRPr lang="sv-SE" dirty="0" smtClean="0"/>
          </a:p>
          <a:p>
            <a:pPr algn="just"/>
            <a:r>
              <a:rPr lang="sv-SE" dirty="0" smtClean="0"/>
              <a:t> I Västra Götaland använder 30 kommuner eller stadsdelar </a:t>
            </a:r>
            <a:r>
              <a:rPr lang="sv-SE" dirty="0" err="1" smtClean="0"/>
              <a:t>ViSam</a:t>
            </a:r>
            <a:r>
              <a:rPr lang="sv-SE" dirty="0" smtClean="0"/>
              <a:t> eller en modifiering av </a:t>
            </a:r>
            <a:r>
              <a:rPr lang="sv-SE" dirty="0" err="1" smtClean="0"/>
              <a:t>ViSam</a:t>
            </a:r>
            <a:r>
              <a:rPr lang="sv-SE" dirty="0" smtClean="0"/>
              <a:t>, några kommuner eller stadsdelar använder RETTS,</a:t>
            </a:r>
          </a:p>
          <a:p>
            <a:pPr marL="0" indent="0" algn="just">
              <a:buNone/>
            </a:pPr>
            <a:endParaRPr lang="sv-SE" dirty="0" smtClean="0"/>
          </a:p>
          <a:p>
            <a:pPr marL="0" indent="0" algn="just">
              <a:buNone/>
            </a:pPr>
            <a:r>
              <a:rPr lang="sv-SE" dirty="0" smtClean="0"/>
              <a:t>•  Närvårdssamverkan Södra Älvsborg tog beslut att införa   	</a:t>
            </a:r>
            <a:r>
              <a:rPr lang="sv-SE" dirty="0" err="1" smtClean="0"/>
              <a:t>ViSam</a:t>
            </a:r>
            <a:r>
              <a:rPr lang="sv-SE" dirty="0" smtClean="0"/>
              <a:t> våren 2019.</a:t>
            </a:r>
          </a:p>
          <a:p>
            <a:endParaRPr lang="sv-SE" dirty="0"/>
          </a:p>
        </p:txBody>
      </p:sp>
    </p:spTree>
    <p:extLst>
      <p:ext uri="{BB962C8B-B14F-4D97-AF65-F5344CB8AC3E}">
        <p14:creationId xmlns:p14="http://schemas.microsoft.com/office/powerpoint/2010/main" val="766407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Beslutstöd – när  och vilka patienter?</a:t>
            </a:r>
            <a:endParaRPr lang="sv-SE" dirty="0"/>
          </a:p>
        </p:txBody>
      </p:sp>
      <p:sp>
        <p:nvSpPr>
          <p:cNvPr id="3" name="Platshållare för innehåll 2"/>
          <p:cNvSpPr>
            <a:spLocks noGrp="1"/>
          </p:cNvSpPr>
          <p:nvPr>
            <p:ph idx="1"/>
          </p:nvPr>
        </p:nvSpPr>
        <p:spPr>
          <a:xfrm>
            <a:off x="582231" y="1551618"/>
            <a:ext cx="6732424" cy="3384827"/>
          </a:xfrm>
        </p:spPr>
        <p:txBody>
          <a:bodyPr/>
          <a:lstStyle/>
          <a:p>
            <a:r>
              <a:rPr lang="sv-SE" sz="2400" dirty="0" smtClean="0"/>
              <a:t> </a:t>
            </a:r>
            <a:r>
              <a:rPr lang="sv-SE" sz="2400" dirty="0"/>
              <a:t>Inskriven i kommunal hemsjukvård</a:t>
            </a:r>
          </a:p>
          <a:p>
            <a:endParaRPr lang="sv-SE" sz="2400" dirty="0" smtClean="0"/>
          </a:p>
          <a:p>
            <a:r>
              <a:rPr lang="sv-SE" sz="2400" dirty="0" err="1" smtClean="0"/>
              <a:t>ViSam</a:t>
            </a:r>
            <a:r>
              <a:rPr lang="sv-SE" sz="2400" dirty="0" smtClean="0"/>
              <a:t> </a:t>
            </a:r>
            <a:r>
              <a:rPr lang="sv-SE" sz="2400" dirty="0"/>
              <a:t>”Checklista Beslutsstöd "används om </a:t>
            </a:r>
            <a:r>
              <a:rPr lang="sv-SE" sz="2400" dirty="0" smtClean="0"/>
              <a:t>patienten försämrats </a:t>
            </a:r>
            <a:r>
              <a:rPr lang="sv-SE" sz="2400" dirty="0"/>
              <a:t>i sitt </a:t>
            </a:r>
            <a:r>
              <a:rPr lang="sv-SE" sz="2400" dirty="0" smtClean="0"/>
              <a:t>hälsotillstånd, </a:t>
            </a:r>
            <a:r>
              <a:rPr lang="sv-SE" sz="2400" dirty="0"/>
              <a:t>oavsett boendeform</a:t>
            </a:r>
            <a:r>
              <a:rPr lang="sv-SE" sz="2400" dirty="0" smtClean="0"/>
              <a:t>.</a:t>
            </a:r>
          </a:p>
          <a:p>
            <a:endParaRPr lang="sv-SE" sz="2400" dirty="0"/>
          </a:p>
          <a:p>
            <a:pPr marL="0" indent="0">
              <a:buNone/>
            </a:pPr>
            <a:endParaRPr lang="sv-SE" dirty="0"/>
          </a:p>
        </p:txBody>
      </p:sp>
    </p:spTree>
    <p:extLst>
      <p:ext uri="{BB962C8B-B14F-4D97-AF65-F5344CB8AC3E}">
        <p14:creationId xmlns:p14="http://schemas.microsoft.com/office/powerpoint/2010/main" val="3462553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Vem har ansvar och utför </a:t>
            </a:r>
            <a:r>
              <a:rPr lang="sv-SE" dirty="0" err="1" smtClean="0"/>
              <a:t>ViSam</a:t>
            </a:r>
            <a:r>
              <a:rPr lang="sv-SE" dirty="0" smtClean="0"/>
              <a:t>-bedömningar?</a:t>
            </a:r>
            <a:endParaRPr lang="sv-SE" dirty="0"/>
          </a:p>
        </p:txBody>
      </p:sp>
      <p:sp>
        <p:nvSpPr>
          <p:cNvPr id="3" name="Platshållare för innehåll 2"/>
          <p:cNvSpPr>
            <a:spLocks noGrp="1"/>
          </p:cNvSpPr>
          <p:nvPr>
            <p:ph idx="1"/>
          </p:nvPr>
        </p:nvSpPr>
        <p:spPr>
          <a:xfrm>
            <a:off x="1488140" y="1228889"/>
            <a:ext cx="6051177" cy="2670758"/>
          </a:xfrm>
        </p:spPr>
        <p:txBody>
          <a:bodyPr/>
          <a:lstStyle/>
          <a:p>
            <a:endParaRPr lang="sv-SE" dirty="0" smtClean="0"/>
          </a:p>
          <a:p>
            <a:r>
              <a:rPr lang="sv-SE" dirty="0" smtClean="0"/>
              <a:t>Sjuksköterska </a:t>
            </a:r>
            <a:r>
              <a:rPr lang="sv-SE" dirty="0"/>
              <a:t>i kommunal hälso- och </a:t>
            </a:r>
            <a:r>
              <a:rPr lang="sv-SE" dirty="0" smtClean="0"/>
              <a:t>sjukvård</a:t>
            </a:r>
          </a:p>
          <a:p>
            <a:pPr marL="0" indent="0">
              <a:buNone/>
            </a:pPr>
            <a:r>
              <a:rPr lang="sv-SE" dirty="0"/>
              <a:t> </a:t>
            </a:r>
            <a:r>
              <a:rPr lang="sv-SE" dirty="0" smtClean="0"/>
              <a:t>       </a:t>
            </a:r>
            <a:r>
              <a:rPr lang="sv-SE" sz="1600" dirty="0" smtClean="0"/>
              <a:t>- </a:t>
            </a:r>
            <a:r>
              <a:rPr lang="sv-SE" sz="1600" dirty="0"/>
              <a:t>Försäkra att patienten är inskriven i hemsjukvården</a:t>
            </a:r>
          </a:p>
          <a:p>
            <a:pPr marL="0" indent="0">
              <a:buNone/>
            </a:pPr>
            <a:r>
              <a:rPr lang="sv-SE" dirty="0" smtClean="0"/>
              <a:t> </a:t>
            </a:r>
          </a:p>
          <a:p>
            <a:pPr marL="0" indent="0">
              <a:buNone/>
            </a:pPr>
            <a:r>
              <a:rPr lang="sv-SE" dirty="0" smtClean="0"/>
              <a:t>• Ambulanssjuksköterska</a:t>
            </a:r>
          </a:p>
          <a:p>
            <a:pPr marL="0" indent="0">
              <a:buNone/>
            </a:pPr>
            <a:r>
              <a:rPr lang="sv-SE" sz="1600" dirty="0" smtClean="0"/>
              <a:t>      -Då </a:t>
            </a:r>
            <a:r>
              <a:rPr lang="sv-SE" sz="1600" dirty="0"/>
              <a:t>hemsjukvårdens sjuksköterska inte varit på plats </a:t>
            </a:r>
            <a:r>
              <a:rPr lang="sv-SE" sz="1600" dirty="0" smtClean="0"/>
              <a:t>och ambulans </a:t>
            </a:r>
            <a:r>
              <a:rPr lang="sv-SE" sz="1600" dirty="0"/>
              <a:t>har tillkallats skall ambulanssjuksköterskan utföra </a:t>
            </a:r>
            <a:r>
              <a:rPr lang="sv-SE" sz="1600" dirty="0" err="1"/>
              <a:t>ViSam</a:t>
            </a:r>
            <a:r>
              <a:rPr lang="sv-SE" sz="1600" dirty="0"/>
              <a:t>.</a:t>
            </a:r>
          </a:p>
          <a:p>
            <a:pPr marL="0" indent="0">
              <a:buNone/>
            </a:pPr>
            <a:endParaRPr lang="sv-SE" dirty="0"/>
          </a:p>
          <a:p>
            <a:endParaRPr lang="sv-SE" dirty="0"/>
          </a:p>
        </p:txBody>
      </p:sp>
    </p:spTree>
    <p:extLst>
      <p:ext uri="{BB962C8B-B14F-4D97-AF65-F5344CB8AC3E}">
        <p14:creationId xmlns:p14="http://schemas.microsoft.com/office/powerpoint/2010/main" val="3529003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2231" y="371639"/>
            <a:ext cx="6732424" cy="497937"/>
          </a:xfrm>
        </p:spPr>
        <p:txBody>
          <a:bodyPr/>
          <a:lstStyle/>
          <a:p>
            <a:pPr algn="ctr"/>
            <a:r>
              <a:rPr lang="sv-SE" dirty="0" smtClean="0"/>
              <a:t>Vinst med att använda </a:t>
            </a:r>
            <a:r>
              <a:rPr lang="sv-SE" dirty="0" err="1" smtClean="0"/>
              <a:t>ViSam</a:t>
            </a:r>
            <a:endParaRPr lang="sv-SE" dirty="0"/>
          </a:p>
        </p:txBody>
      </p:sp>
      <p:sp>
        <p:nvSpPr>
          <p:cNvPr id="3" name="Platshållare för innehåll 2"/>
          <p:cNvSpPr>
            <a:spLocks noGrp="1"/>
          </p:cNvSpPr>
          <p:nvPr>
            <p:ph idx="1"/>
          </p:nvPr>
        </p:nvSpPr>
        <p:spPr>
          <a:xfrm>
            <a:off x="582231" y="1085313"/>
            <a:ext cx="6732424" cy="3384827"/>
          </a:xfrm>
        </p:spPr>
        <p:txBody>
          <a:bodyPr/>
          <a:lstStyle/>
          <a:p>
            <a:endParaRPr lang="sv-SE" dirty="0" smtClean="0"/>
          </a:p>
          <a:p>
            <a:r>
              <a:rPr lang="sv-SE" dirty="0" smtClean="0"/>
              <a:t>Patienten </a:t>
            </a:r>
            <a:r>
              <a:rPr lang="sv-SE" dirty="0"/>
              <a:t>ska få vård på optimal- och rätt vårdnivå </a:t>
            </a:r>
            <a:endParaRPr lang="sv-SE" dirty="0" smtClean="0"/>
          </a:p>
          <a:p>
            <a:pPr marL="0" indent="0">
              <a:buNone/>
            </a:pPr>
            <a:endParaRPr lang="sv-SE" dirty="0"/>
          </a:p>
          <a:p>
            <a:r>
              <a:rPr lang="sv-SE" dirty="0" smtClean="0"/>
              <a:t>När </a:t>
            </a:r>
            <a:r>
              <a:rPr lang="sv-SE" dirty="0"/>
              <a:t>den enskilde insjuknar är det viktigt att bedömningen av patientens hälsotillstånd alltid sker på ett strukturerat sätt</a:t>
            </a:r>
            <a:r>
              <a:rPr lang="sv-SE" dirty="0" smtClean="0"/>
              <a:t>.</a:t>
            </a:r>
          </a:p>
          <a:p>
            <a:pPr marL="0" indent="0">
              <a:buNone/>
            </a:pPr>
            <a:endParaRPr lang="sv-SE" dirty="0"/>
          </a:p>
          <a:p>
            <a:r>
              <a:rPr lang="sv-SE" dirty="0" smtClean="0"/>
              <a:t>Informationsöverföringen </a:t>
            </a:r>
            <a:r>
              <a:rPr lang="sv-SE" dirty="0"/>
              <a:t>till eventuell nästa vårdgivare –primärvård och/eller sjukhus säkras.</a:t>
            </a:r>
          </a:p>
        </p:txBody>
      </p:sp>
    </p:spTree>
    <p:extLst>
      <p:ext uri="{BB962C8B-B14F-4D97-AF65-F5344CB8AC3E}">
        <p14:creationId xmlns:p14="http://schemas.microsoft.com/office/powerpoint/2010/main" val="501021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Exempel på patientens försämrade hälsotillstånd som kan bli aktuella</a:t>
            </a:r>
          </a:p>
        </p:txBody>
      </p:sp>
      <p:sp>
        <p:nvSpPr>
          <p:cNvPr id="3" name="Platshållare för innehåll 2"/>
          <p:cNvSpPr>
            <a:spLocks noGrp="1"/>
          </p:cNvSpPr>
          <p:nvPr>
            <p:ph idx="1"/>
          </p:nvPr>
        </p:nvSpPr>
        <p:spPr/>
        <p:txBody>
          <a:bodyPr/>
          <a:lstStyle/>
          <a:p>
            <a:pPr marL="0" indent="0">
              <a:buNone/>
            </a:pPr>
            <a:endParaRPr lang="sv-SE" dirty="0"/>
          </a:p>
          <a:p>
            <a:pPr marL="0" indent="0">
              <a:buNone/>
            </a:pPr>
            <a:r>
              <a:rPr lang="sv-SE" dirty="0" smtClean="0"/>
              <a:t>Urinvägar						Yrsel </a:t>
            </a:r>
          </a:p>
          <a:p>
            <a:pPr marL="0" indent="0">
              <a:buNone/>
            </a:pPr>
            <a:r>
              <a:rPr lang="sv-SE" dirty="0" smtClean="0"/>
              <a:t>Andningsbesvär </a:t>
            </a:r>
            <a:r>
              <a:rPr lang="sv-SE" dirty="0"/>
              <a:t>	</a:t>
            </a:r>
            <a:r>
              <a:rPr lang="sv-SE" dirty="0" smtClean="0"/>
              <a:t>				Bröstsmärta </a:t>
            </a:r>
          </a:p>
          <a:p>
            <a:pPr marL="0" indent="0">
              <a:buNone/>
            </a:pPr>
            <a:r>
              <a:rPr lang="sv-SE" dirty="0" smtClean="0"/>
              <a:t>Buksmärta </a:t>
            </a:r>
            <a:r>
              <a:rPr lang="sv-SE" dirty="0"/>
              <a:t>	</a:t>
            </a:r>
            <a:r>
              <a:rPr lang="sv-SE" dirty="0" smtClean="0"/>
              <a:t>					Diabetiker </a:t>
            </a:r>
          </a:p>
          <a:p>
            <a:pPr marL="0" indent="0">
              <a:buNone/>
            </a:pPr>
            <a:r>
              <a:rPr lang="sv-SE" dirty="0" smtClean="0"/>
              <a:t>Feber 							</a:t>
            </a:r>
          </a:p>
          <a:p>
            <a:pPr marL="0" indent="0">
              <a:buNone/>
            </a:pPr>
            <a:r>
              <a:rPr lang="sv-SE" dirty="0" smtClean="0"/>
              <a:t>Ryggsmärta </a:t>
            </a:r>
          </a:p>
          <a:p>
            <a:pPr marL="0" indent="0">
              <a:buNone/>
            </a:pPr>
            <a:r>
              <a:rPr lang="sv-SE" dirty="0" smtClean="0"/>
              <a:t>Försämrad kognitiv förmåga</a:t>
            </a:r>
            <a:endParaRPr lang="sv-SE" dirty="0"/>
          </a:p>
          <a:p>
            <a:endParaRPr lang="sv-SE" dirty="0"/>
          </a:p>
        </p:txBody>
      </p:sp>
    </p:spTree>
    <p:extLst>
      <p:ext uri="{BB962C8B-B14F-4D97-AF65-F5344CB8AC3E}">
        <p14:creationId xmlns:p14="http://schemas.microsoft.com/office/powerpoint/2010/main" val="2700746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Vad är det </a:t>
            </a:r>
            <a:r>
              <a:rPr lang="sv-SE" dirty="0" smtClean="0"/>
              <a:t>som bedöms?</a:t>
            </a:r>
            <a:r>
              <a:rPr lang="sv-SE" dirty="0"/>
              <a:t/>
            </a:r>
            <a:br>
              <a:rPr lang="sv-SE" dirty="0"/>
            </a:br>
            <a:endParaRPr lang="sv-SE" dirty="0"/>
          </a:p>
        </p:txBody>
      </p:sp>
      <p:sp>
        <p:nvSpPr>
          <p:cNvPr id="3" name="Platshållare för innehåll 2"/>
          <p:cNvSpPr>
            <a:spLocks noGrp="1"/>
          </p:cNvSpPr>
          <p:nvPr>
            <p:ph idx="1"/>
          </p:nvPr>
        </p:nvSpPr>
        <p:spPr>
          <a:xfrm>
            <a:off x="582231" y="1408043"/>
            <a:ext cx="6096475" cy="2751582"/>
          </a:xfrm>
        </p:spPr>
        <p:txBody>
          <a:bodyPr/>
          <a:lstStyle/>
          <a:p>
            <a:pPr marL="0" indent="0">
              <a:buNone/>
            </a:pPr>
            <a:r>
              <a:rPr lang="sv-SE" dirty="0"/>
              <a:t>• </a:t>
            </a:r>
            <a:r>
              <a:rPr lang="sv-SE" dirty="0" smtClean="0"/>
              <a:t>Andningsfrekvens</a:t>
            </a:r>
          </a:p>
          <a:p>
            <a:pPr marL="0" indent="0">
              <a:buNone/>
            </a:pPr>
            <a:r>
              <a:rPr lang="sv-SE" dirty="0" smtClean="0"/>
              <a:t> </a:t>
            </a:r>
            <a:r>
              <a:rPr lang="sv-SE" dirty="0"/>
              <a:t>• Hjärtfrekvens – puls </a:t>
            </a:r>
            <a:endParaRPr lang="sv-SE" dirty="0" smtClean="0"/>
          </a:p>
          <a:p>
            <a:pPr marL="0" indent="0">
              <a:buNone/>
            </a:pPr>
            <a:r>
              <a:rPr lang="sv-SE" dirty="0" smtClean="0"/>
              <a:t>• </a:t>
            </a:r>
            <a:r>
              <a:rPr lang="sv-SE" dirty="0"/>
              <a:t>Medvetandegrad- RLS </a:t>
            </a:r>
            <a:endParaRPr lang="sv-SE" dirty="0" smtClean="0"/>
          </a:p>
          <a:p>
            <a:pPr marL="0" indent="0">
              <a:buNone/>
            </a:pPr>
            <a:r>
              <a:rPr lang="sv-SE" dirty="0" smtClean="0"/>
              <a:t>• </a:t>
            </a:r>
            <a:r>
              <a:rPr lang="sv-SE" dirty="0"/>
              <a:t>Blodsocker </a:t>
            </a:r>
            <a:r>
              <a:rPr lang="sv-SE" dirty="0" smtClean="0"/>
              <a:t>– P-glukosmätare</a:t>
            </a:r>
          </a:p>
          <a:p>
            <a:pPr marL="0" indent="0">
              <a:buNone/>
            </a:pPr>
            <a:r>
              <a:rPr lang="sv-SE" dirty="0" smtClean="0"/>
              <a:t>• </a:t>
            </a:r>
            <a:r>
              <a:rPr lang="sv-SE" dirty="0"/>
              <a:t>Blodtryck </a:t>
            </a:r>
            <a:r>
              <a:rPr lang="sv-SE" dirty="0" smtClean="0"/>
              <a:t>– blodtrycksmätare</a:t>
            </a:r>
          </a:p>
          <a:p>
            <a:pPr marL="0" indent="0">
              <a:buNone/>
            </a:pPr>
            <a:r>
              <a:rPr lang="sv-SE" dirty="0" smtClean="0"/>
              <a:t> </a:t>
            </a:r>
            <a:r>
              <a:rPr lang="sv-SE" dirty="0"/>
              <a:t>• Temp </a:t>
            </a:r>
            <a:r>
              <a:rPr lang="sv-SE" dirty="0" smtClean="0"/>
              <a:t>– febertermometer</a:t>
            </a:r>
          </a:p>
          <a:p>
            <a:pPr marL="0" indent="0">
              <a:buNone/>
            </a:pPr>
            <a:r>
              <a:rPr lang="sv-SE" dirty="0" smtClean="0"/>
              <a:t> </a:t>
            </a:r>
            <a:r>
              <a:rPr lang="sv-SE" dirty="0"/>
              <a:t>• Syremättnad i blodet –</a:t>
            </a:r>
            <a:r>
              <a:rPr lang="sv-SE" dirty="0" err="1"/>
              <a:t>saturation</a:t>
            </a:r>
            <a:r>
              <a:rPr lang="sv-SE" dirty="0"/>
              <a:t> - </a:t>
            </a:r>
            <a:r>
              <a:rPr lang="sv-SE" dirty="0" err="1"/>
              <a:t>poxmätare</a:t>
            </a:r>
            <a:endParaRPr lang="sv-SE" dirty="0"/>
          </a:p>
          <a:p>
            <a:endParaRPr lang="sv-SE" dirty="0"/>
          </a:p>
        </p:txBody>
      </p:sp>
    </p:spTree>
    <p:extLst>
      <p:ext uri="{BB962C8B-B14F-4D97-AF65-F5344CB8AC3E}">
        <p14:creationId xmlns:p14="http://schemas.microsoft.com/office/powerpoint/2010/main" val="1271426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När bedömningsunderlag är utfört</a:t>
            </a:r>
            <a:endParaRPr lang="sv-SE" dirty="0"/>
          </a:p>
        </p:txBody>
      </p:sp>
      <p:sp>
        <p:nvSpPr>
          <p:cNvPr id="3" name="Platshållare för innehåll 2"/>
          <p:cNvSpPr>
            <a:spLocks noGrp="1"/>
          </p:cNvSpPr>
          <p:nvPr>
            <p:ph idx="1"/>
          </p:nvPr>
        </p:nvSpPr>
        <p:spPr/>
        <p:txBody>
          <a:bodyPr/>
          <a:lstStyle/>
          <a:p>
            <a:pPr marL="0" indent="0">
              <a:buNone/>
            </a:pPr>
            <a:r>
              <a:rPr lang="sv-SE" dirty="0"/>
              <a:t>Den sammanfattande bedömningen ska ge sjuksköterskan stöd i var den fortsatta vården sker bäst för </a:t>
            </a:r>
            <a:r>
              <a:rPr lang="sv-SE" dirty="0" smtClean="0"/>
              <a:t>patienten</a:t>
            </a:r>
          </a:p>
          <a:p>
            <a:pPr marL="0" indent="0">
              <a:buNone/>
            </a:pPr>
            <a:endParaRPr lang="sv-SE" dirty="0"/>
          </a:p>
          <a:p>
            <a:r>
              <a:rPr lang="sv-SE" dirty="0" smtClean="0"/>
              <a:t>- patienten stannar kvar i hemmet </a:t>
            </a:r>
          </a:p>
          <a:p>
            <a:r>
              <a:rPr lang="sv-SE" dirty="0" smtClean="0"/>
              <a:t>- </a:t>
            </a:r>
            <a:r>
              <a:rPr lang="sv-SE" dirty="0"/>
              <a:t>läkare ska </a:t>
            </a:r>
            <a:r>
              <a:rPr lang="sv-SE" dirty="0" smtClean="0"/>
              <a:t>kontaktas via VC/mottagningsverksamhet </a:t>
            </a:r>
            <a:endParaRPr lang="sv-SE" dirty="0"/>
          </a:p>
          <a:p>
            <a:r>
              <a:rPr lang="sv-SE" dirty="0" smtClean="0"/>
              <a:t>- </a:t>
            </a:r>
            <a:r>
              <a:rPr lang="sv-SE" dirty="0"/>
              <a:t>det finns behov av att tillkalla ambulans eller sjuktransport till sjukhusets akutmottagning</a:t>
            </a:r>
          </a:p>
          <a:p>
            <a:endParaRPr lang="sv-SE" dirty="0"/>
          </a:p>
        </p:txBody>
      </p:sp>
    </p:spTree>
    <p:extLst>
      <p:ext uri="{BB962C8B-B14F-4D97-AF65-F5344CB8AC3E}">
        <p14:creationId xmlns:p14="http://schemas.microsoft.com/office/powerpoint/2010/main" val="1568411009"/>
      </p:ext>
    </p:extLst>
  </p:cSld>
  <p:clrMapOvr>
    <a:masterClrMapping/>
  </p:clrMapOvr>
</p:sld>
</file>

<file path=ppt/theme/theme1.xml><?xml version="1.0" encoding="utf-8"?>
<a:theme xmlns:a="http://schemas.openxmlformats.org/drawingml/2006/main" name="Powerpointmall_gräsgrön">
  <a:themeElements>
    <a:clrScheme name="Borås Stad">
      <a:dk1>
        <a:sysClr val="windowText" lastClr="000000"/>
      </a:dk1>
      <a:lt1>
        <a:sysClr val="window" lastClr="FFFFFF"/>
      </a:lt1>
      <a:dk2>
        <a:srgbClr val="4D4F53"/>
      </a:dk2>
      <a:lt2>
        <a:srgbClr val="FFFFFF"/>
      </a:lt2>
      <a:accent1>
        <a:srgbClr val="00AFD8"/>
      </a:accent1>
      <a:accent2>
        <a:srgbClr val="F1BE48"/>
      </a:accent2>
      <a:accent3>
        <a:srgbClr val="93328E"/>
      </a:accent3>
      <a:accent4>
        <a:srgbClr val="84BD00"/>
      </a:accent4>
      <a:accent5>
        <a:srgbClr val="AD96DC"/>
      </a:accent5>
      <a:accent6>
        <a:srgbClr val="F04E98"/>
      </a:accent6>
      <a:hlink>
        <a:srgbClr val="005776"/>
      </a:hlink>
      <a:folHlink>
        <a:srgbClr val="00364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FD8"/>
        </a:solid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Powerpointmall_gräsgrön</Template>
  <TotalTime>11132</TotalTime>
  <Words>1238</Words>
  <Application>Microsoft Office PowerPoint</Application>
  <PresentationFormat>Bildspel på skärmen (16:9)</PresentationFormat>
  <Paragraphs>157</Paragraphs>
  <Slides>24</Slides>
  <Notes>16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24</vt:i4>
      </vt:variant>
    </vt:vector>
  </HeadingPairs>
  <TitlesOfParts>
    <vt:vector size="28" baseType="lpstr">
      <vt:lpstr>ＭＳ Ｐゴシック</vt:lpstr>
      <vt:lpstr>Arial</vt:lpstr>
      <vt:lpstr>Calibri</vt:lpstr>
      <vt:lpstr>Powerpointmall_gräsgrön</vt:lpstr>
      <vt:lpstr>VISAM</vt:lpstr>
      <vt:lpstr>Varför ska VISAM användas</vt:lpstr>
      <vt:lpstr>Vilka använder VISAM idag?</vt:lpstr>
      <vt:lpstr>Beslutstöd – när  och vilka patienter?</vt:lpstr>
      <vt:lpstr>Vem har ansvar och utför ViSam-bedömningar?</vt:lpstr>
      <vt:lpstr>Vinst med att använda ViSam</vt:lpstr>
      <vt:lpstr>Exempel på patientens försämrade hälsotillstånd som kan bli aktuella</vt:lpstr>
      <vt:lpstr>Vad är det som bedöms? </vt:lpstr>
      <vt:lpstr>När bedömningsunderlag är utfört</vt:lpstr>
      <vt:lpstr>Vårdnivå primärvård När patient kan vara kvar i hemmet </vt:lpstr>
      <vt:lpstr>Kontaktuppgifter vårdcentral</vt:lpstr>
      <vt:lpstr>Kontaktuppgifter jourläkare</vt:lpstr>
      <vt:lpstr>Beslutsstödets hantering</vt:lpstr>
      <vt:lpstr>Bra att veta</vt:lpstr>
      <vt:lpstr>Nyttan med ViSam</vt:lpstr>
      <vt:lpstr>Genomgång av ViSam checklista/beslutsstöd</vt:lpstr>
      <vt:lpstr>PowerPoint-presentation</vt:lpstr>
      <vt:lpstr>PowerPoint-presentation</vt:lpstr>
      <vt:lpstr>PowerPoint-presentation</vt:lpstr>
      <vt:lpstr>PowerPoint-presentation</vt:lpstr>
      <vt:lpstr>Begrepp</vt:lpstr>
      <vt:lpstr>Begrepp</vt:lpstr>
      <vt:lpstr>Patientfall</vt:lpstr>
      <vt:lpstr>Frågor?</vt:lpstr>
    </vt:vector>
  </TitlesOfParts>
  <Company>Borås Stad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Barbro Andréen Rahm</dc:creator>
  <cp:lastModifiedBy>Ulla Bark</cp:lastModifiedBy>
  <cp:revision>599</cp:revision>
  <cp:lastPrinted>2019-09-13T05:44:56Z</cp:lastPrinted>
  <dcterms:created xsi:type="dcterms:W3CDTF">2018-01-09T07:38:06Z</dcterms:created>
  <dcterms:modified xsi:type="dcterms:W3CDTF">2020-05-27T13:15:01Z</dcterms:modified>
</cp:coreProperties>
</file>